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3"/>
  </p:notesMasterIdLst>
  <p:sldIdLst>
    <p:sldId id="256" r:id="rId2"/>
    <p:sldId id="318" r:id="rId3"/>
    <p:sldId id="319" r:id="rId4"/>
    <p:sldId id="257" r:id="rId5"/>
    <p:sldId id="293" r:id="rId6"/>
    <p:sldId id="258" r:id="rId7"/>
    <p:sldId id="299" r:id="rId8"/>
    <p:sldId id="298" r:id="rId9"/>
    <p:sldId id="300" r:id="rId10"/>
    <p:sldId id="302" r:id="rId11"/>
    <p:sldId id="296" r:id="rId12"/>
    <p:sldId id="313" r:id="rId13"/>
    <p:sldId id="304" r:id="rId14"/>
    <p:sldId id="305" r:id="rId15"/>
    <p:sldId id="312" r:id="rId16"/>
    <p:sldId id="314" r:id="rId17"/>
    <p:sldId id="311" r:id="rId18"/>
    <p:sldId id="316" r:id="rId19"/>
    <p:sldId id="274" r:id="rId20"/>
    <p:sldId id="307" r:id="rId21"/>
    <p:sldId id="31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0876" autoAdjust="0"/>
    <p:restoredTop sz="94660"/>
  </p:normalViewPr>
  <p:slideViewPr>
    <p:cSldViewPr>
      <p:cViewPr>
        <p:scale>
          <a:sx n="82" d="100"/>
          <a:sy n="82" d="100"/>
        </p:scale>
        <p:origin x="965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C197DA-D89C-4BC2-A556-D4873B5133B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F77018-F872-4CDA-BB40-63448E7B1132}">
      <dgm:prSet phldrT="[Текст]"/>
      <dgm:spPr>
        <a:solidFill>
          <a:srgbClr val="FF0000"/>
        </a:solidFill>
      </dgm:spPr>
      <dgm:t>
        <a:bodyPr/>
        <a:lstStyle/>
        <a:p>
          <a:r>
            <a:rPr lang="en-US" dirty="0" smtClean="0"/>
            <a:t>I </a:t>
          </a:r>
          <a:r>
            <a:rPr lang="ru-RU" dirty="0" smtClean="0"/>
            <a:t>уровень</a:t>
          </a:r>
          <a:endParaRPr lang="ru-RU" dirty="0"/>
        </a:p>
      </dgm:t>
    </dgm:pt>
    <dgm:pt modelId="{3900E4B1-F80E-454B-96AF-329236306A7B}" type="parTrans" cxnId="{D2CFDEC8-02E1-41B3-8724-B40AA58702AC}">
      <dgm:prSet/>
      <dgm:spPr/>
      <dgm:t>
        <a:bodyPr/>
        <a:lstStyle/>
        <a:p>
          <a:endParaRPr lang="ru-RU"/>
        </a:p>
      </dgm:t>
    </dgm:pt>
    <dgm:pt modelId="{45FB8E7A-DE8B-44DD-A6B1-460E9695E865}" type="sibTrans" cxnId="{D2CFDEC8-02E1-41B3-8724-B40AA58702AC}">
      <dgm:prSet/>
      <dgm:spPr/>
      <dgm:t>
        <a:bodyPr/>
        <a:lstStyle/>
        <a:p>
          <a:endParaRPr lang="ru-RU"/>
        </a:p>
      </dgm:t>
    </dgm:pt>
    <dgm:pt modelId="{85CFA879-4B42-43F7-8A22-78CDD6B18486}">
      <dgm:prSet phldrT="[Текст]" custT="1"/>
      <dgm:spPr>
        <a:ln>
          <a:solidFill>
            <a:srgbClr val="FF0000"/>
          </a:solidFill>
        </a:ln>
      </dgm:spPr>
      <dgm:t>
        <a:bodyPr/>
        <a:lstStyle/>
        <a:p>
          <a:pPr algn="l"/>
          <a:r>
            <a:rPr lang="ru-RU" sz="1600" dirty="0" smtClean="0"/>
            <a:t>специалист контакт-центра СМО, предоставляющий по устным обращениям застрахованных лиц информацию по вопросам обязательного медицинского страхования справочно-консультационного характера</a:t>
          </a:r>
          <a:endParaRPr lang="ru-RU" sz="1600" dirty="0"/>
        </a:p>
      </dgm:t>
    </dgm:pt>
    <dgm:pt modelId="{4F3FC981-2898-4240-8BA2-2B93858AA4C4}" type="parTrans" cxnId="{AB8654CE-440E-4910-9F87-F0512C3CF488}">
      <dgm:prSet/>
      <dgm:spPr/>
      <dgm:t>
        <a:bodyPr/>
        <a:lstStyle/>
        <a:p>
          <a:endParaRPr lang="ru-RU"/>
        </a:p>
      </dgm:t>
    </dgm:pt>
    <dgm:pt modelId="{522B007E-65CF-4D1F-8A10-5A6581AA0318}" type="sibTrans" cxnId="{AB8654CE-440E-4910-9F87-F0512C3CF488}">
      <dgm:prSet/>
      <dgm:spPr/>
      <dgm:t>
        <a:bodyPr/>
        <a:lstStyle/>
        <a:p>
          <a:endParaRPr lang="ru-RU"/>
        </a:p>
      </dgm:t>
    </dgm:pt>
    <dgm:pt modelId="{0A90472E-8D48-4616-BB6F-B0CE05B3F4D4}">
      <dgm:prSet phldrT="[Текст]"/>
      <dgm:spPr>
        <a:solidFill>
          <a:srgbClr val="FFC000"/>
        </a:solidFill>
      </dgm:spPr>
      <dgm:t>
        <a:bodyPr/>
        <a:lstStyle/>
        <a:p>
          <a:r>
            <a:rPr lang="en-US" dirty="0" smtClean="0">
              <a:solidFill>
                <a:srgbClr val="002060"/>
              </a:solidFill>
            </a:rPr>
            <a:t>II </a:t>
          </a:r>
          <a:r>
            <a:rPr lang="ru-RU" dirty="0" smtClean="0">
              <a:solidFill>
                <a:srgbClr val="002060"/>
              </a:solidFill>
            </a:rPr>
            <a:t>уровень</a:t>
          </a:r>
          <a:endParaRPr lang="ru-RU" dirty="0">
            <a:solidFill>
              <a:srgbClr val="002060"/>
            </a:solidFill>
          </a:endParaRPr>
        </a:p>
      </dgm:t>
    </dgm:pt>
    <dgm:pt modelId="{90FC7A7C-B9C1-44F5-8229-13FA8A3D2214}" type="parTrans" cxnId="{28533B93-673B-46FD-B897-48C80B4EEA7B}">
      <dgm:prSet/>
      <dgm:spPr/>
      <dgm:t>
        <a:bodyPr/>
        <a:lstStyle/>
        <a:p>
          <a:endParaRPr lang="ru-RU"/>
        </a:p>
      </dgm:t>
    </dgm:pt>
    <dgm:pt modelId="{4A7F93C5-0B8C-4590-8D12-33914ABDA29F}" type="sibTrans" cxnId="{28533B93-673B-46FD-B897-48C80B4EEA7B}">
      <dgm:prSet/>
      <dgm:spPr/>
      <dgm:t>
        <a:bodyPr/>
        <a:lstStyle/>
        <a:p>
          <a:endParaRPr lang="ru-RU"/>
        </a:p>
      </dgm:t>
    </dgm:pt>
    <dgm:pt modelId="{FA4BCEFF-F164-4669-8148-D48E627D7689}">
      <dgm:prSet phldrT="[Текст]" custT="1"/>
      <dgm:spPr>
        <a:ln>
          <a:solidFill>
            <a:srgbClr val="FFC000"/>
          </a:solidFill>
        </a:ln>
      </dgm:spPr>
      <dgm:t>
        <a:bodyPr/>
        <a:lstStyle/>
        <a:p>
          <a:r>
            <a:rPr lang="ru-RU" sz="1600" dirty="0" smtClean="0"/>
            <a:t>специалист СМО - администрирование и организация работы с застрахованными лицами по информированию и сопровождению при организации оказания медицинской помощи, в </a:t>
          </a:r>
          <a:r>
            <a:rPr lang="ru-RU" sz="1600" dirty="0" err="1" smtClean="0"/>
            <a:t>т.ч</a:t>
          </a:r>
          <a:r>
            <a:rPr lang="ru-RU" sz="1600" dirty="0" smtClean="0"/>
            <a:t>. профилактических мероприятий, а также защиты прав и законных интересов в сфере ОМС</a:t>
          </a:r>
          <a:endParaRPr lang="ru-RU" sz="1600" dirty="0"/>
        </a:p>
      </dgm:t>
    </dgm:pt>
    <dgm:pt modelId="{1390626F-FD77-41A7-BFBB-85D96BE6F204}" type="parTrans" cxnId="{832AFF23-4EFF-41EB-ABAE-C5A68118FF4D}">
      <dgm:prSet/>
      <dgm:spPr/>
      <dgm:t>
        <a:bodyPr/>
        <a:lstStyle/>
        <a:p>
          <a:endParaRPr lang="ru-RU"/>
        </a:p>
      </dgm:t>
    </dgm:pt>
    <dgm:pt modelId="{1BEAF87D-D582-4A80-87FA-4D7D5C8F70E6}" type="sibTrans" cxnId="{832AFF23-4EFF-41EB-ABAE-C5A68118FF4D}">
      <dgm:prSet/>
      <dgm:spPr/>
      <dgm:t>
        <a:bodyPr/>
        <a:lstStyle/>
        <a:p>
          <a:endParaRPr lang="ru-RU"/>
        </a:p>
      </dgm:t>
    </dgm:pt>
    <dgm:pt modelId="{E199F2A2-F2FC-4529-9642-5219A5C00A06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>
              <a:solidFill>
                <a:srgbClr val="FFFF00"/>
              </a:solidFill>
            </a:rPr>
            <a:t>III </a:t>
          </a:r>
          <a:r>
            <a:rPr lang="ru-RU" dirty="0" smtClean="0">
              <a:solidFill>
                <a:srgbClr val="FFFF00"/>
              </a:solidFill>
            </a:rPr>
            <a:t>уровень</a:t>
          </a:r>
          <a:endParaRPr lang="ru-RU" dirty="0">
            <a:solidFill>
              <a:srgbClr val="FFFF00"/>
            </a:solidFill>
          </a:endParaRPr>
        </a:p>
      </dgm:t>
    </dgm:pt>
    <dgm:pt modelId="{DA6AE0B3-8CA2-4BF0-AE60-FD858D05000E}" type="parTrans" cxnId="{1C05828A-E911-4D34-A510-23CB2F9384BE}">
      <dgm:prSet/>
      <dgm:spPr/>
      <dgm:t>
        <a:bodyPr/>
        <a:lstStyle/>
        <a:p>
          <a:endParaRPr lang="ru-RU"/>
        </a:p>
      </dgm:t>
    </dgm:pt>
    <dgm:pt modelId="{5946A3F8-BF11-4D5A-BAE9-7AB26BA4C6D1}" type="sibTrans" cxnId="{1C05828A-E911-4D34-A510-23CB2F9384BE}">
      <dgm:prSet/>
      <dgm:spPr/>
      <dgm:t>
        <a:bodyPr/>
        <a:lstStyle/>
        <a:p>
          <a:endParaRPr lang="ru-RU"/>
        </a:p>
      </dgm:t>
    </dgm:pt>
    <dgm:pt modelId="{3AC495E8-4479-48E9-BB7F-64C3C6C3CA89}">
      <dgm:prSet phldrT="[Текст]" custT="1"/>
      <dgm:spPr>
        <a:ln>
          <a:solidFill>
            <a:srgbClr val="00B050"/>
          </a:solidFill>
        </a:ln>
      </dgm:spPr>
      <dgm:t>
        <a:bodyPr/>
        <a:lstStyle/>
        <a:p>
          <a:r>
            <a:rPr lang="ru-RU" sz="1600" dirty="0" smtClean="0"/>
            <a:t>специалист-эксперт СМО - администрирование письменных обращений по вопросам качества оказанной медицинской помощи, а также обеспечение индивидуального информирования и сопровождения застрахованных лиц при организации оказания медицинской помощи по результатам диспансеризации</a:t>
          </a:r>
          <a:endParaRPr lang="ru-RU" sz="1600" dirty="0"/>
        </a:p>
      </dgm:t>
    </dgm:pt>
    <dgm:pt modelId="{A4FAD050-A428-4C14-996A-9CBAC026A25D}" type="parTrans" cxnId="{BCA8BD05-9A1B-4899-93AC-6D5D180A9821}">
      <dgm:prSet/>
      <dgm:spPr/>
      <dgm:t>
        <a:bodyPr/>
        <a:lstStyle/>
        <a:p>
          <a:endParaRPr lang="ru-RU"/>
        </a:p>
      </dgm:t>
    </dgm:pt>
    <dgm:pt modelId="{FE3B9668-DA6A-4A7B-88EC-446CA848C7AC}" type="sibTrans" cxnId="{BCA8BD05-9A1B-4899-93AC-6D5D180A9821}">
      <dgm:prSet/>
      <dgm:spPr/>
      <dgm:t>
        <a:bodyPr/>
        <a:lstStyle/>
        <a:p>
          <a:endParaRPr lang="ru-RU"/>
        </a:p>
      </dgm:t>
    </dgm:pt>
    <dgm:pt modelId="{4329D2BE-CC63-4CC2-A83E-97A9BF17ED44}" type="pres">
      <dgm:prSet presAssocID="{0BC197DA-D89C-4BC2-A556-D4873B5133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C6282F-504E-45AD-8977-D15CC3615F9B}" type="pres">
      <dgm:prSet presAssocID="{27F77018-F872-4CDA-BB40-63448E7B1132}" presName="composite" presStyleCnt="0"/>
      <dgm:spPr/>
    </dgm:pt>
    <dgm:pt modelId="{92737A3B-9113-4E6F-BFE6-4E0BD9BDCA02}" type="pres">
      <dgm:prSet presAssocID="{27F77018-F872-4CDA-BB40-63448E7B113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92891-7D88-48E1-A264-EC727D09D828}" type="pres">
      <dgm:prSet presAssocID="{27F77018-F872-4CDA-BB40-63448E7B1132}" presName="descendantText" presStyleLbl="alignAcc1" presStyleIdx="0" presStyleCnt="3" custScaleY="1117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A73042-CD38-4A3B-B298-FD1A3057E311}" type="pres">
      <dgm:prSet presAssocID="{45FB8E7A-DE8B-44DD-A6B1-460E9695E865}" presName="sp" presStyleCnt="0"/>
      <dgm:spPr/>
    </dgm:pt>
    <dgm:pt modelId="{C99522CC-D228-4C7C-BC86-5CC65BA55211}" type="pres">
      <dgm:prSet presAssocID="{0A90472E-8D48-4616-BB6F-B0CE05B3F4D4}" presName="composite" presStyleCnt="0"/>
      <dgm:spPr/>
    </dgm:pt>
    <dgm:pt modelId="{2BE6A2D3-12B9-493B-B557-24E664E22A77}" type="pres">
      <dgm:prSet presAssocID="{0A90472E-8D48-4616-BB6F-B0CE05B3F4D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D9C79-F345-48AD-ADDF-2C191D3A035C}" type="pres">
      <dgm:prSet presAssocID="{0A90472E-8D48-4616-BB6F-B0CE05B3F4D4}" presName="descendantText" presStyleLbl="alignAcc1" presStyleIdx="1" presStyleCnt="3" custScaleY="138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D3992-9F7B-486A-A9A5-567B86B2B4EA}" type="pres">
      <dgm:prSet presAssocID="{4A7F93C5-0B8C-4590-8D12-33914ABDA29F}" presName="sp" presStyleCnt="0"/>
      <dgm:spPr/>
    </dgm:pt>
    <dgm:pt modelId="{1C9BF640-5CDE-468C-B06C-58727DF088A6}" type="pres">
      <dgm:prSet presAssocID="{E199F2A2-F2FC-4529-9642-5219A5C00A06}" presName="composite" presStyleCnt="0"/>
      <dgm:spPr/>
    </dgm:pt>
    <dgm:pt modelId="{B2242C8B-8A10-478C-BBE9-8B51AB5BCD7A}" type="pres">
      <dgm:prSet presAssocID="{E199F2A2-F2FC-4529-9642-5219A5C00A0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BEF46-5C6B-4C7D-B1D6-E5B80F55D02E}" type="pres">
      <dgm:prSet presAssocID="{E199F2A2-F2FC-4529-9642-5219A5C00A06}" presName="descendantText" presStyleLbl="alignAcc1" presStyleIdx="2" presStyleCnt="3" custScaleY="1538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533B93-673B-46FD-B897-48C80B4EEA7B}" srcId="{0BC197DA-D89C-4BC2-A556-D4873B5133B3}" destId="{0A90472E-8D48-4616-BB6F-B0CE05B3F4D4}" srcOrd="1" destOrd="0" parTransId="{90FC7A7C-B9C1-44F5-8229-13FA8A3D2214}" sibTransId="{4A7F93C5-0B8C-4590-8D12-33914ABDA29F}"/>
    <dgm:cxn modelId="{AB8654CE-440E-4910-9F87-F0512C3CF488}" srcId="{27F77018-F872-4CDA-BB40-63448E7B1132}" destId="{85CFA879-4B42-43F7-8A22-78CDD6B18486}" srcOrd="0" destOrd="0" parTransId="{4F3FC981-2898-4240-8BA2-2B93858AA4C4}" sibTransId="{522B007E-65CF-4D1F-8A10-5A6581AA0318}"/>
    <dgm:cxn modelId="{1C05828A-E911-4D34-A510-23CB2F9384BE}" srcId="{0BC197DA-D89C-4BC2-A556-D4873B5133B3}" destId="{E199F2A2-F2FC-4529-9642-5219A5C00A06}" srcOrd="2" destOrd="0" parTransId="{DA6AE0B3-8CA2-4BF0-AE60-FD858D05000E}" sibTransId="{5946A3F8-BF11-4D5A-BAE9-7AB26BA4C6D1}"/>
    <dgm:cxn modelId="{DCFBC274-2365-453B-9847-EE36A9C66BAD}" type="presOf" srcId="{3AC495E8-4479-48E9-BB7F-64C3C6C3CA89}" destId="{2F1BEF46-5C6B-4C7D-B1D6-E5B80F55D02E}" srcOrd="0" destOrd="0" presId="urn:microsoft.com/office/officeart/2005/8/layout/chevron2"/>
    <dgm:cxn modelId="{73673F1E-F17E-4CDD-AAB9-2B1C14ABBE1E}" type="presOf" srcId="{FA4BCEFF-F164-4669-8148-D48E627D7689}" destId="{F7AD9C79-F345-48AD-ADDF-2C191D3A035C}" srcOrd="0" destOrd="0" presId="urn:microsoft.com/office/officeart/2005/8/layout/chevron2"/>
    <dgm:cxn modelId="{BCA8BD05-9A1B-4899-93AC-6D5D180A9821}" srcId="{E199F2A2-F2FC-4529-9642-5219A5C00A06}" destId="{3AC495E8-4479-48E9-BB7F-64C3C6C3CA89}" srcOrd="0" destOrd="0" parTransId="{A4FAD050-A428-4C14-996A-9CBAC026A25D}" sibTransId="{FE3B9668-DA6A-4A7B-88EC-446CA848C7AC}"/>
    <dgm:cxn modelId="{73317B79-0F80-48B2-A065-4AB4356AC6B1}" type="presOf" srcId="{E199F2A2-F2FC-4529-9642-5219A5C00A06}" destId="{B2242C8B-8A10-478C-BBE9-8B51AB5BCD7A}" srcOrd="0" destOrd="0" presId="urn:microsoft.com/office/officeart/2005/8/layout/chevron2"/>
    <dgm:cxn modelId="{5390CDEE-4F8C-4CD9-BA75-9B60F002BEE1}" type="presOf" srcId="{0BC197DA-D89C-4BC2-A556-D4873B5133B3}" destId="{4329D2BE-CC63-4CC2-A83E-97A9BF17ED44}" srcOrd="0" destOrd="0" presId="urn:microsoft.com/office/officeart/2005/8/layout/chevron2"/>
    <dgm:cxn modelId="{E1C252BD-3576-4867-A94F-81A6FE8A5BF0}" type="presOf" srcId="{27F77018-F872-4CDA-BB40-63448E7B1132}" destId="{92737A3B-9113-4E6F-BFE6-4E0BD9BDCA02}" srcOrd="0" destOrd="0" presId="urn:microsoft.com/office/officeart/2005/8/layout/chevron2"/>
    <dgm:cxn modelId="{832AFF23-4EFF-41EB-ABAE-C5A68118FF4D}" srcId="{0A90472E-8D48-4616-BB6F-B0CE05B3F4D4}" destId="{FA4BCEFF-F164-4669-8148-D48E627D7689}" srcOrd="0" destOrd="0" parTransId="{1390626F-FD77-41A7-BFBB-85D96BE6F204}" sibTransId="{1BEAF87D-D582-4A80-87FA-4D7D5C8F70E6}"/>
    <dgm:cxn modelId="{35717003-C655-46FE-88B3-EBE1672EC57A}" type="presOf" srcId="{0A90472E-8D48-4616-BB6F-B0CE05B3F4D4}" destId="{2BE6A2D3-12B9-493B-B557-24E664E22A77}" srcOrd="0" destOrd="0" presId="urn:microsoft.com/office/officeart/2005/8/layout/chevron2"/>
    <dgm:cxn modelId="{D2CFDEC8-02E1-41B3-8724-B40AA58702AC}" srcId="{0BC197DA-D89C-4BC2-A556-D4873B5133B3}" destId="{27F77018-F872-4CDA-BB40-63448E7B1132}" srcOrd="0" destOrd="0" parTransId="{3900E4B1-F80E-454B-96AF-329236306A7B}" sibTransId="{45FB8E7A-DE8B-44DD-A6B1-460E9695E865}"/>
    <dgm:cxn modelId="{A827F044-9BEA-4DFF-91B7-E5475464B42E}" type="presOf" srcId="{85CFA879-4B42-43F7-8A22-78CDD6B18486}" destId="{A7F92891-7D88-48E1-A264-EC727D09D828}" srcOrd="0" destOrd="0" presId="urn:microsoft.com/office/officeart/2005/8/layout/chevron2"/>
    <dgm:cxn modelId="{530C88F0-9408-468B-9662-79B6C3C2BB8A}" type="presParOf" srcId="{4329D2BE-CC63-4CC2-A83E-97A9BF17ED44}" destId="{2EC6282F-504E-45AD-8977-D15CC3615F9B}" srcOrd="0" destOrd="0" presId="urn:microsoft.com/office/officeart/2005/8/layout/chevron2"/>
    <dgm:cxn modelId="{1774CB41-AACF-4F1B-BBA8-3D0A01EC121C}" type="presParOf" srcId="{2EC6282F-504E-45AD-8977-D15CC3615F9B}" destId="{92737A3B-9113-4E6F-BFE6-4E0BD9BDCA02}" srcOrd="0" destOrd="0" presId="urn:microsoft.com/office/officeart/2005/8/layout/chevron2"/>
    <dgm:cxn modelId="{0EC96106-0F1C-4B8C-979B-A3FFB969EF41}" type="presParOf" srcId="{2EC6282F-504E-45AD-8977-D15CC3615F9B}" destId="{A7F92891-7D88-48E1-A264-EC727D09D828}" srcOrd="1" destOrd="0" presId="urn:microsoft.com/office/officeart/2005/8/layout/chevron2"/>
    <dgm:cxn modelId="{6D59DC51-A8F2-4047-A8A6-2B15E3AC12CF}" type="presParOf" srcId="{4329D2BE-CC63-4CC2-A83E-97A9BF17ED44}" destId="{C9A73042-CD38-4A3B-B298-FD1A3057E311}" srcOrd="1" destOrd="0" presId="urn:microsoft.com/office/officeart/2005/8/layout/chevron2"/>
    <dgm:cxn modelId="{C9C34230-C643-414A-B4C4-2085E4E8F801}" type="presParOf" srcId="{4329D2BE-CC63-4CC2-A83E-97A9BF17ED44}" destId="{C99522CC-D228-4C7C-BC86-5CC65BA55211}" srcOrd="2" destOrd="0" presId="urn:microsoft.com/office/officeart/2005/8/layout/chevron2"/>
    <dgm:cxn modelId="{6A78FCD4-0F13-4442-8B30-DBD69F6FE271}" type="presParOf" srcId="{C99522CC-D228-4C7C-BC86-5CC65BA55211}" destId="{2BE6A2D3-12B9-493B-B557-24E664E22A77}" srcOrd="0" destOrd="0" presId="urn:microsoft.com/office/officeart/2005/8/layout/chevron2"/>
    <dgm:cxn modelId="{1F7FB1F0-84C8-4734-97FC-9F1D9349ABA7}" type="presParOf" srcId="{C99522CC-D228-4C7C-BC86-5CC65BA55211}" destId="{F7AD9C79-F345-48AD-ADDF-2C191D3A035C}" srcOrd="1" destOrd="0" presId="urn:microsoft.com/office/officeart/2005/8/layout/chevron2"/>
    <dgm:cxn modelId="{868AF823-B30D-4E70-B9DC-96ABB295EC74}" type="presParOf" srcId="{4329D2BE-CC63-4CC2-A83E-97A9BF17ED44}" destId="{BF0D3992-9F7B-486A-A9A5-567B86B2B4EA}" srcOrd="3" destOrd="0" presId="urn:microsoft.com/office/officeart/2005/8/layout/chevron2"/>
    <dgm:cxn modelId="{D2F2AD71-9539-4FF8-80F7-EAF5038FAC30}" type="presParOf" srcId="{4329D2BE-CC63-4CC2-A83E-97A9BF17ED44}" destId="{1C9BF640-5CDE-468C-B06C-58727DF088A6}" srcOrd="4" destOrd="0" presId="urn:microsoft.com/office/officeart/2005/8/layout/chevron2"/>
    <dgm:cxn modelId="{7E47AD41-B65C-44B0-9857-2995AA5F34F3}" type="presParOf" srcId="{1C9BF640-5CDE-468C-B06C-58727DF088A6}" destId="{B2242C8B-8A10-478C-BBE9-8B51AB5BCD7A}" srcOrd="0" destOrd="0" presId="urn:microsoft.com/office/officeart/2005/8/layout/chevron2"/>
    <dgm:cxn modelId="{4E18BAE3-561C-4AE4-8396-922C9A89BDB3}" type="presParOf" srcId="{1C9BF640-5CDE-468C-B06C-58727DF088A6}" destId="{2F1BEF46-5C6B-4C7D-B1D6-E5B80F55D02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D92624-21C0-4B55-AC56-63772A92F9ED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90953C4A-72A0-44DB-B889-ED8F9B291E0B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01.07.2016</a:t>
          </a:r>
          <a:endParaRPr lang="ru-RU" dirty="0">
            <a:solidFill>
              <a:srgbClr val="FFFF00"/>
            </a:solidFill>
          </a:endParaRPr>
        </a:p>
      </dgm:t>
    </dgm:pt>
    <dgm:pt modelId="{8B42D94C-9F2E-4199-837A-79D5E822D00A}" type="parTrans" cxnId="{C1FA6173-4261-44B3-81CA-9CDC4DABBADE}">
      <dgm:prSet/>
      <dgm:spPr/>
      <dgm:t>
        <a:bodyPr/>
        <a:lstStyle/>
        <a:p>
          <a:endParaRPr lang="ru-RU"/>
        </a:p>
      </dgm:t>
    </dgm:pt>
    <dgm:pt modelId="{8F1DF359-A84D-436B-B063-3CB18631BBB3}" type="sibTrans" cxnId="{C1FA6173-4261-44B3-81CA-9CDC4DABBADE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ACC8E18E-4AE5-4BC9-A103-EF336C66A0E6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11.01.2017</a:t>
          </a:r>
          <a:endParaRPr lang="ru-RU" dirty="0">
            <a:solidFill>
              <a:srgbClr val="FFFF00"/>
            </a:solidFill>
          </a:endParaRPr>
        </a:p>
      </dgm:t>
    </dgm:pt>
    <dgm:pt modelId="{C22DFDBB-C571-49D8-9A4A-D36E548CDF15}" type="parTrans" cxnId="{47CCCA21-B4EF-48B4-8F6B-ED4F4B0B146B}">
      <dgm:prSet/>
      <dgm:spPr/>
      <dgm:t>
        <a:bodyPr/>
        <a:lstStyle/>
        <a:p>
          <a:endParaRPr lang="ru-RU"/>
        </a:p>
      </dgm:t>
    </dgm:pt>
    <dgm:pt modelId="{EE1A808D-0C8E-42D6-8D45-97617CE9391A}" type="sibTrans" cxnId="{47CCCA21-B4EF-48B4-8F6B-ED4F4B0B146B}">
      <dgm:prSet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EFB02512-7206-4646-A417-531277D025BA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11.01.2018</a:t>
          </a:r>
          <a:endParaRPr lang="ru-RU" dirty="0">
            <a:solidFill>
              <a:srgbClr val="FFFF00"/>
            </a:solidFill>
          </a:endParaRPr>
        </a:p>
      </dgm:t>
    </dgm:pt>
    <dgm:pt modelId="{53B1F4CD-BE15-448C-8816-DA16E810E783}" type="parTrans" cxnId="{BF3FF8DF-9B2D-449A-A1CC-AE8BB52D7C12}">
      <dgm:prSet/>
      <dgm:spPr/>
      <dgm:t>
        <a:bodyPr/>
        <a:lstStyle/>
        <a:p>
          <a:endParaRPr lang="ru-RU"/>
        </a:p>
      </dgm:t>
    </dgm:pt>
    <dgm:pt modelId="{6916D267-C262-4089-B1AE-73A00D0F0A32}" type="sibTrans" cxnId="{BF3FF8DF-9B2D-449A-A1CC-AE8BB52D7C12}">
      <dgm:prSet/>
      <dgm:spPr/>
      <dgm:t>
        <a:bodyPr/>
        <a:lstStyle/>
        <a:p>
          <a:endParaRPr lang="ru-RU"/>
        </a:p>
      </dgm:t>
    </dgm:pt>
    <dgm:pt modelId="{CC04157E-AFE3-4BE4-8BBC-2FD1CE39483A}" type="pres">
      <dgm:prSet presAssocID="{2DD92624-21C0-4B55-AC56-63772A92F9ED}" presName="linearFlow" presStyleCnt="0">
        <dgm:presLayoutVars>
          <dgm:resizeHandles val="exact"/>
        </dgm:presLayoutVars>
      </dgm:prSet>
      <dgm:spPr/>
    </dgm:pt>
    <dgm:pt modelId="{EC0F9E55-AEEE-4D84-9704-81AD0663D7B3}" type="pres">
      <dgm:prSet presAssocID="{90953C4A-72A0-44DB-B889-ED8F9B291E0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193BE-BCB0-4D82-90BD-125AE9CA1B2B}" type="pres">
      <dgm:prSet presAssocID="{8F1DF359-A84D-436B-B063-3CB18631BBB3}" presName="sibTrans" presStyleLbl="sibTrans2D1" presStyleIdx="0" presStyleCnt="2"/>
      <dgm:spPr/>
      <dgm:t>
        <a:bodyPr/>
        <a:lstStyle/>
        <a:p>
          <a:endParaRPr lang="ru-RU"/>
        </a:p>
      </dgm:t>
    </dgm:pt>
    <dgm:pt modelId="{E6231D22-3F88-4670-8387-FE758AF43211}" type="pres">
      <dgm:prSet presAssocID="{8F1DF359-A84D-436B-B063-3CB18631BBB3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B24494BA-3E43-4CBC-9868-B21015AB6C30}" type="pres">
      <dgm:prSet presAssocID="{ACC8E18E-4AE5-4BC9-A103-EF336C66A0E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1870FC-3C11-490F-B0E9-8EB3803C173F}" type="pres">
      <dgm:prSet presAssocID="{EE1A808D-0C8E-42D6-8D45-97617CE9391A}" presName="sibTrans" presStyleLbl="sibTrans2D1" presStyleIdx="1" presStyleCnt="2"/>
      <dgm:spPr/>
      <dgm:t>
        <a:bodyPr/>
        <a:lstStyle/>
        <a:p>
          <a:endParaRPr lang="ru-RU"/>
        </a:p>
      </dgm:t>
    </dgm:pt>
    <dgm:pt modelId="{AB11DD7F-69E6-4469-8F68-B3208B544C44}" type="pres">
      <dgm:prSet presAssocID="{EE1A808D-0C8E-42D6-8D45-97617CE9391A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F42507C-6E4F-4467-9D27-80CF5ACF37C2}" type="pres">
      <dgm:prSet presAssocID="{EFB02512-7206-4646-A417-531277D025B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FA6173-4261-44B3-81CA-9CDC4DABBADE}" srcId="{2DD92624-21C0-4B55-AC56-63772A92F9ED}" destId="{90953C4A-72A0-44DB-B889-ED8F9B291E0B}" srcOrd="0" destOrd="0" parTransId="{8B42D94C-9F2E-4199-837A-79D5E822D00A}" sibTransId="{8F1DF359-A84D-436B-B063-3CB18631BBB3}"/>
    <dgm:cxn modelId="{3D0F3961-3F26-4000-BEF1-B0B04C6C358C}" type="presOf" srcId="{90953C4A-72A0-44DB-B889-ED8F9B291E0B}" destId="{EC0F9E55-AEEE-4D84-9704-81AD0663D7B3}" srcOrd="0" destOrd="0" presId="urn:microsoft.com/office/officeart/2005/8/layout/process2"/>
    <dgm:cxn modelId="{49C3434E-9A43-4F86-B66E-DD8096657A5E}" type="presOf" srcId="{2DD92624-21C0-4B55-AC56-63772A92F9ED}" destId="{CC04157E-AFE3-4BE4-8BBC-2FD1CE39483A}" srcOrd="0" destOrd="0" presId="urn:microsoft.com/office/officeart/2005/8/layout/process2"/>
    <dgm:cxn modelId="{A4909292-795C-4A58-B1D4-71B501BA5175}" type="presOf" srcId="{EFB02512-7206-4646-A417-531277D025BA}" destId="{8F42507C-6E4F-4467-9D27-80CF5ACF37C2}" srcOrd="0" destOrd="0" presId="urn:microsoft.com/office/officeart/2005/8/layout/process2"/>
    <dgm:cxn modelId="{E8854431-2317-47D4-AC08-87FD8563347A}" type="presOf" srcId="{8F1DF359-A84D-436B-B063-3CB18631BBB3}" destId="{E6231D22-3F88-4670-8387-FE758AF43211}" srcOrd="1" destOrd="0" presId="urn:microsoft.com/office/officeart/2005/8/layout/process2"/>
    <dgm:cxn modelId="{223D8E03-5D10-47A1-8651-A4481694D545}" type="presOf" srcId="{ACC8E18E-4AE5-4BC9-A103-EF336C66A0E6}" destId="{B24494BA-3E43-4CBC-9868-B21015AB6C30}" srcOrd="0" destOrd="0" presId="urn:microsoft.com/office/officeart/2005/8/layout/process2"/>
    <dgm:cxn modelId="{E55A71C8-A27B-439C-97BB-27D7D73F718F}" type="presOf" srcId="{EE1A808D-0C8E-42D6-8D45-97617CE9391A}" destId="{AB11DD7F-69E6-4469-8F68-B3208B544C44}" srcOrd="1" destOrd="0" presId="urn:microsoft.com/office/officeart/2005/8/layout/process2"/>
    <dgm:cxn modelId="{02170457-5029-41A6-9A5A-86195B14B5BC}" type="presOf" srcId="{8F1DF359-A84D-436B-B063-3CB18631BBB3}" destId="{EDE193BE-BCB0-4D82-90BD-125AE9CA1B2B}" srcOrd="0" destOrd="0" presId="urn:microsoft.com/office/officeart/2005/8/layout/process2"/>
    <dgm:cxn modelId="{B2680B2A-5C87-489A-A73E-BFFAD699D5EC}" type="presOf" srcId="{EE1A808D-0C8E-42D6-8D45-97617CE9391A}" destId="{001870FC-3C11-490F-B0E9-8EB3803C173F}" srcOrd="0" destOrd="0" presId="urn:microsoft.com/office/officeart/2005/8/layout/process2"/>
    <dgm:cxn modelId="{BF3FF8DF-9B2D-449A-A1CC-AE8BB52D7C12}" srcId="{2DD92624-21C0-4B55-AC56-63772A92F9ED}" destId="{EFB02512-7206-4646-A417-531277D025BA}" srcOrd="2" destOrd="0" parTransId="{53B1F4CD-BE15-448C-8816-DA16E810E783}" sibTransId="{6916D267-C262-4089-B1AE-73A00D0F0A32}"/>
    <dgm:cxn modelId="{47CCCA21-B4EF-48B4-8F6B-ED4F4B0B146B}" srcId="{2DD92624-21C0-4B55-AC56-63772A92F9ED}" destId="{ACC8E18E-4AE5-4BC9-A103-EF336C66A0E6}" srcOrd="1" destOrd="0" parTransId="{C22DFDBB-C571-49D8-9A4A-D36E548CDF15}" sibTransId="{EE1A808D-0C8E-42D6-8D45-97617CE9391A}"/>
    <dgm:cxn modelId="{569E645D-94E3-4001-BF77-257B2CC53230}" type="presParOf" srcId="{CC04157E-AFE3-4BE4-8BBC-2FD1CE39483A}" destId="{EC0F9E55-AEEE-4D84-9704-81AD0663D7B3}" srcOrd="0" destOrd="0" presId="urn:microsoft.com/office/officeart/2005/8/layout/process2"/>
    <dgm:cxn modelId="{407DDC3E-DED6-44F3-B5DD-C7BDEA3270F2}" type="presParOf" srcId="{CC04157E-AFE3-4BE4-8BBC-2FD1CE39483A}" destId="{EDE193BE-BCB0-4D82-90BD-125AE9CA1B2B}" srcOrd="1" destOrd="0" presId="urn:microsoft.com/office/officeart/2005/8/layout/process2"/>
    <dgm:cxn modelId="{1C654675-83F2-4DDC-AFB5-6EFD28DCCBDE}" type="presParOf" srcId="{EDE193BE-BCB0-4D82-90BD-125AE9CA1B2B}" destId="{E6231D22-3F88-4670-8387-FE758AF43211}" srcOrd="0" destOrd="0" presId="urn:microsoft.com/office/officeart/2005/8/layout/process2"/>
    <dgm:cxn modelId="{246E990B-3A1D-4C85-AEFD-B346A4B22716}" type="presParOf" srcId="{CC04157E-AFE3-4BE4-8BBC-2FD1CE39483A}" destId="{B24494BA-3E43-4CBC-9868-B21015AB6C30}" srcOrd="2" destOrd="0" presId="urn:microsoft.com/office/officeart/2005/8/layout/process2"/>
    <dgm:cxn modelId="{67B57FBB-E630-4D58-AF4F-FA93528600E8}" type="presParOf" srcId="{CC04157E-AFE3-4BE4-8BBC-2FD1CE39483A}" destId="{001870FC-3C11-490F-B0E9-8EB3803C173F}" srcOrd="3" destOrd="0" presId="urn:microsoft.com/office/officeart/2005/8/layout/process2"/>
    <dgm:cxn modelId="{40A4CF6B-7AB6-43D6-9C39-67BA60BDAB3E}" type="presParOf" srcId="{001870FC-3C11-490F-B0E9-8EB3803C173F}" destId="{AB11DD7F-69E6-4469-8F68-B3208B544C44}" srcOrd="0" destOrd="0" presId="urn:microsoft.com/office/officeart/2005/8/layout/process2"/>
    <dgm:cxn modelId="{5A02C155-5DC8-4493-93DA-EA3FA043A28C}" type="presParOf" srcId="{CC04157E-AFE3-4BE4-8BBC-2FD1CE39483A}" destId="{8F42507C-6E4F-4467-9D27-80CF5ACF37C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B59AD1-A9D8-4791-B27B-39E120ABE3B2}" type="doc">
      <dgm:prSet loTypeId="urn:microsoft.com/office/officeart/2005/8/layout/vProcess5" loCatId="process" qsTypeId="urn:microsoft.com/office/officeart/2005/8/quickstyle/3d2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69B6EB4C-DD17-43F2-9FE5-C03CA483AE7C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ru-RU" dirty="0" smtClean="0">
              <a:solidFill>
                <a:srgbClr val="FFFF00"/>
              </a:solidFill>
            </a:rPr>
            <a:t>  </a:t>
          </a:r>
          <a:r>
            <a:rPr lang="ru-RU" dirty="0" smtClean="0">
              <a:solidFill>
                <a:srgbClr val="7030A0"/>
              </a:solidFill>
            </a:rPr>
            <a:t>С января 2017 года создана служба страховых представителей 2 уровня в количестве 7 специалистов</a:t>
          </a:r>
          <a:endParaRPr lang="ru-RU" dirty="0">
            <a:solidFill>
              <a:srgbClr val="7030A0"/>
            </a:solidFill>
          </a:endParaRPr>
        </a:p>
      </dgm:t>
    </dgm:pt>
    <dgm:pt modelId="{4C6051D0-99AE-4C39-86C3-A76F1E404514}" type="parTrans" cxnId="{529B5B7C-D935-477C-908A-CCEF9BC184BB}">
      <dgm:prSet/>
      <dgm:spPr/>
      <dgm:t>
        <a:bodyPr/>
        <a:lstStyle/>
        <a:p>
          <a:endParaRPr lang="ru-RU"/>
        </a:p>
      </dgm:t>
    </dgm:pt>
    <dgm:pt modelId="{8D320249-F45E-4A52-8B11-824384247DEF}" type="sibTrans" cxnId="{529B5B7C-D935-477C-908A-CCEF9BC184BB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F5509684-B3FB-484F-8DA2-A98E79E79E28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rgbClr val="C00000"/>
              </a:solidFill>
            </a:rPr>
            <a:t>   6 ведущих специалистов по работе с застрахованными</a:t>
          </a:r>
          <a:endParaRPr lang="ru-RU" dirty="0">
            <a:solidFill>
              <a:srgbClr val="C00000"/>
            </a:solidFill>
          </a:endParaRPr>
        </a:p>
      </dgm:t>
    </dgm:pt>
    <dgm:pt modelId="{D853BE8C-0CA6-435D-BEF7-23C3EE791089}" type="parTrans" cxnId="{4A370C6D-A7A5-4109-B45E-770942BACDC8}">
      <dgm:prSet/>
      <dgm:spPr/>
      <dgm:t>
        <a:bodyPr/>
        <a:lstStyle/>
        <a:p>
          <a:endParaRPr lang="ru-RU"/>
        </a:p>
      </dgm:t>
    </dgm:pt>
    <dgm:pt modelId="{D464F9FE-CD8D-4C5D-AF5A-F8BC695FD720}" type="sibTrans" cxnId="{4A370C6D-A7A5-4109-B45E-770942BACDC8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0A7C9631-4DCF-4949-B799-E3C12F350A5A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rgbClr val="C00000"/>
              </a:solidFill>
            </a:rPr>
            <a:t>   1 специалист по защите прав застрахованных</a:t>
          </a:r>
          <a:endParaRPr lang="ru-RU" dirty="0">
            <a:solidFill>
              <a:srgbClr val="C00000"/>
            </a:solidFill>
          </a:endParaRPr>
        </a:p>
      </dgm:t>
    </dgm:pt>
    <dgm:pt modelId="{C5267C5C-AAA7-4106-8FF3-A68376114805}" type="parTrans" cxnId="{A7A3385B-1CE8-4E81-9724-8C6875CF70E5}">
      <dgm:prSet/>
      <dgm:spPr/>
      <dgm:t>
        <a:bodyPr/>
        <a:lstStyle/>
        <a:p>
          <a:endParaRPr lang="ru-RU"/>
        </a:p>
      </dgm:t>
    </dgm:pt>
    <dgm:pt modelId="{D8D36691-D271-4B3F-9C3E-D26870A49048}" type="sibTrans" cxnId="{A7A3385B-1CE8-4E81-9724-8C6875CF70E5}">
      <dgm:prSet/>
      <dgm:spPr/>
      <dgm:t>
        <a:bodyPr/>
        <a:lstStyle/>
        <a:p>
          <a:endParaRPr lang="ru-RU"/>
        </a:p>
      </dgm:t>
    </dgm:pt>
    <dgm:pt modelId="{D8420FAD-A79C-4CAA-AD1D-F47729C10865}" type="pres">
      <dgm:prSet presAssocID="{49B59AD1-A9D8-4791-B27B-39E120ABE3B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8CE9FE-7289-45DE-90C9-2A344F141067}" type="pres">
      <dgm:prSet presAssocID="{49B59AD1-A9D8-4791-B27B-39E120ABE3B2}" presName="dummyMaxCanvas" presStyleCnt="0">
        <dgm:presLayoutVars/>
      </dgm:prSet>
      <dgm:spPr/>
    </dgm:pt>
    <dgm:pt modelId="{38767A85-15C8-42A8-B296-90BBC13D6981}" type="pres">
      <dgm:prSet presAssocID="{49B59AD1-A9D8-4791-B27B-39E120ABE3B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B13B2E-27C7-4211-8BC3-4EA392FBE0AF}" type="pres">
      <dgm:prSet presAssocID="{49B59AD1-A9D8-4791-B27B-39E120ABE3B2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924400-E805-4437-A964-943791E24D9C}" type="pres">
      <dgm:prSet presAssocID="{49B59AD1-A9D8-4791-B27B-39E120ABE3B2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C22D5D-CE7F-403D-B59D-627AE5C5610E}" type="pres">
      <dgm:prSet presAssocID="{49B59AD1-A9D8-4791-B27B-39E120ABE3B2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032DB5-9896-4D5B-B25D-2AA9446DAFDF}" type="pres">
      <dgm:prSet presAssocID="{49B59AD1-A9D8-4791-B27B-39E120ABE3B2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E0B6CF-F53E-4A38-900F-E6CAA038151B}" type="pres">
      <dgm:prSet presAssocID="{49B59AD1-A9D8-4791-B27B-39E120ABE3B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7CBDD-4395-4DF7-9742-A8D00A2FADF6}" type="pres">
      <dgm:prSet presAssocID="{49B59AD1-A9D8-4791-B27B-39E120ABE3B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D0053-267A-4B2D-8F46-CB3D7CB89029}" type="pres">
      <dgm:prSet presAssocID="{49B59AD1-A9D8-4791-B27B-39E120ABE3B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8FF74A-99C7-4392-8BEA-452F3AFCDEBD}" type="presOf" srcId="{69B6EB4C-DD17-43F2-9FE5-C03CA483AE7C}" destId="{50E0B6CF-F53E-4A38-900F-E6CAA038151B}" srcOrd="1" destOrd="0" presId="urn:microsoft.com/office/officeart/2005/8/layout/vProcess5"/>
    <dgm:cxn modelId="{093ADD9F-93B4-47D1-85EF-69D7D0034E60}" type="presOf" srcId="{0A7C9631-4DCF-4949-B799-E3C12F350A5A}" destId="{F01D0053-267A-4B2D-8F46-CB3D7CB89029}" srcOrd="1" destOrd="0" presId="urn:microsoft.com/office/officeart/2005/8/layout/vProcess5"/>
    <dgm:cxn modelId="{A7A3385B-1CE8-4E81-9724-8C6875CF70E5}" srcId="{49B59AD1-A9D8-4791-B27B-39E120ABE3B2}" destId="{0A7C9631-4DCF-4949-B799-E3C12F350A5A}" srcOrd="2" destOrd="0" parTransId="{C5267C5C-AAA7-4106-8FF3-A68376114805}" sibTransId="{D8D36691-D271-4B3F-9C3E-D26870A49048}"/>
    <dgm:cxn modelId="{EA6E8B4B-F7EA-41B5-9D36-D7B52C5DEBAD}" type="presOf" srcId="{0A7C9631-4DCF-4949-B799-E3C12F350A5A}" destId="{E9924400-E805-4437-A964-943791E24D9C}" srcOrd="0" destOrd="0" presId="urn:microsoft.com/office/officeart/2005/8/layout/vProcess5"/>
    <dgm:cxn modelId="{529B5B7C-D935-477C-908A-CCEF9BC184BB}" srcId="{49B59AD1-A9D8-4791-B27B-39E120ABE3B2}" destId="{69B6EB4C-DD17-43F2-9FE5-C03CA483AE7C}" srcOrd="0" destOrd="0" parTransId="{4C6051D0-99AE-4C39-86C3-A76F1E404514}" sibTransId="{8D320249-F45E-4A52-8B11-824384247DEF}"/>
    <dgm:cxn modelId="{78CBA496-F84E-439B-BB00-33BCDC5A7E9E}" type="presOf" srcId="{F5509684-B3FB-484F-8DA2-A98E79E79E28}" destId="{A117CBDD-4395-4DF7-9742-A8D00A2FADF6}" srcOrd="1" destOrd="0" presId="urn:microsoft.com/office/officeart/2005/8/layout/vProcess5"/>
    <dgm:cxn modelId="{BD6C220F-67A7-49E4-B523-05D595A9B2AB}" type="presOf" srcId="{69B6EB4C-DD17-43F2-9FE5-C03CA483AE7C}" destId="{38767A85-15C8-42A8-B296-90BBC13D6981}" srcOrd="0" destOrd="0" presId="urn:microsoft.com/office/officeart/2005/8/layout/vProcess5"/>
    <dgm:cxn modelId="{61417E9A-DAC1-44C8-8AE8-9F9439A42106}" type="presOf" srcId="{49B59AD1-A9D8-4791-B27B-39E120ABE3B2}" destId="{D8420FAD-A79C-4CAA-AD1D-F47729C10865}" srcOrd="0" destOrd="0" presId="urn:microsoft.com/office/officeart/2005/8/layout/vProcess5"/>
    <dgm:cxn modelId="{58E15CA6-DA14-438D-824E-69739854EA74}" type="presOf" srcId="{F5509684-B3FB-484F-8DA2-A98E79E79E28}" destId="{76B13B2E-27C7-4211-8BC3-4EA392FBE0AF}" srcOrd="0" destOrd="0" presId="urn:microsoft.com/office/officeart/2005/8/layout/vProcess5"/>
    <dgm:cxn modelId="{4A370C6D-A7A5-4109-B45E-770942BACDC8}" srcId="{49B59AD1-A9D8-4791-B27B-39E120ABE3B2}" destId="{F5509684-B3FB-484F-8DA2-A98E79E79E28}" srcOrd="1" destOrd="0" parTransId="{D853BE8C-0CA6-435D-BEF7-23C3EE791089}" sibTransId="{D464F9FE-CD8D-4C5D-AF5A-F8BC695FD720}"/>
    <dgm:cxn modelId="{2764397D-8F8C-499D-AB77-700424291A29}" type="presOf" srcId="{8D320249-F45E-4A52-8B11-824384247DEF}" destId="{B8C22D5D-CE7F-403D-B59D-627AE5C5610E}" srcOrd="0" destOrd="0" presId="urn:microsoft.com/office/officeart/2005/8/layout/vProcess5"/>
    <dgm:cxn modelId="{50140607-33A4-45C8-91E5-60E914BE3CEF}" type="presOf" srcId="{D464F9FE-CD8D-4C5D-AF5A-F8BC695FD720}" destId="{EB032DB5-9896-4D5B-B25D-2AA9446DAFDF}" srcOrd="0" destOrd="0" presId="urn:microsoft.com/office/officeart/2005/8/layout/vProcess5"/>
    <dgm:cxn modelId="{25CE0742-DC19-4996-8376-377E200E4C6E}" type="presParOf" srcId="{D8420FAD-A79C-4CAA-AD1D-F47729C10865}" destId="{608CE9FE-7289-45DE-90C9-2A344F141067}" srcOrd="0" destOrd="0" presId="urn:microsoft.com/office/officeart/2005/8/layout/vProcess5"/>
    <dgm:cxn modelId="{75E5C7FB-C14F-4276-AA1A-3381FF440AD8}" type="presParOf" srcId="{D8420FAD-A79C-4CAA-AD1D-F47729C10865}" destId="{38767A85-15C8-42A8-B296-90BBC13D6981}" srcOrd="1" destOrd="0" presId="urn:microsoft.com/office/officeart/2005/8/layout/vProcess5"/>
    <dgm:cxn modelId="{D9A9D6B1-91AA-4FCA-A6B1-09FC3383F310}" type="presParOf" srcId="{D8420FAD-A79C-4CAA-AD1D-F47729C10865}" destId="{76B13B2E-27C7-4211-8BC3-4EA392FBE0AF}" srcOrd="2" destOrd="0" presId="urn:microsoft.com/office/officeart/2005/8/layout/vProcess5"/>
    <dgm:cxn modelId="{CD3FBD6D-3AF5-4FFA-BDEB-024320CE45CC}" type="presParOf" srcId="{D8420FAD-A79C-4CAA-AD1D-F47729C10865}" destId="{E9924400-E805-4437-A964-943791E24D9C}" srcOrd="3" destOrd="0" presId="urn:microsoft.com/office/officeart/2005/8/layout/vProcess5"/>
    <dgm:cxn modelId="{7D2F66B3-DD37-49C1-BC4E-6895399C5C14}" type="presParOf" srcId="{D8420FAD-A79C-4CAA-AD1D-F47729C10865}" destId="{B8C22D5D-CE7F-403D-B59D-627AE5C5610E}" srcOrd="4" destOrd="0" presId="urn:microsoft.com/office/officeart/2005/8/layout/vProcess5"/>
    <dgm:cxn modelId="{664D398C-AEAC-4BA9-8841-EFD486538634}" type="presParOf" srcId="{D8420FAD-A79C-4CAA-AD1D-F47729C10865}" destId="{EB032DB5-9896-4D5B-B25D-2AA9446DAFDF}" srcOrd="5" destOrd="0" presId="urn:microsoft.com/office/officeart/2005/8/layout/vProcess5"/>
    <dgm:cxn modelId="{A5BAE08C-B147-4723-B92D-12837C4AA018}" type="presParOf" srcId="{D8420FAD-A79C-4CAA-AD1D-F47729C10865}" destId="{50E0B6CF-F53E-4A38-900F-E6CAA038151B}" srcOrd="6" destOrd="0" presId="urn:microsoft.com/office/officeart/2005/8/layout/vProcess5"/>
    <dgm:cxn modelId="{7A9B7726-9129-45DF-994B-3A1AE77A2BD1}" type="presParOf" srcId="{D8420FAD-A79C-4CAA-AD1D-F47729C10865}" destId="{A117CBDD-4395-4DF7-9742-A8D00A2FADF6}" srcOrd="7" destOrd="0" presId="urn:microsoft.com/office/officeart/2005/8/layout/vProcess5"/>
    <dgm:cxn modelId="{DF10C702-0936-436A-932D-0E7265E93B77}" type="presParOf" srcId="{D8420FAD-A79C-4CAA-AD1D-F47729C10865}" destId="{F01D0053-267A-4B2D-8F46-CB3D7CB8902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9E4035-DD01-448A-B7D0-F765972901C2}" type="doc">
      <dgm:prSet loTypeId="urn:microsoft.com/office/officeart/2005/8/layout/lProcess3" loCatId="process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30AD1CFE-666E-45D4-983E-3B96668305F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FFFF00"/>
              </a:solidFill>
            </a:rPr>
            <a:t>на 1 страхового представителя </a:t>
          </a:r>
        </a:p>
        <a:p>
          <a:r>
            <a:rPr lang="ru-RU" sz="1600" dirty="0" smtClean="0">
              <a:solidFill>
                <a:srgbClr val="FFFF00"/>
              </a:solidFill>
            </a:rPr>
            <a:t>2 уровня</a:t>
          </a:r>
          <a:endParaRPr lang="ru-RU" sz="1600" dirty="0">
            <a:solidFill>
              <a:srgbClr val="FFFF00"/>
            </a:solidFill>
          </a:endParaRPr>
        </a:p>
      </dgm:t>
    </dgm:pt>
    <dgm:pt modelId="{D0C5FEDA-D587-4D88-85FD-E99F7FA3E817}" type="parTrans" cxnId="{B257EF54-D870-44E8-8D1B-D0CBA83CAD98}">
      <dgm:prSet/>
      <dgm:spPr/>
      <dgm:t>
        <a:bodyPr/>
        <a:lstStyle/>
        <a:p>
          <a:endParaRPr lang="ru-RU"/>
        </a:p>
      </dgm:t>
    </dgm:pt>
    <dgm:pt modelId="{131125E5-6AB1-4D28-BEBF-0D72AC28188A}" type="sibTrans" cxnId="{B257EF54-D870-44E8-8D1B-D0CBA83CAD98}">
      <dgm:prSet/>
      <dgm:spPr/>
      <dgm:t>
        <a:bodyPr/>
        <a:lstStyle/>
        <a:p>
          <a:endParaRPr lang="ru-RU"/>
        </a:p>
      </dgm:t>
    </dgm:pt>
    <dgm:pt modelId="{FE12F9C5-BC8C-4F70-BFFF-011732E2CF89}">
      <dgm:prSet phldrT="[Текст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600" dirty="0" smtClean="0">
              <a:solidFill>
                <a:srgbClr val="002060"/>
              </a:solidFill>
            </a:rPr>
            <a:t>приходится </a:t>
          </a:r>
        </a:p>
        <a:p>
          <a:r>
            <a:rPr lang="ru-RU" sz="1600" dirty="0" smtClean="0">
              <a:solidFill>
                <a:srgbClr val="002060"/>
              </a:solidFill>
            </a:rPr>
            <a:t>69 013 человек</a:t>
          </a:r>
          <a:endParaRPr lang="ru-RU" sz="1600" dirty="0">
            <a:solidFill>
              <a:srgbClr val="002060"/>
            </a:solidFill>
          </a:endParaRPr>
        </a:p>
      </dgm:t>
    </dgm:pt>
    <dgm:pt modelId="{CB339C91-3616-4C61-8B9B-B430E8246B08}" type="parTrans" cxnId="{6EF4E194-3719-4319-821B-1B6D6A340BCB}">
      <dgm:prSet/>
      <dgm:spPr/>
      <dgm:t>
        <a:bodyPr/>
        <a:lstStyle/>
        <a:p>
          <a:endParaRPr lang="ru-RU"/>
        </a:p>
      </dgm:t>
    </dgm:pt>
    <dgm:pt modelId="{A1A26821-5C64-4389-9D6B-072D9B12E60D}" type="sibTrans" cxnId="{6EF4E194-3719-4319-821B-1B6D6A340BCB}">
      <dgm:prSet/>
      <dgm:spPr/>
      <dgm:t>
        <a:bodyPr/>
        <a:lstStyle/>
        <a:p>
          <a:endParaRPr lang="ru-RU"/>
        </a:p>
      </dgm:t>
    </dgm:pt>
    <dgm:pt modelId="{66274218-0036-412E-B28A-F6FC69AA6281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70C0"/>
              </a:solidFill>
            </a:rPr>
            <a:t>Количество обращений составило – 326 или  12,4  % от общего числа поступивших обращений </a:t>
          </a:r>
          <a:endParaRPr lang="ru-RU" dirty="0">
            <a:solidFill>
              <a:srgbClr val="0070C0"/>
            </a:solidFill>
          </a:endParaRPr>
        </a:p>
      </dgm:t>
    </dgm:pt>
    <dgm:pt modelId="{DD3E96F9-6A4E-4101-8B86-8E89D3BAB8AE}" type="parTrans" cxnId="{91763EC6-2EFF-4C10-B6C0-84AF1679B08D}">
      <dgm:prSet/>
      <dgm:spPr/>
      <dgm:t>
        <a:bodyPr/>
        <a:lstStyle/>
        <a:p>
          <a:endParaRPr lang="ru-RU"/>
        </a:p>
      </dgm:t>
    </dgm:pt>
    <dgm:pt modelId="{21AC696C-1508-4484-87BD-B81EB640345D}" type="sibTrans" cxnId="{91763EC6-2EFF-4C10-B6C0-84AF1679B08D}">
      <dgm:prSet/>
      <dgm:spPr/>
      <dgm:t>
        <a:bodyPr/>
        <a:lstStyle/>
        <a:p>
          <a:endParaRPr lang="ru-RU"/>
        </a:p>
      </dgm:t>
    </dgm:pt>
    <dgm:pt modelId="{3B892B3E-EBAA-4E9C-9CE6-68480C9356EF}" type="pres">
      <dgm:prSet presAssocID="{A69E4035-DD01-448A-B7D0-F765972901C2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9C4E355-2A8C-4B4E-994E-E7DC2EB261FD}" type="pres">
      <dgm:prSet presAssocID="{30AD1CFE-666E-45D4-983E-3B96668305FD}" presName="horFlow" presStyleCnt="0"/>
      <dgm:spPr/>
    </dgm:pt>
    <dgm:pt modelId="{ADD24AD5-9BF3-4C29-A904-B12F4F590167}" type="pres">
      <dgm:prSet presAssocID="{30AD1CFE-666E-45D4-983E-3B96668305FD}" presName="bigChev" presStyleLbl="node1" presStyleIdx="0" presStyleCnt="1" custScaleX="109396" custScaleY="127596" custLinFactX="-7820" custLinFactNeighborX="-100000" custLinFactNeighborY="55504"/>
      <dgm:spPr/>
      <dgm:t>
        <a:bodyPr/>
        <a:lstStyle/>
        <a:p>
          <a:endParaRPr lang="ru-RU"/>
        </a:p>
      </dgm:t>
    </dgm:pt>
    <dgm:pt modelId="{39587C92-AD69-477E-9386-9920C5DC9671}" type="pres">
      <dgm:prSet presAssocID="{CB339C91-3616-4C61-8B9B-B430E8246B08}" presName="parTrans" presStyleCnt="0"/>
      <dgm:spPr/>
    </dgm:pt>
    <dgm:pt modelId="{BB0E875D-CFB3-4604-9CD8-59B6E63A4D75}" type="pres">
      <dgm:prSet presAssocID="{FE12F9C5-BC8C-4F70-BFFF-011732E2CF89}" presName="node" presStyleLbl="alignAccFollowNode1" presStyleIdx="0" presStyleCnt="2" custScaleX="125372" custScaleY="1537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F0A0A-BA4C-49C1-B690-8FABF08AB999}" type="pres">
      <dgm:prSet presAssocID="{A1A26821-5C64-4389-9D6B-072D9B12E60D}" presName="sibTrans" presStyleCnt="0"/>
      <dgm:spPr/>
    </dgm:pt>
    <dgm:pt modelId="{9FD68BCC-87C0-4236-9B7A-C8F2CE8F830E}" type="pres">
      <dgm:prSet presAssocID="{66274218-0036-412E-B28A-F6FC69AA6281}" presName="node" presStyleLbl="alignAccFollowNode1" presStyleIdx="1" presStyleCnt="2" custScaleX="141726" custScaleY="1537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BA692D-729E-4134-9164-43B73AB41C75}" type="presOf" srcId="{A69E4035-DD01-448A-B7D0-F765972901C2}" destId="{3B892B3E-EBAA-4E9C-9CE6-68480C9356EF}" srcOrd="0" destOrd="0" presId="urn:microsoft.com/office/officeart/2005/8/layout/lProcess3"/>
    <dgm:cxn modelId="{91763EC6-2EFF-4C10-B6C0-84AF1679B08D}" srcId="{30AD1CFE-666E-45D4-983E-3B96668305FD}" destId="{66274218-0036-412E-B28A-F6FC69AA6281}" srcOrd="1" destOrd="0" parTransId="{DD3E96F9-6A4E-4101-8B86-8E89D3BAB8AE}" sibTransId="{21AC696C-1508-4484-87BD-B81EB640345D}"/>
    <dgm:cxn modelId="{D2180F91-6F11-4222-AD1F-3B2C9B7318B9}" type="presOf" srcId="{66274218-0036-412E-B28A-F6FC69AA6281}" destId="{9FD68BCC-87C0-4236-9B7A-C8F2CE8F830E}" srcOrd="0" destOrd="0" presId="urn:microsoft.com/office/officeart/2005/8/layout/lProcess3"/>
    <dgm:cxn modelId="{6EF4E194-3719-4319-821B-1B6D6A340BCB}" srcId="{30AD1CFE-666E-45D4-983E-3B96668305FD}" destId="{FE12F9C5-BC8C-4F70-BFFF-011732E2CF89}" srcOrd="0" destOrd="0" parTransId="{CB339C91-3616-4C61-8B9B-B430E8246B08}" sibTransId="{A1A26821-5C64-4389-9D6B-072D9B12E60D}"/>
    <dgm:cxn modelId="{DFCD8A7F-12D3-4B99-86FA-10BA0516A667}" type="presOf" srcId="{30AD1CFE-666E-45D4-983E-3B96668305FD}" destId="{ADD24AD5-9BF3-4C29-A904-B12F4F590167}" srcOrd="0" destOrd="0" presId="urn:microsoft.com/office/officeart/2005/8/layout/lProcess3"/>
    <dgm:cxn modelId="{22F3C531-BF4E-4CE5-A5BB-6145F70A465D}" type="presOf" srcId="{FE12F9C5-BC8C-4F70-BFFF-011732E2CF89}" destId="{BB0E875D-CFB3-4604-9CD8-59B6E63A4D75}" srcOrd="0" destOrd="0" presId="urn:microsoft.com/office/officeart/2005/8/layout/lProcess3"/>
    <dgm:cxn modelId="{B257EF54-D870-44E8-8D1B-D0CBA83CAD98}" srcId="{A69E4035-DD01-448A-B7D0-F765972901C2}" destId="{30AD1CFE-666E-45D4-983E-3B96668305FD}" srcOrd="0" destOrd="0" parTransId="{D0C5FEDA-D587-4D88-85FD-E99F7FA3E817}" sibTransId="{131125E5-6AB1-4D28-BEBF-0D72AC28188A}"/>
    <dgm:cxn modelId="{615EA623-3068-463D-839E-1DB82A214D06}" type="presParOf" srcId="{3B892B3E-EBAA-4E9C-9CE6-68480C9356EF}" destId="{B9C4E355-2A8C-4B4E-994E-E7DC2EB261FD}" srcOrd="0" destOrd="0" presId="urn:microsoft.com/office/officeart/2005/8/layout/lProcess3"/>
    <dgm:cxn modelId="{C8B75AB7-D134-4E4F-834E-9D50C21CEB7A}" type="presParOf" srcId="{B9C4E355-2A8C-4B4E-994E-E7DC2EB261FD}" destId="{ADD24AD5-9BF3-4C29-A904-B12F4F590167}" srcOrd="0" destOrd="0" presId="urn:microsoft.com/office/officeart/2005/8/layout/lProcess3"/>
    <dgm:cxn modelId="{D405FFB8-51F4-4EE1-9314-149F74668469}" type="presParOf" srcId="{B9C4E355-2A8C-4B4E-994E-E7DC2EB261FD}" destId="{39587C92-AD69-477E-9386-9920C5DC9671}" srcOrd="1" destOrd="0" presId="urn:microsoft.com/office/officeart/2005/8/layout/lProcess3"/>
    <dgm:cxn modelId="{9CAA488F-F172-4F4A-AA86-ED2C4A6883D5}" type="presParOf" srcId="{B9C4E355-2A8C-4B4E-994E-E7DC2EB261FD}" destId="{BB0E875D-CFB3-4604-9CD8-59B6E63A4D75}" srcOrd="2" destOrd="0" presId="urn:microsoft.com/office/officeart/2005/8/layout/lProcess3"/>
    <dgm:cxn modelId="{AAEED197-D2C8-4F7F-B902-1E9176261D24}" type="presParOf" srcId="{B9C4E355-2A8C-4B4E-994E-E7DC2EB261FD}" destId="{EB5F0A0A-BA4C-49C1-B690-8FABF08AB999}" srcOrd="3" destOrd="0" presId="urn:microsoft.com/office/officeart/2005/8/layout/lProcess3"/>
    <dgm:cxn modelId="{5D7469D5-64E1-4C70-A760-24FCFC8A1822}" type="presParOf" srcId="{B9C4E355-2A8C-4B4E-994E-E7DC2EB261FD}" destId="{9FD68BCC-87C0-4236-9B7A-C8F2CE8F830E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4BA966-DF1F-4E39-B7BC-6D28EBBDAC2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F346CF-AFF7-427C-BC2F-536B604A520A}">
      <dgm:prSet phldrT="[Текст]" custT="1"/>
      <dgm:spPr>
        <a:solidFill>
          <a:schemeClr val="accent6"/>
        </a:solidFill>
        <a:ln>
          <a:solidFill>
            <a:srgbClr val="C2BE28"/>
          </a:solidFill>
        </a:ln>
      </dgm:spPr>
      <dgm:t>
        <a:bodyPr/>
        <a:lstStyle/>
        <a:p>
          <a:r>
            <a:rPr lang="ru-RU" sz="3200" b="1" dirty="0" smtClean="0">
              <a:solidFill>
                <a:schemeClr val="bg2">
                  <a:lumMod val="25000"/>
                </a:schemeClr>
              </a:solidFill>
            </a:rPr>
            <a:t>1.</a:t>
          </a:r>
          <a:endParaRPr lang="ru-RU" sz="3200" b="1" dirty="0">
            <a:solidFill>
              <a:schemeClr val="bg2">
                <a:lumMod val="25000"/>
              </a:schemeClr>
            </a:solidFill>
          </a:endParaRPr>
        </a:p>
      </dgm:t>
    </dgm:pt>
    <dgm:pt modelId="{47B51963-7CB3-4F1D-A47F-F0DD655A5E8E}" type="parTrans" cxnId="{76323148-98BC-40F7-A84F-2BBB10424789}">
      <dgm:prSet/>
      <dgm:spPr/>
      <dgm:t>
        <a:bodyPr/>
        <a:lstStyle/>
        <a:p>
          <a:endParaRPr lang="ru-RU"/>
        </a:p>
      </dgm:t>
    </dgm:pt>
    <dgm:pt modelId="{3F57FD6F-3791-487F-BB6C-2FEEE409C438}" type="sibTrans" cxnId="{76323148-98BC-40F7-A84F-2BBB10424789}">
      <dgm:prSet/>
      <dgm:spPr/>
      <dgm:t>
        <a:bodyPr/>
        <a:lstStyle/>
        <a:p>
          <a:endParaRPr lang="ru-RU"/>
        </a:p>
      </dgm:t>
    </dgm:pt>
    <dgm:pt modelId="{A9F8E136-4A24-45E8-AC79-FC2C68733E4E}">
      <dgm:prSet phldrT="[Текст]" custT="1"/>
      <dgm:spPr>
        <a:solidFill>
          <a:schemeClr val="accent3">
            <a:lumMod val="60000"/>
            <a:lumOff val="40000"/>
            <a:alpha val="90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ru-RU" sz="2000" b="1" dirty="0" smtClean="0"/>
            <a:t>Отсутствие мотивации медицинских организаций к использованию информации, образующейся в информационном ресурсе</a:t>
          </a:r>
          <a:endParaRPr lang="ru-RU" sz="2000" b="1" dirty="0"/>
        </a:p>
      </dgm:t>
    </dgm:pt>
    <dgm:pt modelId="{709F6315-A752-40BB-87FB-EEEE2567951B}" type="parTrans" cxnId="{1AB752BC-6EC4-4D70-8098-CADF4C5D22CF}">
      <dgm:prSet/>
      <dgm:spPr/>
      <dgm:t>
        <a:bodyPr/>
        <a:lstStyle/>
        <a:p>
          <a:endParaRPr lang="ru-RU"/>
        </a:p>
      </dgm:t>
    </dgm:pt>
    <dgm:pt modelId="{CAA5CFB7-43EA-4C88-ACF6-AF93CAB79368}" type="sibTrans" cxnId="{1AB752BC-6EC4-4D70-8098-CADF4C5D22CF}">
      <dgm:prSet/>
      <dgm:spPr/>
      <dgm:t>
        <a:bodyPr/>
        <a:lstStyle/>
        <a:p>
          <a:endParaRPr lang="ru-RU"/>
        </a:p>
      </dgm:t>
    </dgm:pt>
    <dgm:pt modelId="{CB8F18FD-5D9C-4ACD-B8B6-750055E9586A}">
      <dgm:prSet phldrT="[Текст]" custT="1"/>
      <dgm:spPr>
        <a:solidFill>
          <a:schemeClr val="accent6"/>
        </a:solidFill>
        <a:ln>
          <a:solidFill>
            <a:srgbClr val="C2BE28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2">
                  <a:lumMod val="25000"/>
                </a:schemeClr>
              </a:solidFill>
            </a:rPr>
            <a:t>2.</a:t>
          </a:r>
          <a:endParaRPr lang="ru-RU" sz="2000" b="1" dirty="0">
            <a:solidFill>
              <a:schemeClr val="bg2">
                <a:lumMod val="25000"/>
              </a:schemeClr>
            </a:solidFill>
          </a:endParaRPr>
        </a:p>
      </dgm:t>
    </dgm:pt>
    <dgm:pt modelId="{47A3EB88-013B-4AD6-97BD-9F0E780A6626}" type="parTrans" cxnId="{FC896A2A-BABF-4D72-930A-BF09998C68C6}">
      <dgm:prSet/>
      <dgm:spPr/>
      <dgm:t>
        <a:bodyPr/>
        <a:lstStyle/>
        <a:p>
          <a:endParaRPr lang="ru-RU"/>
        </a:p>
      </dgm:t>
    </dgm:pt>
    <dgm:pt modelId="{738A9E91-90BB-45A2-8A97-1BB9C283FB8F}" type="sibTrans" cxnId="{FC896A2A-BABF-4D72-930A-BF09998C68C6}">
      <dgm:prSet/>
      <dgm:spPr/>
      <dgm:t>
        <a:bodyPr/>
        <a:lstStyle/>
        <a:p>
          <a:endParaRPr lang="ru-RU"/>
        </a:p>
      </dgm:t>
    </dgm:pt>
    <dgm:pt modelId="{B638BAA6-3419-4084-8777-B4353C37B46B}">
      <dgm:prSet phldrT="[Текст]" custT="1"/>
      <dgm:spPr>
        <a:solidFill>
          <a:schemeClr val="accent6"/>
        </a:solidFill>
        <a:ln>
          <a:solidFill>
            <a:srgbClr val="C2BE28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2">
                  <a:lumMod val="25000"/>
                </a:schemeClr>
              </a:solidFill>
            </a:rPr>
            <a:t>3.</a:t>
          </a:r>
          <a:endParaRPr lang="ru-RU" sz="2000" b="1" dirty="0">
            <a:solidFill>
              <a:schemeClr val="bg2">
                <a:lumMod val="25000"/>
              </a:schemeClr>
            </a:solidFill>
          </a:endParaRPr>
        </a:p>
      </dgm:t>
    </dgm:pt>
    <dgm:pt modelId="{85603E55-4358-41E6-A675-2D85A581C7FE}" type="parTrans" cxnId="{C1B1AD8C-4735-41FE-ACC9-210ED4FFC9C9}">
      <dgm:prSet/>
      <dgm:spPr/>
      <dgm:t>
        <a:bodyPr/>
        <a:lstStyle/>
        <a:p>
          <a:endParaRPr lang="ru-RU"/>
        </a:p>
      </dgm:t>
    </dgm:pt>
    <dgm:pt modelId="{10503C46-E70B-4712-A5E5-FC6207A361CD}" type="sibTrans" cxnId="{C1B1AD8C-4735-41FE-ACC9-210ED4FFC9C9}">
      <dgm:prSet/>
      <dgm:spPr/>
      <dgm:t>
        <a:bodyPr/>
        <a:lstStyle/>
        <a:p>
          <a:endParaRPr lang="ru-RU"/>
        </a:p>
      </dgm:t>
    </dgm:pt>
    <dgm:pt modelId="{9B819325-C802-496C-945C-5142A0452465}">
      <dgm:prSet phldrT="[Текст]" custT="1"/>
      <dgm:spPr>
        <a:solidFill>
          <a:schemeClr val="accent3">
            <a:lumMod val="60000"/>
            <a:lumOff val="40000"/>
            <a:alpha val="90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ru-RU" sz="2000" b="1" dirty="0" smtClean="0"/>
            <a:t>Отсутствие интеграции МИС МО с информационным ресурсом ТФОМС</a:t>
          </a:r>
          <a:endParaRPr lang="ru-RU" sz="2000" b="1" dirty="0"/>
        </a:p>
      </dgm:t>
    </dgm:pt>
    <dgm:pt modelId="{EB3E22BD-1266-4DE3-BBEF-4B6FAABDF740}" type="sibTrans" cxnId="{8BAC81EB-1A09-4BD4-9593-1F5117832160}">
      <dgm:prSet/>
      <dgm:spPr/>
      <dgm:t>
        <a:bodyPr/>
        <a:lstStyle/>
        <a:p>
          <a:endParaRPr lang="ru-RU"/>
        </a:p>
      </dgm:t>
    </dgm:pt>
    <dgm:pt modelId="{FCBD4C2E-57A0-4B7E-A020-0965031435CE}" type="parTrans" cxnId="{8BAC81EB-1A09-4BD4-9593-1F5117832160}">
      <dgm:prSet/>
      <dgm:spPr/>
      <dgm:t>
        <a:bodyPr/>
        <a:lstStyle/>
        <a:p>
          <a:endParaRPr lang="ru-RU"/>
        </a:p>
      </dgm:t>
    </dgm:pt>
    <dgm:pt modelId="{3D95B631-744F-4CD3-A047-53969605836C}">
      <dgm:prSet custT="1"/>
      <dgm:spPr>
        <a:solidFill>
          <a:schemeClr val="accent3">
            <a:lumMod val="60000"/>
            <a:lumOff val="40000"/>
            <a:alpha val="90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ru-RU" sz="2000" b="1" dirty="0" smtClean="0"/>
            <a:t>Отсутствие ответственности у медицинских организаций за нарушение порядка информационного взаимодействия </a:t>
          </a:r>
          <a:endParaRPr lang="ru-RU" sz="2000" b="1" dirty="0"/>
        </a:p>
      </dgm:t>
    </dgm:pt>
    <dgm:pt modelId="{ED3EBCC9-CFB5-4521-AF90-7F6829FD752E}" type="parTrans" cxnId="{51FDEBEE-91FF-47A7-88EE-F661F4477443}">
      <dgm:prSet/>
      <dgm:spPr/>
      <dgm:t>
        <a:bodyPr/>
        <a:lstStyle/>
        <a:p>
          <a:endParaRPr lang="ru-RU"/>
        </a:p>
      </dgm:t>
    </dgm:pt>
    <dgm:pt modelId="{2F7B6ADE-0D29-40EB-9E87-F5C3BE33C644}" type="sibTrans" cxnId="{51FDEBEE-91FF-47A7-88EE-F661F4477443}">
      <dgm:prSet/>
      <dgm:spPr/>
      <dgm:t>
        <a:bodyPr/>
        <a:lstStyle/>
        <a:p>
          <a:endParaRPr lang="ru-RU"/>
        </a:p>
      </dgm:t>
    </dgm:pt>
    <dgm:pt modelId="{B7D1DBED-7CAC-4FF7-B2DC-E5613B73BB10}" type="pres">
      <dgm:prSet presAssocID="{954BA966-DF1F-4E39-B7BC-6D28EBBDAC2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68CF39-B0A1-4BF1-9EDD-2D17592C18CF}" type="pres">
      <dgm:prSet presAssocID="{01F346CF-AFF7-427C-BC2F-536B604A520A}" presName="composite" presStyleCnt="0"/>
      <dgm:spPr/>
    </dgm:pt>
    <dgm:pt modelId="{5F87F1FD-3DB3-4FE7-95C1-FFA2FC21D549}" type="pres">
      <dgm:prSet presAssocID="{01F346CF-AFF7-427C-BC2F-536B604A520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DD650-4488-433C-88BF-3870B8FA48C5}" type="pres">
      <dgm:prSet presAssocID="{01F346CF-AFF7-427C-BC2F-536B604A520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BDDFB-73F6-4288-AD08-31D4FD18A90A}" type="pres">
      <dgm:prSet presAssocID="{3F57FD6F-3791-487F-BB6C-2FEEE409C438}" presName="sp" presStyleCnt="0"/>
      <dgm:spPr/>
    </dgm:pt>
    <dgm:pt modelId="{60F599EE-2285-4A50-ADFD-095D35D48ED0}" type="pres">
      <dgm:prSet presAssocID="{CB8F18FD-5D9C-4ACD-B8B6-750055E9586A}" presName="composite" presStyleCnt="0"/>
      <dgm:spPr/>
    </dgm:pt>
    <dgm:pt modelId="{C964F271-1885-4FC7-A47C-1B31273E0CFF}" type="pres">
      <dgm:prSet presAssocID="{CB8F18FD-5D9C-4ACD-B8B6-750055E9586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F1B377-1169-43A0-A435-2366B0F592D7}" type="pres">
      <dgm:prSet presAssocID="{CB8F18FD-5D9C-4ACD-B8B6-750055E9586A}" presName="descendantText" presStyleLbl="alignAcc1" presStyleIdx="1" presStyleCnt="3" custLinFactNeighborY="3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BDDF2-4EC0-4E52-AB94-D558959E8C06}" type="pres">
      <dgm:prSet presAssocID="{738A9E91-90BB-45A2-8A97-1BB9C283FB8F}" presName="sp" presStyleCnt="0"/>
      <dgm:spPr/>
    </dgm:pt>
    <dgm:pt modelId="{27C3BAA1-0E3C-4CA1-BB30-8C9D7B380DB3}" type="pres">
      <dgm:prSet presAssocID="{B638BAA6-3419-4084-8777-B4353C37B46B}" presName="composite" presStyleCnt="0"/>
      <dgm:spPr/>
    </dgm:pt>
    <dgm:pt modelId="{9BEAE798-E7FB-4D14-A0AC-6560A7D5D7D2}" type="pres">
      <dgm:prSet presAssocID="{B638BAA6-3419-4084-8777-B4353C37B46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DEDB92-898A-42B5-91F1-6ECBBC6779D2}" type="pres">
      <dgm:prSet presAssocID="{B638BAA6-3419-4084-8777-B4353C37B46B}" presName="descendantText" presStyleLbl="alignAcc1" presStyleIdx="2" presStyleCnt="3">
        <dgm:presLayoutVars>
          <dgm:bulletEnabled val="1"/>
        </dgm:presLayoutVars>
      </dgm:prSet>
      <dgm:spPr>
        <a:solidFill>
          <a:schemeClr val="accent3">
            <a:lumMod val="60000"/>
            <a:lumOff val="40000"/>
            <a:alpha val="90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9D1C6E94-9E39-49B0-A21F-0986B239A4B4}" type="presOf" srcId="{3D95B631-744F-4CD3-A047-53969605836C}" destId="{D3DEDB92-898A-42B5-91F1-6ECBBC6779D2}" srcOrd="0" destOrd="0" presId="urn:microsoft.com/office/officeart/2005/8/layout/chevron2"/>
    <dgm:cxn modelId="{41A1C430-20E4-4948-8693-D865FB5642B3}" type="presOf" srcId="{A9F8E136-4A24-45E8-AC79-FC2C68733E4E}" destId="{F0FDD650-4488-433C-88BF-3870B8FA48C5}" srcOrd="0" destOrd="0" presId="urn:microsoft.com/office/officeart/2005/8/layout/chevron2"/>
    <dgm:cxn modelId="{6A4EB6CE-BD72-4415-ACAF-52691CC14956}" type="presOf" srcId="{9B819325-C802-496C-945C-5142A0452465}" destId="{1CF1B377-1169-43A0-A435-2366B0F592D7}" srcOrd="0" destOrd="0" presId="urn:microsoft.com/office/officeart/2005/8/layout/chevron2"/>
    <dgm:cxn modelId="{1AB752BC-6EC4-4D70-8098-CADF4C5D22CF}" srcId="{01F346CF-AFF7-427C-BC2F-536B604A520A}" destId="{A9F8E136-4A24-45E8-AC79-FC2C68733E4E}" srcOrd="0" destOrd="0" parTransId="{709F6315-A752-40BB-87FB-EEEE2567951B}" sibTransId="{CAA5CFB7-43EA-4C88-ACF6-AF93CAB79368}"/>
    <dgm:cxn modelId="{1CBAA094-7083-4F9D-ACE1-D7D91372851E}" type="presOf" srcId="{954BA966-DF1F-4E39-B7BC-6D28EBBDAC20}" destId="{B7D1DBED-7CAC-4FF7-B2DC-E5613B73BB10}" srcOrd="0" destOrd="0" presId="urn:microsoft.com/office/officeart/2005/8/layout/chevron2"/>
    <dgm:cxn modelId="{FC896A2A-BABF-4D72-930A-BF09998C68C6}" srcId="{954BA966-DF1F-4E39-B7BC-6D28EBBDAC20}" destId="{CB8F18FD-5D9C-4ACD-B8B6-750055E9586A}" srcOrd="1" destOrd="0" parTransId="{47A3EB88-013B-4AD6-97BD-9F0E780A6626}" sibTransId="{738A9E91-90BB-45A2-8A97-1BB9C283FB8F}"/>
    <dgm:cxn modelId="{C1B1AD8C-4735-41FE-ACC9-210ED4FFC9C9}" srcId="{954BA966-DF1F-4E39-B7BC-6D28EBBDAC20}" destId="{B638BAA6-3419-4084-8777-B4353C37B46B}" srcOrd="2" destOrd="0" parTransId="{85603E55-4358-41E6-A675-2D85A581C7FE}" sibTransId="{10503C46-E70B-4712-A5E5-FC6207A361CD}"/>
    <dgm:cxn modelId="{76323148-98BC-40F7-A84F-2BBB10424789}" srcId="{954BA966-DF1F-4E39-B7BC-6D28EBBDAC20}" destId="{01F346CF-AFF7-427C-BC2F-536B604A520A}" srcOrd="0" destOrd="0" parTransId="{47B51963-7CB3-4F1D-A47F-F0DD655A5E8E}" sibTransId="{3F57FD6F-3791-487F-BB6C-2FEEE409C438}"/>
    <dgm:cxn modelId="{E2BB5F36-375D-40C5-A96C-8FF1D8682A28}" type="presOf" srcId="{B638BAA6-3419-4084-8777-B4353C37B46B}" destId="{9BEAE798-E7FB-4D14-A0AC-6560A7D5D7D2}" srcOrd="0" destOrd="0" presId="urn:microsoft.com/office/officeart/2005/8/layout/chevron2"/>
    <dgm:cxn modelId="{51FDEBEE-91FF-47A7-88EE-F661F4477443}" srcId="{B638BAA6-3419-4084-8777-B4353C37B46B}" destId="{3D95B631-744F-4CD3-A047-53969605836C}" srcOrd="0" destOrd="0" parTransId="{ED3EBCC9-CFB5-4521-AF90-7F6829FD752E}" sibTransId="{2F7B6ADE-0D29-40EB-9E87-F5C3BE33C644}"/>
    <dgm:cxn modelId="{5C21DF2B-C70E-48D7-8597-620128AFD3D5}" type="presOf" srcId="{01F346CF-AFF7-427C-BC2F-536B604A520A}" destId="{5F87F1FD-3DB3-4FE7-95C1-FFA2FC21D549}" srcOrd="0" destOrd="0" presId="urn:microsoft.com/office/officeart/2005/8/layout/chevron2"/>
    <dgm:cxn modelId="{F5B6A7E6-19BC-4EE7-962D-49B081683442}" type="presOf" srcId="{CB8F18FD-5D9C-4ACD-B8B6-750055E9586A}" destId="{C964F271-1885-4FC7-A47C-1B31273E0CFF}" srcOrd="0" destOrd="0" presId="urn:microsoft.com/office/officeart/2005/8/layout/chevron2"/>
    <dgm:cxn modelId="{8BAC81EB-1A09-4BD4-9593-1F5117832160}" srcId="{CB8F18FD-5D9C-4ACD-B8B6-750055E9586A}" destId="{9B819325-C802-496C-945C-5142A0452465}" srcOrd="0" destOrd="0" parTransId="{FCBD4C2E-57A0-4B7E-A020-0965031435CE}" sibTransId="{EB3E22BD-1266-4DE3-BBEF-4B6FAABDF740}"/>
    <dgm:cxn modelId="{628CDAA6-9DDF-41E0-A036-E9B6978D6802}" type="presParOf" srcId="{B7D1DBED-7CAC-4FF7-B2DC-E5613B73BB10}" destId="{9868CF39-B0A1-4BF1-9EDD-2D17592C18CF}" srcOrd="0" destOrd="0" presId="urn:microsoft.com/office/officeart/2005/8/layout/chevron2"/>
    <dgm:cxn modelId="{12FE2AAC-7F02-4088-95D6-CE2C11770BA6}" type="presParOf" srcId="{9868CF39-B0A1-4BF1-9EDD-2D17592C18CF}" destId="{5F87F1FD-3DB3-4FE7-95C1-FFA2FC21D549}" srcOrd="0" destOrd="0" presId="urn:microsoft.com/office/officeart/2005/8/layout/chevron2"/>
    <dgm:cxn modelId="{1E633C84-2B32-4E70-96B1-420D3C2E8E5B}" type="presParOf" srcId="{9868CF39-B0A1-4BF1-9EDD-2D17592C18CF}" destId="{F0FDD650-4488-433C-88BF-3870B8FA48C5}" srcOrd="1" destOrd="0" presId="urn:microsoft.com/office/officeart/2005/8/layout/chevron2"/>
    <dgm:cxn modelId="{E4C164BC-A0E9-47CA-8AC1-B180304A5958}" type="presParOf" srcId="{B7D1DBED-7CAC-4FF7-B2DC-E5613B73BB10}" destId="{D5CBDDFB-73F6-4288-AD08-31D4FD18A90A}" srcOrd="1" destOrd="0" presId="urn:microsoft.com/office/officeart/2005/8/layout/chevron2"/>
    <dgm:cxn modelId="{6BF75996-7F99-4E27-94D0-0AAB67C982E9}" type="presParOf" srcId="{B7D1DBED-7CAC-4FF7-B2DC-E5613B73BB10}" destId="{60F599EE-2285-4A50-ADFD-095D35D48ED0}" srcOrd="2" destOrd="0" presId="urn:microsoft.com/office/officeart/2005/8/layout/chevron2"/>
    <dgm:cxn modelId="{EB4A6DAE-2B27-49A9-BF0F-4E46A8A3192C}" type="presParOf" srcId="{60F599EE-2285-4A50-ADFD-095D35D48ED0}" destId="{C964F271-1885-4FC7-A47C-1B31273E0CFF}" srcOrd="0" destOrd="0" presId="urn:microsoft.com/office/officeart/2005/8/layout/chevron2"/>
    <dgm:cxn modelId="{81260C56-3D0C-499D-ABF8-BBEE13F9B766}" type="presParOf" srcId="{60F599EE-2285-4A50-ADFD-095D35D48ED0}" destId="{1CF1B377-1169-43A0-A435-2366B0F592D7}" srcOrd="1" destOrd="0" presId="urn:microsoft.com/office/officeart/2005/8/layout/chevron2"/>
    <dgm:cxn modelId="{878EC5AC-8426-42E5-A41C-7C9FE37DE028}" type="presParOf" srcId="{B7D1DBED-7CAC-4FF7-B2DC-E5613B73BB10}" destId="{217BDDF2-4EC0-4E52-AB94-D558959E8C06}" srcOrd="3" destOrd="0" presId="urn:microsoft.com/office/officeart/2005/8/layout/chevron2"/>
    <dgm:cxn modelId="{E652A84A-362A-4C18-B120-50D69E163EF1}" type="presParOf" srcId="{B7D1DBED-7CAC-4FF7-B2DC-E5613B73BB10}" destId="{27C3BAA1-0E3C-4CA1-BB30-8C9D7B380DB3}" srcOrd="4" destOrd="0" presId="urn:microsoft.com/office/officeart/2005/8/layout/chevron2"/>
    <dgm:cxn modelId="{5F0A3919-1A4E-4B53-8B7F-2FC45EA6781E}" type="presParOf" srcId="{27C3BAA1-0E3C-4CA1-BB30-8C9D7B380DB3}" destId="{9BEAE798-E7FB-4D14-A0AC-6560A7D5D7D2}" srcOrd="0" destOrd="0" presId="urn:microsoft.com/office/officeart/2005/8/layout/chevron2"/>
    <dgm:cxn modelId="{99B4AE7E-53FC-41D1-87C7-802A1769CD94}" type="presParOf" srcId="{27C3BAA1-0E3C-4CA1-BB30-8C9D7B380DB3}" destId="{D3DEDB92-898A-42B5-91F1-6ECBBC6779D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BF5144-434E-4550-9BE0-3CE60722784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4F72B6-291B-44E3-BBB5-C747EFBBF380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Первичное информирование</a:t>
          </a:r>
          <a:endParaRPr lang="ru-RU" dirty="0"/>
        </a:p>
      </dgm:t>
    </dgm:pt>
    <dgm:pt modelId="{68E30899-EC11-40FB-ADA2-48827D6F3A60}" type="parTrans" cxnId="{FD16F9A2-BE5B-4408-8375-C61A409E263D}">
      <dgm:prSet/>
      <dgm:spPr/>
      <dgm:t>
        <a:bodyPr/>
        <a:lstStyle/>
        <a:p>
          <a:endParaRPr lang="ru-RU"/>
        </a:p>
      </dgm:t>
    </dgm:pt>
    <dgm:pt modelId="{57768149-7721-4C7C-95A8-B6E2376F997E}" type="sibTrans" cxnId="{FD16F9A2-BE5B-4408-8375-C61A409E263D}">
      <dgm:prSet/>
      <dgm:spPr/>
      <dgm:t>
        <a:bodyPr/>
        <a:lstStyle/>
        <a:p>
          <a:endParaRPr lang="ru-RU"/>
        </a:p>
      </dgm:t>
    </dgm:pt>
    <dgm:pt modelId="{33B041F2-0579-4652-82D5-17C2D8894B21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Уважаемый Александр Всеволодович! Приглашаем Вас пройти диспансеризацию в </a:t>
          </a:r>
          <a:r>
            <a:rPr lang="ru-RU" sz="1600" u="sng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мае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sz="1600" u="sng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по полису ОМС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. Сделать это можно в кабинете профилактики Вашей территориальной поликлиники (тел.: 8(495)786 85 16) Вопросы? Пишите нам. </a:t>
          </a:r>
          <a:r>
            <a:rPr lang="ru-RU" sz="1600" u="sng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Клиентский сервис ВТБ МС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sz="16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info@vtbms.ru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или </a:t>
          </a:r>
          <a:r>
            <a:rPr lang="ru-RU" sz="16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www.vtbms.ru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. </a:t>
          </a:r>
          <a:endParaRPr lang="ru-RU" sz="1600" dirty="0"/>
        </a:p>
      </dgm:t>
    </dgm:pt>
    <dgm:pt modelId="{B208730F-4002-4A45-BF23-D2ED535644EC}" type="parTrans" cxnId="{A0A9DB24-D0C2-43C1-8827-516DD8E9ABC7}">
      <dgm:prSet/>
      <dgm:spPr/>
      <dgm:t>
        <a:bodyPr/>
        <a:lstStyle/>
        <a:p>
          <a:endParaRPr lang="ru-RU"/>
        </a:p>
      </dgm:t>
    </dgm:pt>
    <dgm:pt modelId="{26AA5E99-551D-4A59-8871-AF5B65E9DCF9}" type="sibTrans" cxnId="{A0A9DB24-D0C2-43C1-8827-516DD8E9ABC7}">
      <dgm:prSet/>
      <dgm:spPr/>
      <dgm:t>
        <a:bodyPr/>
        <a:lstStyle/>
        <a:p>
          <a:endParaRPr lang="ru-RU"/>
        </a:p>
      </dgm:t>
    </dgm:pt>
    <dgm:pt modelId="{0B25396D-DD44-4534-B106-97C539FF949D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Напоминание</a:t>
          </a:r>
          <a:endParaRPr lang="ru-RU" dirty="0"/>
        </a:p>
      </dgm:t>
    </dgm:pt>
    <dgm:pt modelId="{859EAD5E-1AB9-445C-821B-D0D27F70744F}" type="parTrans" cxnId="{9F97DE16-CEF9-49C6-813A-9A70060DFDE0}">
      <dgm:prSet/>
      <dgm:spPr/>
      <dgm:t>
        <a:bodyPr/>
        <a:lstStyle/>
        <a:p>
          <a:endParaRPr lang="ru-RU"/>
        </a:p>
      </dgm:t>
    </dgm:pt>
    <dgm:pt modelId="{6A92A801-1EF1-4C49-88C7-C801D2B06143}" type="sibTrans" cxnId="{9F97DE16-CEF9-49C6-813A-9A70060DFDE0}">
      <dgm:prSet/>
      <dgm:spPr/>
      <dgm:t>
        <a:bodyPr/>
        <a:lstStyle/>
        <a:p>
          <a:endParaRPr lang="ru-RU"/>
        </a:p>
      </dgm:t>
    </dgm:pt>
    <dgm:pt modelId="{8BB15855-9A55-4E8D-8C09-C6008CB23ECF}">
      <dgm:prSet phldrT="[Текст]"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Уважаемый Александр Всеволодович! Напоминаем Вам о возможности прохождения диспансеризации в кабинете профилактики Вашей территориальной поликлиники в 2017 году.  Запись по телефону 8(495)786 85 16. Вопросы? Пишите нам. </a:t>
          </a:r>
          <a:r>
            <a:rPr lang="ru-RU" sz="1600" u="sng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Клиентский сервис ВТБ МС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sz="1600" u="sng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info@vtbms.ru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или </a:t>
          </a:r>
          <a:r>
            <a:rPr lang="ru-RU" sz="1600" u="sng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www.vtbms.ru</a:t>
          </a:r>
          <a:r>
            <a:rPr lang="ru-RU" sz="1600" u="sng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.</a:t>
          </a:r>
          <a:r>
            <a:rPr lang="ru-RU" sz="16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endParaRPr lang="ru-RU" sz="1600" dirty="0"/>
        </a:p>
      </dgm:t>
    </dgm:pt>
    <dgm:pt modelId="{7812384B-59C0-4001-8A77-E41F7C46C965}" type="parTrans" cxnId="{7E3CFDDB-1B87-42BE-A277-838A2237A5D0}">
      <dgm:prSet/>
      <dgm:spPr/>
      <dgm:t>
        <a:bodyPr/>
        <a:lstStyle/>
        <a:p>
          <a:endParaRPr lang="ru-RU"/>
        </a:p>
      </dgm:t>
    </dgm:pt>
    <dgm:pt modelId="{A340991F-F8A1-4A88-AD2D-CEF87775C642}" type="sibTrans" cxnId="{7E3CFDDB-1B87-42BE-A277-838A2237A5D0}">
      <dgm:prSet/>
      <dgm:spPr/>
      <dgm:t>
        <a:bodyPr/>
        <a:lstStyle/>
        <a:p>
          <a:endParaRPr lang="ru-RU"/>
        </a:p>
      </dgm:t>
    </dgm:pt>
    <dgm:pt modelId="{9F53E607-6C4A-460D-8AF1-342A57A3ADC2}">
      <dgm:prSet phldrT="[Текст]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Уважаемый Александр Всеволодович! Напоминаем, что Вам рекомендовано прохождение 2 этапа диспансеризации. Запись по телефону 8(495)786 85 16. Вопросы? Пишите нам. </a:t>
          </a:r>
          <a:r>
            <a:rPr lang="ru-RU" u="sng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Клиентский сервис ВТБ МС</a:t>
          </a:r>
          <a:r>
            <a:rPr lang="ru-RU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u="sng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info@vtbms.ru</a:t>
          </a:r>
          <a:r>
            <a:rPr lang="ru-RU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или </a:t>
          </a:r>
          <a:r>
            <a:rPr lang="ru-RU" u="sng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www.vtbms.ru</a:t>
          </a:r>
          <a:endParaRPr lang="ru-RU" dirty="0"/>
        </a:p>
      </dgm:t>
    </dgm:pt>
    <dgm:pt modelId="{B7FB3846-62FF-4281-A38E-FB8D2E171B96}" type="sibTrans" cxnId="{44A58C22-CD1F-460F-B30A-9E64FA9B3D72}">
      <dgm:prSet/>
      <dgm:spPr/>
      <dgm:t>
        <a:bodyPr/>
        <a:lstStyle/>
        <a:p>
          <a:endParaRPr lang="ru-RU"/>
        </a:p>
      </dgm:t>
    </dgm:pt>
    <dgm:pt modelId="{45E83EB8-E5F9-4069-B42A-59FF715D9E5E}" type="parTrans" cxnId="{44A58C22-CD1F-460F-B30A-9E64FA9B3D72}">
      <dgm:prSet/>
      <dgm:spPr/>
      <dgm:t>
        <a:bodyPr/>
        <a:lstStyle/>
        <a:p>
          <a:endParaRPr lang="ru-RU"/>
        </a:p>
      </dgm:t>
    </dgm:pt>
    <dgm:pt modelId="{77F1B44C-583A-4428-A4FF-0CAE153A1E90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Напоминание о прохождении 2 этапа диспансеризации</a:t>
          </a:r>
          <a:endParaRPr lang="ru-RU" dirty="0"/>
        </a:p>
      </dgm:t>
    </dgm:pt>
    <dgm:pt modelId="{7BF416AD-9AF4-4391-A8F2-295EECF65914}" type="sibTrans" cxnId="{1CAFEE18-D7C4-4F8F-8EF9-EEFEFD0DD20B}">
      <dgm:prSet/>
      <dgm:spPr/>
      <dgm:t>
        <a:bodyPr/>
        <a:lstStyle/>
        <a:p>
          <a:endParaRPr lang="ru-RU"/>
        </a:p>
      </dgm:t>
    </dgm:pt>
    <dgm:pt modelId="{2B34FD26-B8B7-4624-A3EC-A967C6DE47D5}" type="parTrans" cxnId="{1CAFEE18-D7C4-4F8F-8EF9-EEFEFD0DD20B}">
      <dgm:prSet/>
      <dgm:spPr/>
      <dgm:t>
        <a:bodyPr/>
        <a:lstStyle/>
        <a:p>
          <a:endParaRPr lang="ru-RU"/>
        </a:p>
      </dgm:t>
    </dgm:pt>
    <dgm:pt modelId="{1C8C5FED-CB43-406C-AFAF-AFD8214D4B21}" type="pres">
      <dgm:prSet presAssocID="{D4BF5144-434E-4550-9BE0-3CE60722784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5FC469-2758-4C8C-A934-4C8B98D8A6DB}" type="pres">
      <dgm:prSet presAssocID="{264F72B6-291B-44E3-BBB5-C747EFBBF380}" presName="linNode" presStyleCnt="0"/>
      <dgm:spPr/>
    </dgm:pt>
    <dgm:pt modelId="{67E6D775-1FC1-4533-B47F-F428EB3C08F4}" type="pres">
      <dgm:prSet presAssocID="{264F72B6-291B-44E3-BBB5-C747EFBBF38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A2491-0886-4360-A96C-6AA4CCA6B6E0}" type="pres">
      <dgm:prSet presAssocID="{264F72B6-291B-44E3-BBB5-C747EFBBF380}" presName="descendantText" presStyleLbl="alignAccFollowNode1" presStyleIdx="0" presStyleCnt="3" custLinFactNeighborX="-1564" custLinFactNeighborY="79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09CCE-1F78-4F48-A9F5-13A326BAFD5B}" type="pres">
      <dgm:prSet presAssocID="{57768149-7721-4C7C-95A8-B6E2376F997E}" presName="sp" presStyleCnt="0"/>
      <dgm:spPr/>
    </dgm:pt>
    <dgm:pt modelId="{F1F473FE-F901-45A7-94A7-0E8AD5677522}" type="pres">
      <dgm:prSet presAssocID="{0B25396D-DD44-4534-B106-97C539FF949D}" presName="linNode" presStyleCnt="0"/>
      <dgm:spPr/>
    </dgm:pt>
    <dgm:pt modelId="{A437D1E5-F65D-4E31-B6D0-1DDB470BFAEF}" type="pres">
      <dgm:prSet presAssocID="{0B25396D-DD44-4534-B106-97C539FF949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B17026-2306-46CD-9522-F64A0DAA42A6}" type="pres">
      <dgm:prSet presAssocID="{0B25396D-DD44-4534-B106-97C539FF949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76D1D-EB4E-4801-A3F1-E96A090FAC5C}" type="pres">
      <dgm:prSet presAssocID="{6A92A801-1EF1-4C49-88C7-C801D2B06143}" presName="sp" presStyleCnt="0"/>
      <dgm:spPr/>
    </dgm:pt>
    <dgm:pt modelId="{BCDCFB69-2BEF-4378-855E-EBA863E74573}" type="pres">
      <dgm:prSet presAssocID="{77F1B44C-583A-4428-A4FF-0CAE153A1E90}" presName="linNode" presStyleCnt="0"/>
      <dgm:spPr/>
    </dgm:pt>
    <dgm:pt modelId="{61B93B89-B3C5-4B04-BFEE-47C17C8E9822}" type="pres">
      <dgm:prSet presAssocID="{77F1B44C-583A-4428-A4FF-0CAE153A1E9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7C58A8-8466-4961-9EBE-E56215257E35}" type="pres">
      <dgm:prSet presAssocID="{77F1B44C-583A-4428-A4FF-0CAE153A1E9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97DE16-CEF9-49C6-813A-9A70060DFDE0}" srcId="{D4BF5144-434E-4550-9BE0-3CE607227848}" destId="{0B25396D-DD44-4534-B106-97C539FF949D}" srcOrd="1" destOrd="0" parTransId="{859EAD5E-1AB9-445C-821B-D0D27F70744F}" sibTransId="{6A92A801-1EF1-4C49-88C7-C801D2B06143}"/>
    <dgm:cxn modelId="{FD16F9A2-BE5B-4408-8375-C61A409E263D}" srcId="{D4BF5144-434E-4550-9BE0-3CE607227848}" destId="{264F72B6-291B-44E3-BBB5-C747EFBBF380}" srcOrd="0" destOrd="0" parTransId="{68E30899-EC11-40FB-ADA2-48827D6F3A60}" sibTransId="{57768149-7721-4C7C-95A8-B6E2376F997E}"/>
    <dgm:cxn modelId="{F25DC977-CCF8-4E4D-BEA2-572122B67C91}" type="presOf" srcId="{8BB15855-9A55-4E8D-8C09-C6008CB23ECF}" destId="{AAB17026-2306-46CD-9522-F64A0DAA42A6}" srcOrd="0" destOrd="0" presId="urn:microsoft.com/office/officeart/2005/8/layout/vList5"/>
    <dgm:cxn modelId="{6256422E-0904-4A69-AD01-6E03BABA3AF8}" type="presOf" srcId="{D4BF5144-434E-4550-9BE0-3CE607227848}" destId="{1C8C5FED-CB43-406C-AFAF-AFD8214D4B21}" srcOrd="0" destOrd="0" presId="urn:microsoft.com/office/officeart/2005/8/layout/vList5"/>
    <dgm:cxn modelId="{9E0E8365-1120-486D-BCDB-12806C496120}" type="presOf" srcId="{9F53E607-6C4A-460D-8AF1-342A57A3ADC2}" destId="{927C58A8-8466-4961-9EBE-E56215257E35}" srcOrd="0" destOrd="0" presId="urn:microsoft.com/office/officeart/2005/8/layout/vList5"/>
    <dgm:cxn modelId="{2DF44B0C-2C1F-4E4A-B555-DFF249FA5680}" type="presOf" srcId="{33B041F2-0579-4652-82D5-17C2D8894B21}" destId="{170A2491-0886-4360-A96C-6AA4CCA6B6E0}" srcOrd="0" destOrd="0" presId="urn:microsoft.com/office/officeart/2005/8/layout/vList5"/>
    <dgm:cxn modelId="{9A78740B-A307-48C4-99B3-A86EA00BA02F}" type="presOf" srcId="{0B25396D-DD44-4534-B106-97C539FF949D}" destId="{A437D1E5-F65D-4E31-B6D0-1DDB470BFAEF}" srcOrd="0" destOrd="0" presId="urn:microsoft.com/office/officeart/2005/8/layout/vList5"/>
    <dgm:cxn modelId="{EF897AAC-C8D4-418B-A46A-BD1DB2C6848B}" type="presOf" srcId="{264F72B6-291B-44E3-BBB5-C747EFBBF380}" destId="{67E6D775-1FC1-4533-B47F-F428EB3C08F4}" srcOrd="0" destOrd="0" presId="urn:microsoft.com/office/officeart/2005/8/layout/vList5"/>
    <dgm:cxn modelId="{1CAFEE18-D7C4-4F8F-8EF9-EEFEFD0DD20B}" srcId="{D4BF5144-434E-4550-9BE0-3CE607227848}" destId="{77F1B44C-583A-4428-A4FF-0CAE153A1E90}" srcOrd="2" destOrd="0" parTransId="{2B34FD26-B8B7-4624-A3EC-A967C6DE47D5}" sibTransId="{7BF416AD-9AF4-4391-A8F2-295EECF65914}"/>
    <dgm:cxn modelId="{7E3CFDDB-1B87-42BE-A277-838A2237A5D0}" srcId="{0B25396D-DD44-4534-B106-97C539FF949D}" destId="{8BB15855-9A55-4E8D-8C09-C6008CB23ECF}" srcOrd="0" destOrd="0" parTransId="{7812384B-59C0-4001-8A77-E41F7C46C965}" sibTransId="{A340991F-F8A1-4A88-AD2D-CEF87775C642}"/>
    <dgm:cxn modelId="{50C15C0F-83E3-4946-81E2-1BEDE5133153}" type="presOf" srcId="{77F1B44C-583A-4428-A4FF-0CAE153A1E90}" destId="{61B93B89-B3C5-4B04-BFEE-47C17C8E9822}" srcOrd="0" destOrd="0" presId="urn:microsoft.com/office/officeart/2005/8/layout/vList5"/>
    <dgm:cxn modelId="{A0A9DB24-D0C2-43C1-8827-516DD8E9ABC7}" srcId="{264F72B6-291B-44E3-BBB5-C747EFBBF380}" destId="{33B041F2-0579-4652-82D5-17C2D8894B21}" srcOrd="0" destOrd="0" parTransId="{B208730F-4002-4A45-BF23-D2ED535644EC}" sibTransId="{26AA5E99-551D-4A59-8871-AF5B65E9DCF9}"/>
    <dgm:cxn modelId="{44A58C22-CD1F-460F-B30A-9E64FA9B3D72}" srcId="{77F1B44C-583A-4428-A4FF-0CAE153A1E90}" destId="{9F53E607-6C4A-460D-8AF1-342A57A3ADC2}" srcOrd="0" destOrd="0" parTransId="{45E83EB8-E5F9-4069-B42A-59FF715D9E5E}" sibTransId="{B7FB3846-62FF-4281-A38E-FB8D2E171B96}"/>
    <dgm:cxn modelId="{4D3A54C8-E344-484D-AD40-53D73EA8E153}" type="presParOf" srcId="{1C8C5FED-CB43-406C-AFAF-AFD8214D4B21}" destId="{495FC469-2758-4C8C-A934-4C8B98D8A6DB}" srcOrd="0" destOrd="0" presId="urn:microsoft.com/office/officeart/2005/8/layout/vList5"/>
    <dgm:cxn modelId="{4C23921B-46B1-4C53-82FA-ED13509CE04F}" type="presParOf" srcId="{495FC469-2758-4C8C-A934-4C8B98D8A6DB}" destId="{67E6D775-1FC1-4533-B47F-F428EB3C08F4}" srcOrd="0" destOrd="0" presId="urn:microsoft.com/office/officeart/2005/8/layout/vList5"/>
    <dgm:cxn modelId="{6477AAA9-5180-4369-8639-1F4ED417A945}" type="presParOf" srcId="{495FC469-2758-4C8C-A934-4C8B98D8A6DB}" destId="{170A2491-0886-4360-A96C-6AA4CCA6B6E0}" srcOrd="1" destOrd="0" presId="urn:microsoft.com/office/officeart/2005/8/layout/vList5"/>
    <dgm:cxn modelId="{8A80CFD5-FBBA-4C65-9F9A-894FDABF3BBF}" type="presParOf" srcId="{1C8C5FED-CB43-406C-AFAF-AFD8214D4B21}" destId="{36109CCE-1F78-4F48-A9F5-13A326BAFD5B}" srcOrd="1" destOrd="0" presId="urn:microsoft.com/office/officeart/2005/8/layout/vList5"/>
    <dgm:cxn modelId="{D76E9A62-610D-47F4-B648-169CB39C7A31}" type="presParOf" srcId="{1C8C5FED-CB43-406C-AFAF-AFD8214D4B21}" destId="{F1F473FE-F901-45A7-94A7-0E8AD5677522}" srcOrd="2" destOrd="0" presId="urn:microsoft.com/office/officeart/2005/8/layout/vList5"/>
    <dgm:cxn modelId="{AE5D87E7-023B-4F7D-A374-8EF774698855}" type="presParOf" srcId="{F1F473FE-F901-45A7-94A7-0E8AD5677522}" destId="{A437D1E5-F65D-4E31-B6D0-1DDB470BFAEF}" srcOrd="0" destOrd="0" presId="urn:microsoft.com/office/officeart/2005/8/layout/vList5"/>
    <dgm:cxn modelId="{BD099C17-D4BA-4995-B5C8-57CC0FA8643B}" type="presParOf" srcId="{F1F473FE-F901-45A7-94A7-0E8AD5677522}" destId="{AAB17026-2306-46CD-9522-F64A0DAA42A6}" srcOrd="1" destOrd="0" presId="urn:microsoft.com/office/officeart/2005/8/layout/vList5"/>
    <dgm:cxn modelId="{AFB1D41A-960F-47BA-B3A6-55688243341B}" type="presParOf" srcId="{1C8C5FED-CB43-406C-AFAF-AFD8214D4B21}" destId="{7B576D1D-EB4E-4801-A3F1-E96A090FAC5C}" srcOrd="3" destOrd="0" presId="urn:microsoft.com/office/officeart/2005/8/layout/vList5"/>
    <dgm:cxn modelId="{127E2242-7446-4CCD-822A-2DBD86A603EE}" type="presParOf" srcId="{1C8C5FED-CB43-406C-AFAF-AFD8214D4B21}" destId="{BCDCFB69-2BEF-4378-855E-EBA863E74573}" srcOrd="4" destOrd="0" presId="urn:microsoft.com/office/officeart/2005/8/layout/vList5"/>
    <dgm:cxn modelId="{15D7E154-3D05-4EBA-9092-E05415480B88}" type="presParOf" srcId="{BCDCFB69-2BEF-4378-855E-EBA863E74573}" destId="{61B93B89-B3C5-4B04-BFEE-47C17C8E9822}" srcOrd="0" destOrd="0" presId="urn:microsoft.com/office/officeart/2005/8/layout/vList5"/>
    <dgm:cxn modelId="{A4C2CD71-B71A-4F81-81E8-D0D7F065A225}" type="presParOf" srcId="{BCDCFB69-2BEF-4378-855E-EBA863E74573}" destId="{927C58A8-8466-4961-9EBE-E56215257E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9E31F84-B06D-4921-980E-5CA2C5FD053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FC705E-BAAC-4718-930D-76996D69598E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chemeClr val="accent4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softRound"/>
        </a:sp3d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0070C0"/>
              </a:solidFill>
            </a:rPr>
            <a:t>Создание мотивации у работодателя в прохождении профилактических осмотров его работников через снижение процентной ставки взносов на обязательное медицинское страхование хотя бы на 0,1%. </a:t>
          </a:r>
          <a:endParaRPr lang="ru-RU" sz="1600" b="1" dirty="0">
            <a:solidFill>
              <a:srgbClr val="0070C0"/>
            </a:solidFill>
          </a:endParaRPr>
        </a:p>
      </dgm:t>
    </dgm:pt>
    <dgm:pt modelId="{B120BCC5-5317-407F-A6AA-F7565EBE3AFD}" type="parTrans" cxnId="{5A95ADA3-AE67-4309-BEC7-5C8EC5280558}">
      <dgm:prSet/>
      <dgm:spPr/>
      <dgm:t>
        <a:bodyPr/>
        <a:lstStyle/>
        <a:p>
          <a:endParaRPr lang="ru-RU"/>
        </a:p>
      </dgm:t>
    </dgm:pt>
    <dgm:pt modelId="{1C3BB993-59E2-4209-89B0-07F3EFEF334E}" type="sibTrans" cxnId="{5A95ADA3-AE67-4309-BEC7-5C8EC5280558}">
      <dgm:prSet/>
      <dgm:spPr/>
      <dgm:t>
        <a:bodyPr/>
        <a:lstStyle/>
        <a:p>
          <a:endParaRPr lang="ru-RU"/>
        </a:p>
      </dgm:t>
    </dgm:pt>
    <dgm:pt modelId="{0DE0FC92-E6D8-4879-9FDE-0FF10330864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4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1600" b="1" dirty="0" smtClean="0">
              <a:solidFill>
                <a:srgbClr val="0070C0"/>
              </a:solidFill>
              <a:latin typeface="Calibri" panose="020F0502020204030204" pitchFamily="34" charset="0"/>
            </a:rPr>
            <a:t>Формирование потоков пациентов с учетом возрастной категории, который  позволит оптимально сформировать гибкий график работы медицинской организации.</a:t>
          </a:r>
          <a:endParaRPr lang="ru-RU" sz="1600" b="1" dirty="0">
            <a:solidFill>
              <a:srgbClr val="0070C0"/>
            </a:solidFill>
          </a:endParaRPr>
        </a:p>
      </dgm:t>
    </dgm:pt>
    <dgm:pt modelId="{CC2C80DB-E298-46D3-B2C2-E6AD5E4679D4}" type="parTrans" cxnId="{1C4F0017-9F04-4565-B508-D95F336898E5}">
      <dgm:prSet/>
      <dgm:spPr/>
      <dgm:t>
        <a:bodyPr/>
        <a:lstStyle/>
        <a:p>
          <a:endParaRPr lang="ru-RU"/>
        </a:p>
      </dgm:t>
    </dgm:pt>
    <dgm:pt modelId="{FA4FB84A-7DAB-405C-ABF2-0361A04A6393}" type="sibTrans" cxnId="{1C4F0017-9F04-4565-B508-D95F336898E5}">
      <dgm:prSet/>
      <dgm:spPr/>
      <dgm:t>
        <a:bodyPr/>
        <a:lstStyle/>
        <a:p>
          <a:endParaRPr lang="ru-RU"/>
        </a:p>
      </dgm:t>
    </dgm:pt>
    <dgm:pt modelId="{EB0E0AF7-8F93-4EFA-B481-86EA0178DA0F}">
      <dgm:prSet phldrT="[Текст]" custT="1"/>
      <dgm:spPr>
        <a:solidFill>
          <a:schemeClr val="accent4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ru-RU" sz="1600" b="1" dirty="0" smtClean="0">
              <a:solidFill>
                <a:srgbClr val="0070C0"/>
              </a:solidFill>
              <a:latin typeface="Calibri" panose="020F0502020204030204" pitchFamily="34" charset="0"/>
            </a:rPr>
            <a:t>Четкое определение маршрутизации  пациентов, выделение  отдельной бригады медработников, организация работы в вечернее время и выходные дни по скользящему графику.</a:t>
          </a:r>
          <a:endParaRPr lang="ru-RU" sz="1600" b="1" dirty="0">
            <a:solidFill>
              <a:srgbClr val="0070C0"/>
            </a:solidFill>
          </a:endParaRPr>
        </a:p>
      </dgm:t>
    </dgm:pt>
    <dgm:pt modelId="{B958E321-3785-4FAE-A633-AEB600E7DA3D}" type="parTrans" cxnId="{69134E91-2A69-4160-A81E-BEC1E5C06D2E}">
      <dgm:prSet/>
      <dgm:spPr/>
      <dgm:t>
        <a:bodyPr/>
        <a:lstStyle/>
        <a:p>
          <a:endParaRPr lang="ru-RU"/>
        </a:p>
      </dgm:t>
    </dgm:pt>
    <dgm:pt modelId="{FA4574A1-CE46-42E7-9611-B6A9A425541E}" type="sibTrans" cxnId="{69134E91-2A69-4160-A81E-BEC1E5C06D2E}">
      <dgm:prSet/>
      <dgm:spPr/>
      <dgm:t>
        <a:bodyPr/>
        <a:lstStyle/>
        <a:p>
          <a:endParaRPr lang="ru-RU"/>
        </a:p>
      </dgm:t>
    </dgm:pt>
    <dgm:pt modelId="{BB4A0291-045C-48CA-8C1A-5FAB4DE0714A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chemeClr val="accent4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softRound"/>
        </a:sp3d>
      </dgm:spPr>
      <dgm:t>
        <a:bodyPr/>
        <a:lstStyle/>
        <a:p>
          <a:r>
            <a:rPr lang="ru-RU" sz="1600" b="1" dirty="0" smtClean="0">
              <a:solidFill>
                <a:srgbClr val="0070C0"/>
              </a:solidFill>
              <a:latin typeface="Calibri" panose="020F0502020204030204" pitchFamily="34" charset="0"/>
            </a:rPr>
            <a:t>Текстовый макет  «</a:t>
          </a:r>
          <a:r>
            <a:rPr lang="ru-RU" sz="1600" b="1" dirty="0" err="1" smtClean="0">
              <a:solidFill>
                <a:srgbClr val="0070C0"/>
              </a:solidFill>
              <a:latin typeface="Calibri" panose="020F0502020204030204" pitchFamily="34" charset="0"/>
            </a:rPr>
            <a:t>смс-оповещения</a:t>
          </a:r>
          <a:r>
            <a:rPr lang="ru-RU" sz="1600" b="1" dirty="0" smtClean="0">
              <a:solidFill>
                <a:srgbClr val="0070C0"/>
              </a:solidFill>
              <a:latin typeface="Calibri" panose="020F0502020204030204" pitchFamily="34" charset="0"/>
            </a:rPr>
            <a:t>»  должен быть разработан индивидуально для каждой медицинской организации и содержать конкретную информацию о месте, дате и времени диспансеризации. </a:t>
          </a:r>
          <a:endParaRPr lang="ru-RU" sz="1600" b="1" dirty="0">
            <a:solidFill>
              <a:srgbClr val="0070C0"/>
            </a:solidFill>
          </a:endParaRPr>
        </a:p>
      </dgm:t>
    </dgm:pt>
    <dgm:pt modelId="{A7F971F0-E8AD-414A-9BCE-232AAA5DB27F}" type="parTrans" cxnId="{69D48ACA-0D52-479D-980A-9AA68256C82D}">
      <dgm:prSet/>
      <dgm:spPr/>
      <dgm:t>
        <a:bodyPr/>
        <a:lstStyle/>
        <a:p>
          <a:endParaRPr lang="ru-RU"/>
        </a:p>
      </dgm:t>
    </dgm:pt>
    <dgm:pt modelId="{6BEEA42F-528F-4E8C-837C-FF39C2B2B7FB}" type="sibTrans" cxnId="{69D48ACA-0D52-479D-980A-9AA68256C82D}">
      <dgm:prSet/>
      <dgm:spPr/>
      <dgm:t>
        <a:bodyPr/>
        <a:lstStyle/>
        <a:p>
          <a:endParaRPr lang="ru-RU"/>
        </a:p>
      </dgm:t>
    </dgm:pt>
    <dgm:pt modelId="{45048099-9DFD-4A26-8F08-A2819C3583FA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chemeClr val="accent4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softRound"/>
        </a:sp3d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0070C0"/>
              </a:solidFill>
            </a:rPr>
            <a:t>Создание мотивации у граждан в прохождении профилактических осмотров, через предоставление дополнительного выходного дня к отпуску для работающих граждан или предоставление каких либо социальных бонусов;  </a:t>
          </a:r>
          <a:endParaRPr lang="ru-RU" sz="1600" b="1" dirty="0">
            <a:solidFill>
              <a:srgbClr val="0070C0"/>
            </a:solidFill>
          </a:endParaRPr>
        </a:p>
      </dgm:t>
    </dgm:pt>
    <dgm:pt modelId="{7FE181D0-2683-470E-9EB7-3D3EBA127FE4}" type="parTrans" cxnId="{EC4E5DDC-E94B-4E23-A479-EB1460DF0470}">
      <dgm:prSet/>
      <dgm:spPr/>
      <dgm:t>
        <a:bodyPr/>
        <a:lstStyle/>
        <a:p>
          <a:endParaRPr lang="ru-RU"/>
        </a:p>
      </dgm:t>
    </dgm:pt>
    <dgm:pt modelId="{31E28F6F-3B3B-4668-8C4D-C0A60F1B58A0}" type="sibTrans" cxnId="{EC4E5DDC-E94B-4E23-A479-EB1460DF0470}">
      <dgm:prSet/>
      <dgm:spPr/>
      <dgm:t>
        <a:bodyPr/>
        <a:lstStyle/>
        <a:p>
          <a:endParaRPr lang="ru-RU"/>
        </a:p>
      </dgm:t>
    </dgm:pt>
    <dgm:pt modelId="{D28EED3E-E4A1-4031-BF58-6AF5B5546D4E}" type="pres">
      <dgm:prSet presAssocID="{A9E31F84-B06D-4921-980E-5CA2C5FD053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4A7129-8684-40F5-9C16-67DFABD5567E}" type="pres">
      <dgm:prSet presAssocID="{FFFC705E-BAAC-4718-930D-76996D69598E}" presName="parentLin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7184AC48-2923-4881-953B-DB6476255F76}" type="pres">
      <dgm:prSet presAssocID="{FFFC705E-BAAC-4718-930D-76996D69598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303E8AC-2FDC-45CF-8D73-846369A3D5AF}" type="pres">
      <dgm:prSet presAssocID="{FFFC705E-BAAC-4718-930D-76996D69598E}" presName="parentText" presStyleLbl="node1" presStyleIdx="0" presStyleCnt="5" custScaleX="142857" custScaleY="1914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578FB9-B372-4D8E-973B-24F6EF2A5B5B}" type="pres">
      <dgm:prSet presAssocID="{FFFC705E-BAAC-4718-930D-76996D69598E}" presName="negativeSpace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5E1D11C0-F10B-4FDB-B830-F625BC935116}" type="pres">
      <dgm:prSet presAssocID="{FFFC705E-BAAC-4718-930D-76996D69598E}" presName="childText" presStyleLbl="conFgAcc1" presStyleIdx="0" presStyleCnt="5">
        <dgm:presLayoutVars>
          <dgm:bulletEnabled val="1"/>
        </dgm:presLayoutVars>
      </dgm:prSet>
      <dgm:spPr>
        <a:solidFill>
          <a:srgbClr val="00B0F0">
            <a:alpha val="90000"/>
          </a:srgbClr>
        </a:solidFill>
        <a:scene3d>
          <a:camera prst="perspectiveRelaxedModerately"/>
          <a:lightRig rig="threePt" dir="t"/>
        </a:scene3d>
        <a:sp3d>
          <a:bevelT w="152400" h="50800" prst="softRound"/>
        </a:sp3d>
      </dgm:spPr>
      <dgm:t>
        <a:bodyPr/>
        <a:lstStyle/>
        <a:p>
          <a:endParaRPr lang="ru-RU"/>
        </a:p>
      </dgm:t>
    </dgm:pt>
    <dgm:pt modelId="{B7DA0B37-27B7-4EE2-956D-91566462039A}" type="pres">
      <dgm:prSet presAssocID="{1C3BB993-59E2-4209-89B0-07F3EFEF334E}" presName="spaceBetweenRectangles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01FA146D-042D-4C40-9AC7-F9F6B5346B24}" type="pres">
      <dgm:prSet presAssocID="{45048099-9DFD-4A26-8F08-A2819C3583FA}" presName="parentLin" presStyleCnt="0"/>
      <dgm:spPr/>
    </dgm:pt>
    <dgm:pt modelId="{946B0E23-7093-462C-903C-99E10A253690}" type="pres">
      <dgm:prSet presAssocID="{45048099-9DFD-4A26-8F08-A2819C3583FA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3E926F3-01DF-48FE-9824-BA196C0825CC}" type="pres">
      <dgm:prSet presAssocID="{45048099-9DFD-4A26-8F08-A2819C3583FA}" presName="parentText" presStyleLbl="node1" presStyleIdx="1" presStyleCnt="5" custScaleX="142857" custScaleY="1543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E98EF-93C2-4AC3-B9C3-571FADFD9A51}" type="pres">
      <dgm:prSet presAssocID="{45048099-9DFD-4A26-8F08-A2819C3583FA}" presName="negativeSpace" presStyleCnt="0"/>
      <dgm:spPr/>
    </dgm:pt>
    <dgm:pt modelId="{6B83B0D0-FE7E-4F6B-B9E6-34B2A490660D}" type="pres">
      <dgm:prSet presAssocID="{45048099-9DFD-4A26-8F08-A2819C3583FA}" presName="childText" presStyleLbl="conFgAcc1" presStyleIdx="1" presStyleCnt="5">
        <dgm:presLayoutVars>
          <dgm:bulletEnabled val="1"/>
        </dgm:presLayoutVars>
      </dgm:prSet>
      <dgm:spPr>
        <a:solidFill>
          <a:schemeClr val="accent5">
            <a:alpha val="90000"/>
          </a:schemeClr>
        </a:solidFill>
        <a:ln>
          <a:noFill/>
        </a:ln>
        <a:scene3d>
          <a:camera prst="perspectiveRelaxedModerately"/>
          <a:lightRig rig="threePt" dir="t"/>
        </a:scene3d>
        <a:sp3d>
          <a:bevelT w="152400" h="50800" prst="softRound"/>
        </a:sp3d>
      </dgm:spPr>
      <dgm:t>
        <a:bodyPr/>
        <a:lstStyle/>
        <a:p>
          <a:endParaRPr lang="ru-RU"/>
        </a:p>
      </dgm:t>
    </dgm:pt>
    <dgm:pt modelId="{7DEDBF1C-144D-440F-B3D6-04714E772FF5}" type="pres">
      <dgm:prSet presAssocID="{31E28F6F-3B3B-4668-8C4D-C0A60F1B58A0}" presName="spaceBetweenRectangles" presStyleCnt="0"/>
      <dgm:spPr/>
    </dgm:pt>
    <dgm:pt modelId="{D80123C7-53B7-4CD2-9F8B-91646E6458C9}" type="pres">
      <dgm:prSet presAssocID="{BB4A0291-045C-48CA-8C1A-5FAB4DE0714A}" presName="parentLin" presStyleCnt="0"/>
      <dgm:spPr/>
    </dgm:pt>
    <dgm:pt modelId="{B117629A-FA32-4564-ADE2-2FE48072420E}" type="pres">
      <dgm:prSet presAssocID="{BB4A0291-045C-48CA-8C1A-5FAB4DE0714A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362335BE-1986-4CC8-8190-FD7893820EAD}" type="pres">
      <dgm:prSet presAssocID="{BB4A0291-045C-48CA-8C1A-5FAB4DE0714A}" presName="parentText" presStyleLbl="node1" presStyleIdx="2" presStyleCnt="5" custScaleX="142857" custScaleY="1592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87A05-9458-40F1-AFFB-5E9BC3DDEF6E}" type="pres">
      <dgm:prSet presAssocID="{BB4A0291-045C-48CA-8C1A-5FAB4DE0714A}" presName="negativeSpace" presStyleCnt="0"/>
      <dgm:spPr/>
    </dgm:pt>
    <dgm:pt modelId="{9C973A5D-F3AD-4493-AE2C-95BD4AEFCF04}" type="pres">
      <dgm:prSet presAssocID="{BB4A0291-045C-48CA-8C1A-5FAB4DE0714A}" presName="childText" presStyleLbl="conFgAcc1" presStyleIdx="2" presStyleCnt="5">
        <dgm:presLayoutVars>
          <dgm:bulletEnabled val="1"/>
        </dgm:presLayoutVars>
      </dgm:prSet>
      <dgm:spPr>
        <a:solidFill>
          <a:schemeClr val="accent5">
            <a:alpha val="90000"/>
          </a:schemeClr>
        </a:solidFill>
        <a:ln>
          <a:noFill/>
        </a:ln>
        <a:scene3d>
          <a:camera prst="perspectiveRelaxed"/>
          <a:lightRig rig="threePt" dir="t"/>
        </a:scene3d>
        <a:sp3d>
          <a:bevelT prst="relaxedInset"/>
        </a:sp3d>
      </dgm:spPr>
      <dgm:t>
        <a:bodyPr/>
        <a:lstStyle/>
        <a:p>
          <a:endParaRPr lang="ru-RU"/>
        </a:p>
      </dgm:t>
    </dgm:pt>
    <dgm:pt modelId="{942D56F7-2BB2-4E3B-B2E5-DFAE11BC291C}" type="pres">
      <dgm:prSet presAssocID="{6BEEA42F-528F-4E8C-837C-FF39C2B2B7FB}" presName="spaceBetweenRectangles" presStyleCnt="0"/>
      <dgm:spPr/>
    </dgm:pt>
    <dgm:pt modelId="{A5BD69DA-A1C3-490E-AA87-8774BF0B7057}" type="pres">
      <dgm:prSet presAssocID="{0DE0FC92-E6D8-4879-9FDE-0FF10330864C}" presName="parentLin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96B82E31-4517-472F-BA03-7B3AFFBE3CFF}" type="pres">
      <dgm:prSet presAssocID="{0DE0FC92-E6D8-4879-9FDE-0FF10330864C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84B570FA-C457-496F-9681-30CCF291D5CA}" type="pres">
      <dgm:prSet presAssocID="{0DE0FC92-E6D8-4879-9FDE-0FF10330864C}" presName="parentText" presStyleLbl="node1" presStyleIdx="3" presStyleCnt="5" custScaleX="142857" custScaleY="1447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454E05-B887-4561-A555-CB177BBE44CD}" type="pres">
      <dgm:prSet presAssocID="{0DE0FC92-E6D8-4879-9FDE-0FF10330864C}" presName="negativeSpace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5FF85948-3917-43A9-A92B-A1AC2976D993}" type="pres">
      <dgm:prSet presAssocID="{0DE0FC92-E6D8-4879-9FDE-0FF10330864C}" presName="childText" presStyleLbl="conFgAcc1" presStyleIdx="3" presStyleCnt="5">
        <dgm:presLayoutVars>
          <dgm:bulletEnabled val="1"/>
        </dgm:presLayoutVars>
      </dgm:prSet>
      <dgm:spPr>
        <a:solidFill>
          <a:srgbClr val="00B0F0">
            <a:alpha val="90000"/>
          </a:srgbClr>
        </a:solidFill>
        <a:scene3d>
          <a:camera prst="perspectiveRelaxedModerately"/>
          <a:lightRig rig="threePt" dir="t"/>
        </a:scene3d>
        <a:sp3d>
          <a:bevelT w="152400" h="50800" prst="softRound"/>
        </a:sp3d>
      </dgm:spPr>
    </dgm:pt>
    <dgm:pt modelId="{EC367B34-344D-4570-80FE-2A13D05625D4}" type="pres">
      <dgm:prSet presAssocID="{FA4FB84A-7DAB-405C-ABF2-0361A04A6393}" presName="spaceBetweenRectangles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C09F71C6-1BEA-47D9-985D-4ED85A6BE878}" type="pres">
      <dgm:prSet presAssocID="{EB0E0AF7-8F93-4EFA-B481-86EA0178DA0F}" presName="parentLin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8ED1AE08-DE20-40A2-9952-589D4C2E3756}" type="pres">
      <dgm:prSet presAssocID="{EB0E0AF7-8F93-4EFA-B481-86EA0178DA0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005A42DF-EDE5-4FBF-8473-26902DC491FB}" type="pres">
      <dgm:prSet presAssocID="{EB0E0AF7-8F93-4EFA-B481-86EA0178DA0F}" presName="parentText" presStyleLbl="node1" presStyleIdx="4" presStyleCnt="5" custScaleX="142857" custScaleY="1894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F2A675-46CB-4036-9A4B-ED2ECA30C336}" type="pres">
      <dgm:prSet presAssocID="{EB0E0AF7-8F93-4EFA-B481-86EA0178DA0F}" presName="negativeSpace" presStyleCnt="0"/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ECEBDD78-7269-445A-8CF5-67E6C0431025}" type="pres">
      <dgm:prSet presAssocID="{EB0E0AF7-8F93-4EFA-B481-86EA0178DA0F}" presName="childText" presStyleLbl="conFgAcc1" presStyleIdx="4" presStyleCnt="5">
        <dgm:presLayoutVars>
          <dgm:bulletEnabled val="1"/>
        </dgm:presLayoutVars>
      </dgm:prSet>
      <dgm:spPr>
        <a:solidFill>
          <a:srgbClr val="00B0F0">
            <a:alpha val="90000"/>
          </a:srgbClr>
        </a:solidFill>
        <a:scene3d>
          <a:camera prst="perspectiveRelaxed"/>
          <a:lightRig rig="threePt" dir="t"/>
        </a:scene3d>
        <a:sp3d>
          <a:bevelT w="152400" h="50800" prst="softRound"/>
        </a:sp3d>
      </dgm:spPr>
    </dgm:pt>
  </dgm:ptLst>
  <dgm:cxnLst>
    <dgm:cxn modelId="{295B431E-4311-4C69-9FE6-819F0A905FC7}" type="presOf" srcId="{0DE0FC92-E6D8-4879-9FDE-0FF10330864C}" destId="{96B82E31-4517-472F-BA03-7B3AFFBE3CFF}" srcOrd="0" destOrd="0" presId="urn:microsoft.com/office/officeart/2005/8/layout/list1"/>
    <dgm:cxn modelId="{852213E6-3BE8-4220-9F69-4C34229B27CA}" type="presOf" srcId="{0DE0FC92-E6D8-4879-9FDE-0FF10330864C}" destId="{84B570FA-C457-496F-9681-30CCF291D5CA}" srcOrd="1" destOrd="0" presId="urn:microsoft.com/office/officeart/2005/8/layout/list1"/>
    <dgm:cxn modelId="{EF709AD1-A1B6-4953-894D-24F3314D1B43}" type="presOf" srcId="{EB0E0AF7-8F93-4EFA-B481-86EA0178DA0F}" destId="{005A42DF-EDE5-4FBF-8473-26902DC491FB}" srcOrd="1" destOrd="0" presId="urn:microsoft.com/office/officeart/2005/8/layout/list1"/>
    <dgm:cxn modelId="{1C4F0017-9F04-4565-B508-D95F336898E5}" srcId="{A9E31F84-B06D-4921-980E-5CA2C5FD053F}" destId="{0DE0FC92-E6D8-4879-9FDE-0FF10330864C}" srcOrd="3" destOrd="0" parTransId="{CC2C80DB-E298-46D3-B2C2-E6AD5E4679D4}" sibTransId="{FA4FB84A-7DAB-405C-ABF2-0361A04A6393}"/>
    <dgm:cxn modelId="{7ADC0AEA-E19C-4522-B120-EC3BF7978B29}" type="presOf" srcId="{A9E31F84-B06D-4921-980E-5CA2C5FD053F}" destId="{D28EED3E-E4A1-4031-BF58-6AF5B5546D4E}" srcOrd="0" destOrd="0" presId="urn:microsoft.com/office/officeart/2005/8/layout/list1"/>
    <dgm:cxn modelId="{EC4E5DDC-E94B-4E23-A479-EB1460DF0470}" srcId="{A9E31F84-B06D-4921-980E-5CA2C5FD053F}" destId="{45048099-9DFD-4A26-8F08-A2819C3583FA}" srcOrd="1" destOrd="0" parTransId="{7FE181D0-2683-470E-9EB7-3D3EBA127FE4}" sibTransId="{31E28F6F-3B3B-4668-8C4D-C0A60F1B58A0}"/>
    <dgm:cxn modelId="{BB8C4107-DCF8-4550-B276-EA75A23B1515}" type="presOf" srcId="{BB4A0291-045C-48CA-8C1A-5FAB4DE0714A}" destId="{B117629A-FA32-4564-ADE2-2FE48072420E}" srcOrd="0" destOrd="0" presId="urn:microsoft.com/office/officeart/2005/8/layout/list1"/>
    <dgm:cxn modelId="{A06ED07D-5C1F-4ABE-8BC8-B2392AE5DAF6}" type="presOf" srcId="{45048099-9DFD-4A26-8F08-A2819C3583FA}" destId="{23E926F3-01DF-48FE-9824-BA196C0825CC}" srcOrd="1" destOrd="0" presId="urn:microsoft.com/office/officeart/2005/8/layout/list1"/>
    <dgm:cxn modelId="{69D48ACA-0D52-479D-980A-9AA68256C82D}" srcId="{A9E31F84-B06D-4921-980E-5CA2C5FD053F}" destId="{BB4A0291-045C-48CA-8C1A-5FAB4DE0714A}" srcOrd="2" destOrd="0" parTransId="{A7F971F0-E8AD-414A-9BCE-232AAA5DB27F}" sibTransId="{6BEEA42F-528F-4E8C-837C-FF39C2B2B7FB}"/>
    <dgm:cxn modelId="{64DFDC55-4C5D-4B99-AC92-74C283BCEA1E}" type="presOf" srcId="{FFFC705E-BAAC-4718-930D-76996D69598E}" destId="{A303E8AC-2FDC-45CF-8D73-846369A3D5AF}" srcOrd="1" destOrd="0" presId="urn:microsoft.com/office/officeart/2005/8/layout/list1"/>
    <dgm:cxn modelId="{C161B4A0-E3E0-41C5-8D19-C8DC871EF3EA}" type="presOf" srcId="{45048099-9DFD-4A26-8F08-A2819C3583FA}" destId="{946B0E23-7093-462C-903C-99E10A253690}" srcOrd="0" destOrd="0" presId="urn:microsoft.com/office/officeart/2005/8/layout/list1"/>
    <dgm:cxn modelId="{5A95ADA3-AE67-4309-BEC7-5C8EC5280558}" srcId="{A9E31F84-B06D-4921-980E-5CA2C5FD053F}" destId="{FFFC705E-BAAC-4718-930D-76996D69598E}" srcOrd="0" destOrd="0" parTransId="{B120BCC5-5317-407F-A6AA-F7565EBE3AFD}" sibTransId="{1C3BB993-59E2-4209-89B0-07F3EFEF334E}"/>
    <dgm:cxn modelId="{9A694E91-D5D4-4AE3-8945-B185078FD1B1}" type="presOf" srcId="{FFFC705E-BAAC-4718-930D-76996D69598E}" destId="{7184AC48-2923-4881-953B-DB6476255F76}" srcOrd="0" destOrd="0" presId="urn:microsoft.com/office/officeart/2005/8/layout/list1"/>
    <dgm:cxn modelId="{69134E91-2A69-4160-A81E-BEC1E5C06D2E}" srcId="{A9E31F84-B06D-4921-980E-5CA2C5FD053F}" destId="{EB0E0AF7-8F93-4EFA-B481-86EA0178DA0F}" srcOrd="4" destOrd="0" parTransId="{B958E321-3785-4FAE-A633-AEB600E7DA3D}" sibTransId="{FA4574A1-CE46-42E7-9611-B6A9A425541E}"/>
    <dgm:cxn modelId="{85642D2F-DC8A-4B46-90DD-13DD83F1B215}" type="presOf" srcId="{BB4A0291-045C-48CA-8C1A-5FAB4DE0714A}" destId="{362335BE-1986-4CC8-8190-FD7893820EAD}" srcOrd="1" destOrd="0" presId="urn:microsoft.com/office/officeart/2005/8/layout/list1"/>
    <dgm:cxn modelId="{3A17AC5D-D0F3-4129-874E-F987A972122A}" type="presOf" srcId="{EB0E0AF7-8F93-4EFA-B481-86EA0178DA0F}" destId="{8ED1AE08-DE20-40A2-9952-589D4C2E3756}" srcOrd="0" destOrd="0" presId="urn:microsoft.com/office/officeart/2005/8/layout/list1"/>
    <dgm:cxn modelId="{AB669BBF-0068-477E-8B6A-1A2A45F13E2D}" type="presParOf" srcId="{D28EED3E-E4A1-4031-BF58-6AF5B5546D4E}" destId="{044A7129-8684-40F5-9C16-67DFABD5567E}" srcOrd="0" destOrd="0" presId="urn:microsoft.com/office/officeart/2005/8/layout/list1"/>
    <dgm:cxn modelId="{F226373C-96D6-401D-B3D0-EC9C66D9B0D2}" type="presParOf" srcId="{044A7129-8684-40F5-9C16-67DFABD5567E}" destId="{7184AC48-2923-4881-953B-DB6476255F76}" srcOrd="0" destOrd="0" presId="urn:microsoft.com/office/officeart/2005/8/layout/list1"/>
    <dgm:cxn modelId="{69279C5C-303A-4B10-BC24-B61A20F55EAA}" type="presParOf" srcId="{044A7129-8684-40F5-9C16-67DFABD5567E}" destId="{A303E8AC-2FDC-45CF-8D73-846369A3D5AF}" srcOrd="1" destOrd="0" presId="urn:microsoft.com/office/officeart/2005/8/layout/list1"/>
    <dgm:cxn modelId="{667D0711-4646-41BD-9D72-593A1A19B498}" type="presParOf" srcId="{D28EED3E-E4A1-4031-BF58-6AF5B5546D4E}" destId="{47578FB9-B372-4D8E-973B-24F6EF2A5B5B}" srcOrd="1" destOrd="0" presId="urn:microsoft.com/office/officeart/2005/8/layout/list1"/>
    <dgm:cxn modelId="{AE023E4A-BCFC-4EB0-8C12-17FF9904CE28}" type="presParOf" srcId="{D28EED3E-E4A1-4031-BF58-6AF5B5546D4E}" destId="{5E1D11C0-F10B-4FDB-B830-F625BC935116}" srcOrd="2" destOrd="0" presId="urn:microsoft.com/office/officeart/2005/8/layout/list1"/>
    <dgm:cxn modelId="{8718A5BA-5E0B-4578-9018-A01F2C27E0EA}" type="presParOf" srcId="{D28EED3E-E4A1-4031-BF58-6AF5B5546D4E}" destId="{B7DA0B37-27B7-4EE2-956D-91566462039A}" srcOrd="3" destOrd="0" presId="urn:microsoft.com/office/officeart/2005/8/layout/list1"/>
    <dgm:cxn modelId="{1A6288BF-0483-4DDB-8405-4D7496C22D56}" type="presParOf" srcId="{D28EED3E-E4A1-4031-BF58-6AF5B5546D4E}" destId="{01FA146D-042D-4C40-9AC7-F9F6B5346B24}" srcOrd="4" destOrd="0" presId="urn:microsoft.com/office/officeart/2005/8/layout/list1"/>
    <dgm:cxn modelId="{4615FB91-D103-4F12-99D6-A85FB77B9EF7}" type="presParOf" srcId="{01FA146D-042D-4C40-9AC7-F9F6B5346B24}" destId="{946B0E23-7093-462C-903C-99E10A253690}" srcOrd="0" destOrd="0" presId="urn:microsoft.com/office/officeart/2005/8/layout/list1"/>
    <dgm:cxn modelId="{F55E36CB-EF83-4600-8893-99C5368A6D00}" type="presParOf" srcId="{01FA146D-042D-4C40-9AC7-F9F6B5346B24}" destId="{23E926F3-01DF-48FE-9824-BA196C0825CC}" srcOrd="1" destOrd="0" presId="urn:microsoft.com/office/officeart/2005/8/layout/list1"/>
    <dgm:cxn modelId="{40864380-7E74-4CD4-9C5A-AB048126CC26}" type="presParOf" srcId="{D28EED3E-E4A1-4031-BF58-6AF5B5546D4E}" destId="{B3AE98EF-93C2-4AC3-B9C3-571FADFD9A51}" srcOrd="5" destOrd="0" presId="urn:microsoft.com/office/officeart/2005/8/layout/list1"/>
    <dgm:cxn modelId="{95E87235-E0BA-42C0-91DE-B2FCD2A66DF0}" type="presParOf" srcId="{D28EED3E-E4A1-4031-BF58-6AF5B5546D4E}" destId="{6B83B0D0-FE7E-4F6B-B9E6-34B2A490660D}" srcOrd="6" destOrd="0" presId="urn:microsoft.com/office/officeart/2005/8/layout/list1"/>
    <dgm:cxn modelId="{D08D09FB-2497-4944-9F68-A22C17ADD289}" type="presParOf" srcId="{D28EED3E-E4A1-4031-BF58-6AF5B5546D4E}" destId="{7DEDBF1C-144D-440F-B3D6-04714E772FF5}" srcOrd="7" destOrd="0" presId="urn:microsoft.com/office/officeart/2005/8/layout/list1"/>
    <dgm:cxn modelId="{B7E38C62-B464-43DD-98B4-F7F4988725FB}" type="presParOf" srcId="{D28EED3E-E4A1-4031-BF58-6AF5B5546D4E}" destId="{D80123C7-53B7-4CD2-9F8B-91646E6458C9}" srcOrd="8" destOrd="0" presId="urn:microsoft.com/office/officeart/2005/8/layout/list1"/>
    <dgm:cxn modelId="{7F5C0151-139C-4DF1-917F-8B1EFD615523}" type="presParOf" srcId="{D80123C7-53B7-4CD2-9F8B-91646E6458C9}" destId="{B117629A-FA32-4564-ADE2-2FE48072420E}" srcOrd="0" destOrd="0" presId="urn:microsoft.com/office/officeart/2005/8/layout/list1"/>
    <dgm:cxn modelId="{6A84E110-5692-47A6-9942-DAAA829D59E3}" type="presParOf" srcId="{D80123C7-53B7-4CD2-9F8B-91646E6458C9}" destId="{362335BE-1986-4CC8-8190-FD7893820EAD}" srcOrd="1" destOrd="0" presId="urn:microsoft.com/office/officeart/2005/8/layout/list1"/>
    <dgm:cxn modelId="{C95040A9-54DA-48A8-98DE-AB1E7C91A05E}" type="presParOf" srcId="{D28EED3E-E4A1-4031-BF58-6AF5B5546D4E}" destId="{C4587A05-9458-40F1-AFFB-5E9BC3DDEF6E}" srcOrd="9" destOrd="0" presId="urn:microsoft.com/office/officeart/2005/8/layout/list1"/>
    <dgm:cxn modelId="{5E35AB3C-B90E-47AA-939C-F0EF96180DF6}" type="presParOf" srcId="{D28EED3E-E4A1-4031-BF58-6AF5B5546D4E}" destId="{9C973A5D-F3AD-4493-AE2C-95BD4AEFCF04}" srcOrd="10" destOrd="0" presId="urn:microsoft.com/office/officeart/2005/8/layout/list1"/>
    <dgm:cxn modelId="{23A770DF-200C-453E-A50D-AA789F80D269}" type="presParOf" srcId="{D28EED3E-E4A1-4031-BF58-6AF5B5546D4E}" destId="{942D56F7-2BB2-4E3B-B2E5-DFAE11BC291C}" srcOrd="11" destOrd="0" presId="urn:microsoft.com/office/officeart/2005/8/layout/list1"/>
    <dgm:cxn modelId="{64DA7187-AFF1-4DD4-9A7E-4D9F5766FBE9}" type="presParOf" srcId="{D28EED3E-E4A1-4031-BF58-6AF5B5546D4E}" destId="{A5BD69DA-A1C3-490E-AA87-8774BF0B7057}" srcOrd="12" destOrd="0" presId="urn:microsoft.com/office/officeart/2005/8/layout/list1"/>
    <dgm:cxn modelId="{315BD9E5-A311-4448-91D0-A6B4922F700C}" type="presParOf" srcId="{A5BD69DA-A1C3-490E-AA87-8774BF0B7057}" destId="{96B82E31-4517-472F-BA03-7B3AFFBE3CFF}" srcOrd="0" destOrd="0" presId="urn:microsoft.com/office/officeart/2005/8/layout/list1"/>
    <dgm:cxn modelId="{C3C4408E-B6D6-4D37-BE20-589D5CF76890}" type="presParOf" srcId="{A5BD69DA-A1C3-490E-AA87-8774BF0B7057}" destId="{84B570FA-C457-496F-9681-30CCF291D5CA}" srcOrd="1" destOrd="0" presId="urn:microsoft.com/office/officeart/2005/8/layout/list1"/>
    <dgm:cxn modelId="{A509185C-D66D-48E2-96E9-4F611F15E2CE}" type="presParOf" srcId="{D28EED3E-E4A1-4031-BF58-6AF5B5546D4E}" destId="{9A454E05-B887-4561-A555-CB177BBE44CD}" srcOrd="13" destOrd="0" presId="urn:microsoft.com/office/officeart/2005/8/layout/list1"/>
    <dgm:cxn modelId="{2366FED7-6579-45A3-8CBD-27F31C4E7E2E}" type="presParOf" srcId="{D28EED3E-E4A1-4031-BF58-6AF5B5546D4E}" destId="{5FF85948-3917-43A9-A92B-A1AC2976D993}" srcOrd="14" destOrd="0" presId="urn:microsoft.com/office/officeart/2005/8/layout/list1"/>
    <dgm:cxn modelId="{E12A6EEB-0D03-4286-8C22-BBB0BF21494A}" type="presParOf" srcId="{D28EED3E-E4A1-4031-BF58-6AF5B5546D4E}" destId="{EC367B34-344D-4570-80FE-2A13D05625D4}" srcOrd="15" destOrd="0" presId="urn:microsoft.com/office/officeart/2005/8/layout/list1"/>
    <dgm:cxn modelId="{9629706A-F376-4B9A-86E7-46D4C5BC933A}" type="presParOf" srcId="{D28EED3E-E4A1-4031-BF58-6AF5B5546D4E}" destId="{C09F71C6-1BEA-47D9-985D-4ED85A6BE878}" srcOrd="16" destOrd="0" presId="urn:microsoft.com/office/officeart/2005/8/layout/list1"/>
    <dgm:cxn modelId="{70D3B889-C883-47F9-A25A-0E352EB11745}" type="presParOf" srcId="{C09F71C6-1BEA-47D9-985D-4ED85A6BE878}" destId="{8ED1AE08-DE20-40A2-9952-589D4C2E3756}" srcOrd="0" destOrd="0" presId="urn:microsoft.com/office/officeart/2005/8/layout/list1"/>
    <dgm:cxn modelId="{B1744021-E87F-419C-81E3-E559311032FE}" type="presParOf" srcId="{C09F71C6-1BEA-47D9-985D-4ED85A6BE878}" destId="{005A42DF-EDE5-4FBF-8473-26902DC491FB}" srcOrd="1" destOrd="0" presId="urn:microsoft.com/office/officeart/2005/8/layout/list1"/>
    <dgm:cxn modelId="{28D70754-5A48-4CEB-9EAE-35DAC195361E}" type="presParOf" srcId="{D28EED3E-E4A1-4031-BF58-6AF5B5546D4E}" destId="{16F2A675-46CB-4036-9A4B-ED2ECA30C336}" srcOrd="17" destOrd="0" presId="urn:microsoft.com/office/officeart/2005/8/layout/list1"/>
    <dgm:cxn modelId="{E8BB9C6F-6D8E-424A-A664-FA69CEAE8D51}" type="presParOf" srcId="{D28EED3E-E4A1-4031-BF58-6AF5B5546D4E}" destId="{ECEBDD78-7269-445A-8CF5-67E6C0431025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737A3B-9113-4E6F-BFE6-4E0BD9BDCA02}">
      <dsp:nvSpPr>
        <dsp:cNvPr id="0" name=""/>
        <dsp:cNvSpPr/>
      </dsp:nvSpPr>
      <dsp:spPr>
        <a:xfrm rot="5400000">
          <a:off x="-251230" y="373816"/>
          <a:ext cx="1674869" cy="1172408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 </a:t>
          </a:r>
          <a:r>
            <a:rPr lang="ru-RU" sz="2000" kern="1200" dirty="0" smtClean="0"/>
            <a:t>уровень</a:t>
          </a:r>
          <a:endParaRPr lang="ru-RU" sz="2000" kern="1200" dirty="0"/>
        </a:p>
      </dsp:txBody>
      <dsp:txXfrm rot="5400000">
        <a:off x="-251230" y="373816"/>
        <a:ext cx="1674869" cy="1172408"/>
      </dsp:txXfrm>
    </dsp:sp>
    <dsp:sp modelId="{A7F92891-7D88-48E1-A264-EC727D09D828}">
      <dsp:nvSpPr>
        <dsp:cNvPr id="0" name=""/>
        <dsp:cNvSpPr/>
      </dsp:nvSpPr>
      <dsp:spPr>
        <a:xfrm rot="5400000">
          <a:off x="3074370" y="-1843221"/>
          <a:ext cx="1216354" cy="50202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специалист контакт-центра СМО, предоставляющий по устным обращениям застрахованных лиц информацию по вопросам обязательного медицинского страхования справочно-консультационного характера</a:t>
          </a:r>
          <a:endParaRPr lang="ru-RU" sz="1600" kern="1200" dirty="0"/>
        </a:p>
      </dsp:txBody>
      <dsp:txXfrm rot="5400000">
        <a:off x="3074370" y="-1843221"/>
        <a:ext cx="1216354" cy="5020279"/>
      </dsp:txXfrm>
    </dsp:sp>
    <dsp:sp modelId="{2BE6A2D3-12B9-493B-B557-24E664E22A77}">
      <dsp:nvSpPr>
        <dsp:cNvPr id="0" name=""/>
        <dsp:cNvSpPr/>
      </dsp:nvSpPr>
      <dsp:spPr>
        <a:xfrm rot="5400000">
          <a:off x="-251230" y="2089857"/>
          <a:ext cx="1674869" cy="1172408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2060"/>
              </a:solidFill>
            </a:rPr>
            <a:t>II </a:t>
          </a:r>
          <a:r>
            <a:rPr lang="ru-RU" sz="2000" kern="1200" dirty="0" smtClean="0">
              <a:solidFill>
                <a:srgbClr val="002060"/>
              </a:solidFill>
            </a:rPr>
            <a:t>уровень</a:t>
          </a:r>
          <a:endParaRPr lang="ru-RU" sz="2000" kern="1200" dirty="0">
            <a:solidFill>
              <a:srgbClr val="002060"/>
            </a:solidFill>
          </a:endParaRPr>
        </a:p>
      </dsp:txBody>
      <dsp:txXfrm rot="5400000">
        <a:off x="-251230" y="2089857"/>
        <a:ext cx="1674869" cy="1172408"/>
      </dsp:txXfrm>
    </dsp:sp>
    <dsp:sp modelId="{F7AD9C79-F345-48AD-ADDF-2C191D3A035C}">
      <dsp:nvSpPr>
        <dsp:cNvPr id="0" name=""/>
        <dsp:cNvSpPr/>
      </dsp:nvSpPr>
      <dsp:spPr>
        <a:xfrm rot="5400000">
          <a:off x="2930068" y="-127180"/>
          <a:ext cx="1504959" cy="50202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специалист СМО - администрирование и организация работы с застрахованными лицами по информированию и сопровождению при организации оказания медицинской помощи, в </a:t>
          </a:r>
          <a:r>
            <a:rPr lang="ru-RU" sz="1600" kern="1200" dirty="0" err="1" smtClean="0"/>
            <a:t>т.ч</a:t>
          </a:r>
          <a:r>
            <a:rPr lang="ru-RU" sz="1600" kern="1200" dirty="0" smtClean="0"/>
            <a:t>. профилактических мероприятий, а также защиты прав и законных интересов в сфере ОМС</a:t>
          </a:r>
          <a:endParaRPr lang="ru-RU" sz="1600" kern="1200" dirty="0"/>
        </a:p>
      </dsp:txBody>
      <dsp:txXfrm rot="5400000">
        <a:off x="2930068" y="-127180"/>
        <a:ext cx="1504959" cy="5020279"/>
      </dsp:txXfrm>
    </dsp:sp>
    <dsp:sp modelId="{B2242C8B-8A10-478C-BBE9-8B51AB5BCD7A}">
      <dsp:nvSpPr>
        <dsp:cNvPr id="0" name=""/>
        <dsp:cNvSpPr/>
      </dsp:nvSpPr>
      <dsp:spPr>
        <a:xfrm rot="5400000">
          <a:off x="-251230" y="3890836"/>
          <a:ext cx="1674869" cy="1172408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FFFF00"/>
              </a:solidFill>
            </a:rPr>
            <a:t>III </a:t>
          </a:r>
          <a:r>
            <a:rPr lang="ru-RU" sz="2000" kern="1200" dirty="0" smtClean="0">
              <a:solidFill>
                <a:srgbClr val="FFFF00"/>
              </a:solidFill>
            </a:rPr>
            <a:t>уровень</a:t>
          </a:r>
          <a:endParaRPr lang="ru-RU" sz="2000" kern="1200" dirty="0">
            <a:solidFill>
              <a:srgbClr val="FFFF00"/>
            </a:solidFill>
          </a:endParaRPr>
        </a:p>
      </dsp:txBody>
      <dsp:txXfrm rot="5400000">
        <a:off x="-251230" y="3890836"/>
        <a:ext cx="1674869" cy="1172408"/>
      </dsp:txXfrm>
    </dsp:sp>
    <dsp:sp modelId="{2F1BEF46-5C6B-4C7D-B1D6-E5B80F55D02E}">
      <dsp:nvSpPr>
        <dsp:cNvPr id="0" name=""/>
        <dsp:cNvSpPr/>
      </dsp:nvSpPr>
      <dsp:spPr>
        <a:xfrm rot="5400000">
          <a:off x="2845130" y="1673798"/>
          <a:ext cx="1674834" cy="50202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специалист-эксперт СМО - администрирование письменных обращений по вопросам качества оказанной медицинской помощи, а также обеспечение индивидуального информирования и сопровождения застрахованных лиц при организации оказания медицинской помощи по результатам диспансеризации</a:t>
          </a:r>
          <a:endParaRPr lang="ru-RU" sz="1600" kern="1200" dirty="0"/>
        </a:p>
      </dsp:txBody>
      <dsp:txXfrm rot="5400000">
        <a:off x="2845130" y="1673798"/>
        <a:ext cx="1674834" cy="50202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0F9E55-AEEE-4D84-9704-81AD0663D7B3}">
      <dsp:nvSpPr>
        <dsp:cNvPr id="0" name=""/>
        <dsp:cNvSpPr/>
      </dsp:nvSpPr>
      <dsp:spPr>
        <a:xfrm>
          <a:off x="0" y="0"/>
          <a:ext cx="2088232" cy="1260139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rgbClr val="FFFF00"/>
              </a:solidFill>
            </a:rPr>
            <a:t>01.07.2016</a:t>
          </a:r>
          <a:endParaRPr lang="ru-RU" sz="3000" kern="1200" dirty="0">
            <a:solidFill>
              <a:srgbClr val="FFFF00"/>
            </a:solidFill>
          </a:endParaRPr>
        </a:p>
      </dsp:txBody>
      <dsp:txXfrm>
        <a:off x="0" y="0"/>
        <a:ext cx="2088232" cy="1260139"/>
      </dsp:txXfrm>
    </dsp:sp>
    <dsp:sp modelId="{EDE193BE-BCB0-4D82-90BD-125AE9CA1B2B}">
      <dsp:nvSpPr>
        <dsp:cNvPr id="0" name=""/>
        <dsp:cNvSpPr/>
      </dsp:nvSpPr>
      <dsp:spPr>
        <a:xfrm rot="5400000">
          <a:off x="807839" y="1291643"/>
          <a:ext cx="472552" cy="567062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5400000">
        <a:off x="807839" y="1291643"/>
        <a:ext cx="472552" cy="567062"/>
      </dsp:txXfrm>
    </dsp:sp>
    <dsp:sp modelId="{B24494BA-3E43-4CBC-9868-B21015AB6C30}">
      <dsp:nvSpPr>
        <dsp:cNvPr id="0" name=""/>
        <dsp:cNvSpPr/>
      </dsp:nvSpPr>
      <dsp:spPr>
        <a:xfrm>
          <a:off x="0" y="1890210"/>
          <a:ext cx="2088232" cy="1260139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rgbClr val="FFFF00"/>
              </a:solidFill>
            </a:rPr>
            <a:t>11.01.2017</a:t>
          </a:r>
          <a:endParaRPr lang="ru-RU" sz="3000" kern="1200" dirty="0">
            <a:solidFill>
              <a:srgbClr val="FFFF00"/>
            </a:solidFill>
          </a:endParaRPr>
        </a:p>
      </dsp:txBody>
      <dsp:txXfrm>
        <a:off x="0" y="1890210"/>
        <a:ext cx="2088232" cy="1260139"/>
      </dsp:txXfrm>
    </dsp:sp>
    <dsp:sp modelId="{001870FC-3C11-490F-B0E9-8EB3803C173F}">
      <dsp:nvSpPr>
        <dsp:cNvPr id="0" name=""/>
        <dsp:cNvSpPr/>
      </dsp:nvSpPr>
      <dsp:spPr>
        <a:xfrm rot="5400000">
          <a:off x="807839" y="3181853"/>
          <a:ext cx="472552" cy="567062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5400000">
        <a:off x="807839" y="3181853"/>
        <a:ext cx="472552" cy="567062"/>
      </dsp:txXfrm>
    </dsp:sp>
    <dsp:sp modelId="{8F42507C-6E4F-4467-9D27-80CF5ACF37C2}">
      <dsp:nvSpPr>
        <dsp:cNvPr id="0" name=""/>
        <dsp:cNvSpPr/>
      </dsp:nvSpPr>
      <dsp:spPr>
        <a:xfrm>
          <a:off x="0" y="3780419"/>
          <a:ext cx="2088232" cy="1260139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rgbClr val="FFFF00"/>
              </a:solidFill>
            </a:rPr>
            <a:t>11.01.2018</a:t>
          </a:r>
          <a:endParaRPr lang="ru-RU" sz="3000" kern="1200" dirty="0">
            <a:solidFill>
              <a:srgbClr val="FFFF00"/>
            </a:solidFill>
          </a:endParaRPr>
        </a:p>
      </dsp:txBody>
      <dsp:txXfrm>
        <a:off x="0" y="3780419"/>
        <a:ext cx="2088232" cy="126013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8767A85-15C8-42A8-B296-90BBC13D6981}">
      <dsp:nvSpPr>
        <dsp:cNvPr id="0" name=""/>
        <dsp:cNvSpPr/>
      </dsp:nvSpPr>
      <dsp:spPr>
        <a:xfrm>
          <a:off x="0" y="0"/>
          <a:ext cx="6436563" cy="99063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FF00"/>
              </a:solidFill>
            </a:rPr>
            <a:t>  </a:t>
          </a:r>
          <a:r>
            <a:rPr lang="ru-RU" sz="1800" kern="1200" dirty="0" smtClean="0">
              <a:solidFill>
                <a:srgbClr val="7030A0"/>
              </a:solidFill>
            </a:rPr>
            <a:t>С января 2017 года создана служба страховых представителей 2 уровня в количестве 7 специалистов</a:t>
          </a:r>
          <a:endParaRPr lang="ru-RU" sz="1800" kern="1200" dirty="0">
            <a:solidFill>
              <a:srgbClr val="7030A0"/>
            </a:solidFill>
          </a:endParaRPr>
        </a:p>
      </dsp:txBody>
      <dsp:txXfrm>
        <a:off x="0" y="0"/>
        <a:ext cx="5425623" cy="990632"/>
      </dsp:txXfrm>
    </dsp:sp>
    <dsp:sp modelId="{76B13B2E-27C7-4211-8BC3-4EA392FBE0AF}">
      <dsp:nvSpPr>
        <dsp:cNvPr id="0" name=""/>
        <dsp:cNvSpPr/>
      </dsp:nvSpPr>
      <dsp:spPr>
        <a:xfrm>
          <a:off x="567932" y="1155737"/>
          <a:ext cx="6436563" cy="990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C00000"/>
              </a:solidFill>
            </a:rPr>
            <a:t>   6 ведущих специалистов по работе с застрахованными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567932" y="1155737"/>
        <a:ext cx="5224720" cy="990632"/>
      </dsp:txXfrm>
    </dsp:sp>
    <dsp:sp modelId="{E9924400-E805-4437-A964-943791E24D9C}">
      <dsp:nvSpPr>
        <dsp:cNvPr id="0" name=""/>
        <dsp:cNvSpPr/>
      </dsp:nvSpPr>
      <dsp:spPr>
        <a:xfrm>
          <a:off x="1135864" y="2311475"/>
          <a:ext cx="6436563" cy="990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0000"/>
                <a:hueOff val="-27656"/>
                <a:satOff val="-5606"/>
                <a:lumOff val="30834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-27656"/>
                <a:satOff val="-5606"/>
                <a:lumOff val="30834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-27656"/>
                <a:satOff val="-5606"/>
                <a:lumOff val="3083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C00000"/>
              </a:solidFill>
            </a:rPr>
            <a:t>   1 специалист по защите прав застрахованных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1135864" y="2311475"/>
        <a:ext cx="5224720" cy="990632"/>
      </dsp:txXfrm>
    </dsp:sp>
    <dsp:sp modelId="{B8C22D5D-CE7F-403D-B59D-627AE5C5610E}">
      <dsp:nvSpPr>
        <dsp:cNvPr id="0" name=""/>
        <dsp:cNvSpPr/>
      </dsp:nvSpPr>
      <dsp:spPr>
        <a:xfrm>
          <a:off x="5792652" y="751229"/>
          <a:ext cx="643911" cy="64391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5792652" y="751229"/>
        <a:ext cx="643911" cy="643911"/>
      </dsp:txXfrm>
    </dsp:sp>
    <dsp:sp modelId="{EB032DB5-9896-4D5B-B25D-2AA9446DAFDF}">
      <dsp:nvSpPr>
        <dsp:cNvPr id="0" name=""/>
        <dsp:cNvSpPr/>
      </dsp:nvSpPr>
      <dsp:spPr>
        <a:xfrm>
          <a:off x="6360584" y="1900363"/>
          <a:ext cx="643911" cy="64391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/>
        </a:p>
      </dsp:txBody>
      <dsp:txXfrm>
        <a:off x="6360584" y="1900363"/>
        <a:ext cx="643911" cy="64391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D24AD5-9BF3-4C29-A904-B12F4F590167}">
      <dsp:nvSpPr>
        <dsp:cNvPr id="0" name=""/>
        <dsp:cNvSpPr/>
      </dsp:nvSpPr>
      <dsp:spPr>
        <a:xfrm>
          <a:off x="0" y="84908"/>
          <a:ext cx="2880419" cy="1343851"/>
        </a:xfrm>
        <a:prstGeom prst="chevron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00"/>
              </a:solidFill>
            </a:rPr>
            <a:t>на 1 страхового представителя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FFFF00"/>
              </a:solidFill>
            </a:rPr>
            <a:t>2 уровня</a:t>
          </a:r>
          <a:endParaRPr lang="ru-RU" sz="1600" kern="1200" dirty="0">
            <a:solidFill>
              <a:srgbClr val="FFFF00"/>
            </a:solidFill>
          </a:endParaRPr>
        </a:p>
      </dsp:txBody>
      <dsp:txXfrm>
        <a:off x="0" y="84908"/>
        <a:ext cx="2880419" cy="1343851"/>
      </dsp:txXfrm>
    </dsp:sp>
    <dsp:sp modelId="{BB0E875D-CFB3-4604-9CD8-59B6E63A4D75}">
      <dsp:nvSpPr>
        <dsp:cNvPr id="0" name=""/>
        <dsp:cNvSpPr/>
      </dsp:nvSpPr>
      <dsp:spPr>
        <a:xfrm>
          <a:off x="2539699" y="42454"/>
          <a:ext cx="2739888" cy="1343850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приходится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2060"/>
              </a:solidFill>
            </a:rPr>
            <a:t>69 013 человек</a:t>
          </a:r>
          <a:endParaRPr lang="ru-RU" sz="1600" kern="1200" dirty="0">
            <a:solidFill>
              <a:srgbClr val="002060"/>
            </a:solidFill>
          </a:endParaRPr>
        </a:p>
      </dsp:txBody>
      <dsp:txXfrm>
        <a:off x="2539699" y="42454"/>
        <a:ext cx="2739888" cy="1343850"/>
      </dsp:txXfrm>
    </dsp:sp>
    <dsp:sp modelId="{9FD68BCC-87C0-4236-9B7A-C8F2CE8F830E}">
      <dsp:nvSpPr>
        <dsp:cNvPr id="0" name=""/>
        <dsp:cNvSpPr/>
      </dsp:nvSpPr>
      <dsp:spPr>
        <a:xfrm>
          <a:off x="4973630" y="42454"/>
          <a:ext cx="3097289" cy="1343850"/>
        </a:xfrm>
        <a:prstGeom prst="chevron">
          <a:avLst/>
        </a:prstGeom>
        <a:solidFill>
          <a:schemeClr val="accent5">
            <a:lumMod val="60000"/>
            <a:lumOff val="40000"/>
            <a:alpha val="9000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rgbClr val="0070C0"/>
              </a:solidFill>
            </a:rPr>
            <a:t>Количество обращений составило – 326 или  12,4  % от общего числа поступивших обращений </a:t>
          </a:r>
          <a:endParaRPr lang="ru-RU" sz="1500" kern="1200" dirty="0">
            <a:solidFill>
              <a:srgbClr val="0070C0"/>
            </a:solidFill>
          </a:endParaRPr>
        </a:p>
      </dsp:txBody>
      <dsp:txXfrm>
        <a:off x="4973630" y="42454"/>
        <a:ext cx="3097289" cy="13438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87F1FD-3DB3-4FE7-95C1-FFA2FC21D549}">
      <dsp:nvSpPr>
        <dsp:cNvPr id="0" name=""/>
        <dsp:cNvSpPr/>
      </dsp:nvSpPr>
      <dsp:spPr>
        <a:xfrm rot="5400000">
          <a:off x="-194264" y="196890"/>
          <a:ext cx="1295099" cy="906569"/>
        </a:xfrm>
        <a:prstGeom prst="chevron">
          <a:avLst/>
        </a:prstGeom>
        <a:solidFill>
          <a:schemeClr val="accent6"/>
        </a:solidFill>
        <a:ln w="25400" cap="flat" cmpd="sng" algn="ctr">
          <a:solidFill>
            <a:srgbClr val="C2BE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2">
                  <a:lumMod val="25000"/>
                </a:schemeClr>
              </a:solidFill>
            </a:rPr>
            <a:t>1.</a:t>
          </a:r>
          <a:endParaRPr lang="ru-RU" sz="3200" b="1" kern="1200" dirty="0">
            <a:solidFill>
              <a:schemeClr val="bg2">
                <a:lumMod val="25000"/>
              </a:schemeClr>
            </a:solidFill>
          </a:endParaRPr>
        </a:p>
      </dsp:txBody>
      <dsp:txXfrm rot="5400000">
        <a:off x="-194264" y="196890"/>
        <a:ext cx="1295099" cy="906569"/>
      </dsp:txXfrm>
    </dsp:sp>
    <dsp:sp modelId="{F0FDD650-4488-433C-88BF-3870B8FA48C5}">
      <dsp:nvSpPr>
        <dsp:cNvPr id="0" name=""/>
        <dsp:cNvSpPr/>
      </dsp:nvSpPr>
      <dsp:spPr>
        <a:xfrm rot="5400000">
          <a:off x="3804162" y="-2894966"/>
          <a:ext cx="842257" cy="6637443"/>
        </a:xfrm>
        <a:prstGeom prst="round2Same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bg2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Отсутствие мотивации медицинских организаций к использованию информации, образующейся в информационном ресурсе</a:t>
          </a:r>
          <a:endParaRPr lang="ru-RU" sz="2000" b="1" kern="1200" dirty="0"/>
        </a:p>
      </dsp:txBody>
      <dsp:txXfrm rot="5400000">
        <a:off x="3804162" y="-2894966"/>
        <a:ext cx="842257" cy="6637443"/>
      </dsp:txXfrm>
    </dsp:sp>
    <dsp:sp modelId="{C964F271-1885-4FC7-A47C-1B31273E0CFF}">
      <dsp:nvSpPr>
        <dsp:cNvPr id="0" name=""/>
        <dsp:cNvSpPr/>
      </dsp:nvSpPr>
      <dsp:spPr>
        <a:xfrm rot="5400000">
          <a:off x="-194264" y="1293397"/>
          <a:ext cx="1295099" cy="906569"/>
        </a:xfrm>
        <a:prstGeom prst="chevron">
          <a:avLst/>
        </a:prstGeom>
        <a:solidFill>
          <a:schemeClr val="accent6"/>
        </a:solidFill>
        <a:ln w="25400" cap="flat" cmpd="sng" algn="ctr">
          <a:solidFill>
            <a:srgbClr val="C2BE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>
                  <a:lumMod val="25000"/>
                </a:schemeClr>
              </a:solidFill>
            </a:rPr>
            <a:t>2.</a:t>
          </a:r>
          <a:endParaRPr lang="ru-RU" sz="2000" b="1" kern="1200" dirty="0">
            <a:solidFill>
              <a:schemeClr val="bg2">
                <a:lumMod val="25000"/>
              </a:schemeClr>
            </a:solidFill>
          </a:endParaRPr>
        </a:p>
      </dsp:txBody>
      <dsp:txXfrm rot="5400000">
        <a:off x="-194264" y="1293397"/>
        <a:ext cx="1295099" cy="906569"/>
      </dsp:txXfrm>
    </dsp:sp>
    <dsp:sp modelId="{1CF1B377-1169-43A0-A435-2366B0F592D7}">
      <dsp:nvSpPr>
        <dsp:cNvPr id="0" name=""/>
        <dsp:cNvSpPr/>
      </dsp:nvSpPr>
      <dsp:spPr>
        <a:xfrm rot="5400000">
          <a:off x="3804383" y="-1768073"/>
          <a:ext cx="841814" cy="6637443"/>
        </a:xfrm>
        <a:prstGeom prst="round2Same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bg2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Отсутствие интеграции МИС МО с информационным ресурсом ТФОМС</a:t>
          </a:r>
          <a:endParaRPr lang="ru-RU" sz="2000" b="1" kern="1200" dirty="0"/>
        </a:p>
      </dsp:txBody>
      <dsp:txXfrm rot="5400000">
        <a:off x="3804383" y="-1768073"/>
        <a:ext cx="841814" cy="6637443"/>
      </dsp:txXfrm>
    </dsp:sp>
    <dsp:sp modelId="{9BEAE798-E7FB-4D14-A0AC-6560A7D5D7D2}">
      <dsp:nvSpPr>
        <dsp:cNvPr id="0" name=""/>
        <dsp:cNvSpPr/>
      </dsp:nvSpPr>
      <dsp:spPr>
        <a:xfrm rot="5400000">
          <a:off x="-194264" y="2389904"/>
          <a:ext cx="1295099" cy="906569"/>
        </a:xfrm>
        <a:prstGeom prst="chevron">
          <a:avLst/>
        </a:prstGeom>
        <a:solidFill>
          <a:schemeClr val="accent6"/>
        </a:solidFill>
        <a:ln w="25400" cap="flat" cmpd="sng" algn="ctr">
          <a:solidFill>
            <a:srgbClr val="C2BE2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2">
                  <a:lumMod val="25000"/>
                </a:schemeClr>
              </a:solidFill>
            </a:rPr>
            <a:t>3.</a:t>
          </a:r>
          <a:endParaRPr lang="ru-RU" sz="2000" b="1" kern="1200" dirty="0">
            <a:solidFill>
              <a:schemeClr val="bg2">
                <a:lumMod val="25000"/>
              </a:schemeClr>
            </a:solidFill>
          </a:endParaRPr>
        </a:p>
      </dsp:txBody>
      <dsp:txXfrm rot="5400000">
        <a:off x="-194264" y="2389904"/>
        <a:ext cx="1295099" cy="906569"/>
      </dsp:txXfrm>
    </dsp:sp>
    <dsp:sp modelId="{D3DEDB92-898A-42B5-91F1-6ECBBC6779D2}">
      <dsp:nvSpPr>
        <dsp:cNvPr id="0" name=""/>
        <dsp:cNvSpPr/>
      </dsp:nvSpPr>
      <dsp:spPr>
        <a:xfrm rot="5400000">
          <a:off x="3804383" y="-702174"/>
          <a:ext cx="841814" cy="6637443"/>
        </a:xfrm>
        <a:prstGeom prst="round2Same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bg2">
              <a:lumMod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Отсутствие ответственности у медицинских организаций за нарушение порядка информационного взаимодействия </a:t>
          </a:r>
          <a:endParaRPr lang="ru-RU" sz="2000" b="1" kern="1200" dirty="0"/>
        </a:p>
      </dsp:txBody>
      <dsp:txXfrm rot="5400000">
        <a:off x="3804383" y="-702174"/>
        <a:ext cx="841814" cy="663744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0A2491-0886-4360-A96C-6AA4CCA6B6E0}">
      <dsp:nvSpPr>
        <dsp:cNvPr id="0" name=""/>
        <dsp:cNvSpPr/>
      </dsp:nvSpPr>
      <dsp:spPr>
        <a:xfrm rot="5400000">
          <a:off x="4964636" y="-1729030"/>
          <a:ext cx="1336648" cy="5345873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Уважаемый Александр Всеволодович! Приглашаем Вас пройти диспансеризацию в </a:t>
          </a:r>
          <a:r>
            <a:rPr lang="ru-RU" sz="1600" u="sng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мае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sz="1600" u="sng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по полису ОМС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. Сделать это можно в кабинете профилактики Вашей территориальной поликлиники (тел.: 8(495)786 85 16) Вопросы? Пишите нам. </a:t>
          </a:r>
          <a:r>
            <a:rPr lang="ru-RU" sz="1600" u="sng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Клиентский сервис ВТБ МС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sz="1600" kern="12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info@vtbms.ru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или </a:t>
          </a:r>
          <a:r>
            <a:rPr lang="ru-RU" sz="1600" kern="12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www.vtbms.ru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. </a:t>
          </a:r>
          <a:endParaRPr lang="ru-RU" sz="1600" kern="1200" dirty="0"/>
        </a:p>
      </dsp:txBody>
      <dsp:txXfrm rot="5400000">
        <a:off x="4964636" y="-1729030"/>
        <a:ext cx="1336648" cy="5345873"/>
      </dsp:txXfrm>
    </dsp:sp>
    <dsp:sp modelId="{67E6D775-1FC1-4533-B47F-F428EB3C08F4}">
      <dsp:nvSpPr>
        <dsp:cNvPr id="0" name=""/>
        <dsp:cNvSpPr/>
      </dsp:nvSpPr>
      <dsp:spPr>
        <a:xfrm>
          <a:off x="0" y="2531"/>
          <a:ext cx="3007054" cy="167081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Первичное информирование</a:t>
          </a:r>
          <a:endParaRPr lang="ru-RU" sz="2500" kern="1200" dirty="0"/>
        </a:p>
      </dsp:txBody>
      <dsp:txXfrm>
        <a:off x="0" y="2531"/>
        <a:ext cx="3007054" cy="1670810"/>
      </dsp:txXfrm>
    </dsp:sp>
    <dsp:sp modelId="{AAB17026-2306-46CD-9522-F64A0DAA42A6}">
      <dsp:nvSpPr>
        <dsp:cNvPr id="0" name=""/>
        <dsp:cNvSpPr/>
      </dsp:nvSpPr>
      <dsp:spPr>
        <a:xfrm rot="5400000">
          <a:off x="5011666" y="-80648"/>
          <a:ext cx="1336648" cy="5345873"/>
        </a:xfrm>
        <a:prstGeom prst="round2Same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Уважаемый Александр Всеволодович! Напоминаем Вам о возможности прохождения диспансеризации в кабинете профилактики Вашей территориальной поликлиники в 2017 году.  Запись по телефону 8(495)786 85 16. Вопросы? Пишите нам. </a:t>
          </a:r>
          <a:r>
            <a:rPr lang="ru-RU" sz="1600" u="sng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Клиентский сервис ВТБ МС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sz="1600" u="sng" kern="12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info@vtbms.ru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или </a:t>
          </a:r>
          <a:r>
            <a:rPr lang="ru-RU" sz="1600" u="sng" kern="12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www.vtbms.ru</a:t>
          </a:r>
          <a:r>
            <a:rPr lang="ru-RU" sz="1600" u="sng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.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endParaRPr lang="ru-RU" sz="1600" kern="1200" dirty="0"/>
        </a:p>
      </dsp:txBody>
      <dsp:txXfrm rot="5400000">
        <a:off x="5011666" y="-80648"/>
        <a:ext cx="1336648" cy="5345873"/>
      </dsp:txXfrm>
    </dsp:sp>
    <dsp:sp modelId="{A437D1E5-F65D-4E31-B6D0-1DDB470BFAEF}">
      <dsp:nvSpPr>
        <dsp:cNvPr id="0" name=""/>
        <dsp:cNvSpPr/>
      </dsp:nvSpPr>
      <dsp:spPr>
        <a:xfrm>
          <a:off x="0" y="1756882"/>
          <a:ext cx="3007054" cy="167081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Напоминание</a:t>
          </a:r>
          <a:endParaRPr lang="ru-RU" sz="2500" kern="1200" dirty="0"/>
        </a:p>
      </dsp:txBody>
      <dsp:txXfrm>
        <a:off x="0" y="1756882"/>
        <a:ext cx="3007054" cy="1670810"/>
      </dsp:txXfrm>
    </dsp:sp>
    <dsp:sp modelId="{927C58A8-8466-4961-9EBE-E56215257E35}">
      <dsp:nvSpPr>
        <dsp:cNvPr id="0" name=""/>
        <dsp:cNvSpPr/>
      </dsp:nvSpPr>
      <dsp:spPr>
        <a:xfrm rot="5400000">
          <a:off x="5011666" y="1673702"/>
          <a:ext cx="1336648" cy="5345873"/>
        </a:xfrm>
        <a:prstGeom prst="round2Same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Уважаемый Александр Всеволодович! Напоминаем, что Вам рекомендовано прохождение 2 этапа диспансеризации. Запись по телефону 8(495)786 85 16. Вопросы? Пишите нам. </a:t>
          </a:r>
          <a:r>
            <a:rPr lang="ru-RU" sz="1600" u="sng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Клиентский сервис ВТБ МС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</a:t>
          </a:r>
          <a:r>
            <a:rPr lang="ru-RU" sz="1600" u="sng" kern="12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info@vtbms.ru</a:t>
          </a:r>
          <a:r>
            <a:rPr lang="ru-RU" sz="1600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 или </a:t>
          </a:r>
          <a:r>
            <a:rPr lang="ru-RU" sz="1600" u="sng" kern="1200" dirty="0" err="1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www.vtbms.ru</a:t>
          </a:r>
          <a:endParaRPr lang="ru-RU" sz="1600" kern="1200" dirty="0"/>
        </a:p>
      </dsp:txBody>
      <dsp:txXfrm rot="5400000">
        <a:off x="5011666" y="1673702"/>
        <a:ext cx="1336648" cy="5345873"/>
      </dsp:txXfrm>
    </dsp:sp>
    <dsp:sp modelId="{61B93B89-B3C5-4B04-BFEE-47C17C8E9822}">
      <dsp:nvSpPr>
        <dsp:cNvPr id="0" name=""/>
        <dsp:cNvSpPr/>
      </dsp:nvSpPr>
      <dsp:spPr>
        <a:xfrm>
          <a:off x="0" y="3511233"/>
          <a:ext cx="3007054" cy="167081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002060"/>
              </a:solidFill>
              <a:latin typeface="+mn-lt"/>
              <a:ea typeface="Calibri"/>
              <a:cs typeface="Times New Roman"/>
            </a:rPr>
            <a:t>Напоминание о прохождении 2 этапа диспансеризации</a:t>
          </a:r>
          <a:endParaRPr lang="ru-RU" sz="2500" kern="1200" dirty="0"/>
        </a:p>
      </dsp:txBody>
      <dsp:txXfrm>
        <a:off x="0" y="3511233"/>
        <a:ext cx="3007054" cy="167081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1D11C0-F10B-4FDB-B830-F625BC935116}">
      <dsp:nvSpPr>
        <dsp:cNvPr id="0" name=""/>
        <dsp:cNvSpPr/>
      </dsp:nvSpPr>
      <dsp:spPr>
        <a:xfrm>
          <a:off x="0" y="784752"/>
          <a:ext cx="8064896" cy="428400"/>
        </a:xfrm>
        <a:prstGeom prst="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RelaxedModerately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3E8AC-2FDC-45CF-8D73-846369A3D5AF}">
      <dsp:nvSpPr>
        <dsp:cNvPr id="0" name=""/>
        <dsp:cNvSpPr/>
      </dsp:nvSpPr>
      <dsp:spPr>
        <a:xfrm>
          <a:off x="383948" y="75000"/>
          <a:ext cx="7678970" cy="960672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softRound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0070C0"/>
              </a:solidFill>
            </a:rPr>
            <a:t>Создание мотивации у работодателя в прохождении профилактических осмотров его работников через снижение процентной ставки взносов на обязательное медицинское страхование хотя бы на 0,1%. 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383948" y="75000"/>
        <a:ext cx="7678970" cy="960672"/>
      </dsp:txXfrm>
    </dsp:sp>
    <dsp:sp modelId="{6B83B0D0-FE7E-4F6B-B9E6-34B2A490660D}">
      <dsp:nvSpPr>
        <dsp:cNvPr id="0" name=""/>
        <dsp:cNvSpPr/>
      </dsp:nvSpPr>
      <dsp:spPr>
        <a:xfrm>
          <a:off x="0" y="1828768"/>
          <a:ext cx="8064896" cy="428400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noFill/>
          <a:prstDash val="solid"/>
        </a:ln>
        <a:effectLst/>
        <a:scene3d>
          <a:camera prst="perspectiveRelaxedModerately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926F3-01DF-48FE-9824-BA196C0825CC}">
      <dsp:nvSpPr>
        <dsp:cNvPr id="0" name=""/>
        <dsp:cNvSpPr/>
      </dsp:nvSpPr>
      <dsp:spPr>
        <a:xfrm>
          <a:off x="383948" y="1304952"/>
          <a:ext cx="7678970" cy="774735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softRound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0070C0"/>
              </a:solidFill>
            </a:rPr>
            <a:t>Создание мотивации у граждан в прохождении профилактических осмотров, через предоставление дополнительного выходного дня к отпуску для работающих граждан или предоставление каких либо социальных бонусов;  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383948" y="1304952"/>
        <a:ext cx="7678970" cy="774735"/>
      </dsp:txXfrm>
    </dsp:sp>
    <dsp:sp modelId="{9C973A5D-F3AD-4493-AE2C-95BD4AEFCF04}">
      <dsp:nvSpPr>
        <dsp:cNvPr id="0" name=""/>
        <dsp:cNvSpPr/>
      </dsp:nvSpPr>
      <dsp:spPr>
        <a:xfrm>
          <a:off x="0" y="2897429"/>
          <a:ext cx="8064896" cy="428400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noFill/>
          <a:prstDash val="solid"/>
        </a:ln>
        <a:effectLst/>
        <a:scene3d>
          <a:camera prst="perspectiveRelaxed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335BE-1986-4CC8-8190-FD7893820EAD}">
      <dsp:nvSpPr>
        <dsp:cNvPr id="0" name=""/>
        <dsp:cNvSpPr/>
      </dsp:nvSpPr>
      <dsp:spPr>
        <a:xfrm>
          <a:off x="383948" y="2348968"/>
          <a:ext cx="7678970" cy="799380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 prst="softRound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Calibri" panose="020F0502020204030204" pitchFamily="34" charset="0"/>
            </a:rPr>
            <a:t>Текстовый макет  «</a:t>
          </a:r>
          <a:r>
            <a:rPr lang="ru-RU" sz="1600" b="1" kern="1200" dirty="0" err="1" smtClean="0">
              <a:solidFill>
                <a:srgbClr val="0070C0"/>
              </a:solidFill>
              <a:latin typeface="Calibri" panose="020F0502020204030204" pitchFamily="34" charset="0"/>
            </a:rPr>
            <a:t>смс-оповещения</a:t>
          </a:r>
          <a:r>
            <a:rPr lang="ru-RU" sz="1600" b="1" kern="1200" dirty="0" smtClean="0">
              <a:solidFill>
                <a:srgbClr val="0070C0"/>
              </a:solidFill>
              <a:latin typeface="Calibri" panose="020F0502020204030204" pitchFamily="34" charset="0"/>
            </a:rPr>
            <a:t>»  должен быть разработан индивидуально для каждой медицинской организации и содержать конкретную информацию о месте, дате и времени диспансеризации. 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383948" y="2348968"/>
        <a:ext cx="7678970" cy="799380"/>
      </dsp:txXfrm>
    </dsp:sp>
    <dsp:sp modelId="{5FF85948-3917-43A9-A92B-A1AC2976D993}">
      <dsp:nvSpPr>
        <dsp:cNvPr id="0" name=""/>
        <dsp:cNvSpPr/>
      </dsp:nvSpPr>
      <dsp:spPr>
        <a:xfrm>
          <a:off x="0" y="3893202"/>
          <a:ext cx="8064896" cy="428400"/>
        </a:xfrm>
        <a:prstGeom prst="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RelaxedModerately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570FA-C457-496F-9681-30CCF291D5CA}">
      <dsp:nvSpPr>
        <dsp:cNvPr id="0" name=""/>
        <dsp:cNvSpPr/>
      </dsp:nvSpPr>
      <dsp:spPr>
        <a:xfrm>
          <a:off x="383948" y="3417629"/>
          <a:ext cx="7678970" cy="726493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Calibri" panose="020F0502020204030204" pitchFamily="34" charset="0"/>
            </a:rPr>
            <a:t>Формирование потоков пациентов с учетом возрастной категории, который  позволит оптимально сформировать гибкий график работы медицинской организации.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383948" y="3417629"/>
        <a:ext cx="7678970" cy="726493"/>
      </dsp:txXfrm>
    </dsp:sp>
    <dsp:sp modelId="{ECEBDD78-7269-445A-8CF5-67E6C0431025}">
      <dsp:nvSpPr>
        <dsp:cNvPr id="0" name=""/>
        <dsp:cNvSpPr/>
      </dsp:nvSpPr>
      <dsp:spPr>
        <a:xfrm>
          <a:off x="0" y="5113223"/>
          <a:ext cx="8064896" cy="428400"/>
        </a:xfrm>
        <a:prstGeom prst="rect">
          <a:avLst/>
        </a:prstGeom>
        <a:solidFill>
          <a:srgbClr val="00B0F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perspectiveRelaxed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5A42DF-EDE5-4FBF-8473-26902DC491FB}">
      <dsp:nvSpPr>
        <dsp:cNvPr id="0" name=""/>
        <dsp:cNvSpPr/>
      </dsp:nvSpPr>
      <dsp:spPr>
        <a:xfrm>
          <a:off x="383948" y="4413402"/>
          <a:ext cx="7678970" cy="950740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70C0"/>
              </a:solidFill>
              <a:latin typeface="Calibri" panose="020F0502020204030204" pitchFamily="34" charset="0"/>
            </a:rPr>
            <a:t>Четкое определение маршрутизации  пациентов, выделение  отдельной бригады медработников, организация работы в вечернее время и выходные дни по скользящему графику.</a:t>
          </a:r>
          <a:endParaRPr lang="ru-RU" sz="1600" b="1" kern="1200" dirty="0">
            <a:solidFill>
              <a:srgbClr val="0070C0"/>
            </a:solidFill>
          </a:endParaRPr>
        </a:p>
      </dsp:txBody>
      <dsp:txXfrm>
        <a:off x="383948" y="4413402"/>
        <a:ext cx="7678970" cy="950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71FB8-8B71-4752-8623-B35095C2D444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B8EF3-24B2-4C81-9B77-42B2ACD6DA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9BE542-D768-45D1-BB54-0CCDCAA7B85E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194B9F-C29B-443D-9B12-5B5D7EB12722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4533E4-F795-46CA-9C4D-BBF670279A8D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91530E-9B5D-43F6-98E1-AD88601BC18E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F9D875-A3D3-40BA-8D44-E1315502808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9655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F9D875-A3D3-40BA-8D44-E1315502808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6364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39F03-E300-49A7-8F37-C62219189655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93C21-BE76-4192-AF66-E4614D733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.jpeg"/><Relationship Id="rId4" Type="http://schemas.openxmlformats.org/officeDocument/2006/relationships/image" Target="../media/image8.png"/><Relationship Id="rId9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roshenko\Desktop\2_1600x800_e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57694"/>
            <a:ext cx="4249042" cy="241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357298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Организация работы страховых представителей. </a:t>
            </a:r>
          </a:p>
          <a:p>
            <a:pPr algn="ctr"/>
            <a:r>
              <a:rPr lang="ru-RU" sz="3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Информационное сопровождение застрахованных лиц на всех этапах оказания медицинской помощи.</a:t>
            </a:r>
            <a:endParaRPr lang="ru-RU" sz="32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85728"/>
            <a:ext cx="7786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Территориальный фонд ОМС Республики Адыгея</a:t>
            </a:r>
            <a:endParaRPr lang="ru-RU" sz="2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3438" y="5157192"/>
            <a:ext cx="4357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solidFill>
                  <a:srgbClr val="C00000"/>
                </a:solidFill>
              </a:rPr>
              <a:t>Директор ТФОМС Республики Адыгея</a:t>
            </a:r>
          </a:p>
          <a:p>
            <a:pPr algn="r"/>
            <a:r>
              <a:rPr lang="ru-RU" i="1" dirty="0" smtClean="0">
                <a:solidFill>
                  <a:srgbClr val="C00000"/>
                </a:solidFill>
              </a:rPr>
              <a:t>Мариет </a:t>
            </a:r>
            <a:r>
              <a:rPr lang="ru-RU" i="1" dirty="0" err="1" smtClean="0">
                <a:solidFill>
                  <a:srgbClr val="C00000"/>
                </a:solidFill>
              </a:rPr>
              <a:t>Сафарбиевна</a:t>
            </a:r>
            <a:r>
              <a:rPr lang="ru-RU" i="1" dirty="0" smtClean="0">
                <a:solidFill>
                  <a:srgbClr val="C00000"/>
                </a:solidFill>
              </a:rPr>
              <a:t> Хагауджева</a:t>
            </a:r>
          </a:p>
          <a:p>
            <a:pPr algn="r"/>
            <a:endParaRPr lang="ru-RU" dirty="0" smtClean="0"/>
          </a:p>
        </p:txBody>
      </p:sp>
      <p:pic>
        <p:nvPicPr>
          <p:cNvPr id="7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142852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4411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2000" b="-5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Республика Адыгея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64904"/>
            <a:ext cx="3851920" cy="4968552"/>
          </a:xfrm>
        </p:spPr>
        <p:txBody>
          <a:bodyPr>
            <a:normAutofit fontScale="32500" lnSpcReduction="20000"/>
          </a:bodyPr>
          <a:lstStyle/>
          <a:p>
            <a:endParaRPr lang="ru-RU" sz="2100" dirty="0" smtClean="0">
              <a:solidFill>
                <a:srgbClr val="002060"/>
              </a:solidFill>
            </a:endParaRPr>
          </a:p>
          <a:p>
            <a:endParaRPr lang="ru-RU" sz="2100" dirty="0" smtClean="0">
              <a:solidFill>
                <a:srgbClr val="002060"/>
              </a:solidFill>
            </a:endParaRPr>
          </a:p>
          <a:p>
            <a:endParaRPr lang="ru-RU" sz="2100" dirty="0" smtClean="0">
              <a:solidFill>
                <a:srgbClr val="002060"/>
              </a:solidFill>
            </a:endParaRPr>
          </a:p>
          <a:p>
            <a:endParaRPr lang="ru-RU" sz="2100" dirty="0" smtClean="0">
              <a:solidFill>
                <a:srgbClr val="002060"/>
              </a:solidFill>
            </a:endParaRPr>
          </a:p>
          <a:p>
            <a:endParaRPr lang="ru-RU" sz="2100" dirty="0" smtClean="0">
              <a:solidFill>
                <a:srgbClr val="002060"/>
              </a:solidFill>
            </a:endParaRPr>
          </a:p>
          <a:p>
            <a:endParaRPr lang="ru-RU" sz="2100" dirty="0" smtClean="0">
              <a:solidFill>
                <a:srgbClr val="002060"/>
              </a:solidFill>
            </a:endParaRPr>
          </a:p>
          <a:p>
            <a:endParaRPr lang="ru-RU" sz="2100" dirty="0" smtClean="0">
              <a:solidFill>
                <a:srgbClr val="C00000"/>
              </a:solidFill>
            </a:endParaRPr>
          </a:p>
          <a:p>
            <a:endParaRPr lang="ru-RU" sz="2100" dirty="0" smtClean="0">
              <a:solidFill>
                <a:srgbClr val="C00000"/>
              </a:solidFill>
            </a:endParaRPr>
          </a:p>
          <a:p>
            <a:endParaRPr lang="ru-RU" sz="2100" dirty="0" smtClean="0">
              <a:solidFill>
                <a:srgbClr val="C00000"/>
              </a:solidFill>
            </a:endParaRPr>
          </a:p>
          <a:p>
            <a:endParaRPr lang="ru-RU" sz="2100" dirty="0" smtClean="0">
              <a:solidFill>
                <a:srgbClr val="C00000"/>
              </a:solidFill>
            </a:endParaRPr>
          </a:p>
          <a:p>
            <a:endParaRPr lang="ru-RU" sz="2100" dirty="0" smtClean="0">
              <a:solidFill>
                <a:srgbClr val="C00000"/>
              </a:solidFill>
            </a:endParaRPr>
          </a:p>
          <a:p>
            <a:endParaRPr lang="ru-RU" sz="2100" dirty="0" smtClean="0">
              <a:solidFill>
                <a:srgbClr val="C00000"/>
              </a:solidFill>
            </a:endParaRPr>
          </a:p>
          <a:p>
            <a:endParaRPr lang="ru-RU" sz="2100" dirty="0" smtClean="0">
              <a:solidFill>
                <a:srgbClr val="C00000"/>
              </a:solidFill>
            </a:endParaRPr>
          </a:p>
          <a:p>
            <a:endParaRPr lang="ru-RU" sz="3000" b="1" dirty="0" smtClean="0">
              <a:solidFill>
                <a:srgbClr val="C00000"/>
              </a:solidFill>
            </a:endParaRPr>
          </a:p>
          <a:p>
            <a:endParaRPr lang="ru-RU" sz="3000" b="1" dirty="0" smtClean="0">
              <a:solidFill>
                <a:srgbClr val="C00000"/>
              </a:solidFill>
            </a:endParaRPr>
          </a:p>
          <a:p>
            <a:r>
              <a:rPr lang="ru-RU" sz="3700" b="1" dirty="0" smtClean="0">
                <a:solidFill>
                  <a:srgbClr val="C00000"/>
                </a:solidFill>
              </a:rPr>
              <a:t>Численность населения Адыгеи </a:t>
            </a:r>
          </a:p>
          <a:p>
            <a:r>
              <a:rPr lang="ru-RU" sz="3700" b="1" dirty="0" smtClean="0">
                <a:solidFill>
                  <a:srgbClr val="C00000"/>
                </a:solidFill>
              </a:rPr>
              <a:t>составляет 453 366 чел. (2017). </a:t>
            </a:r>
          </a:p>
          <a:p>
            <a:r>
              <a:rPr lang="ru-RU" sz="3700" b="1" dirty="0" smtClean="0">
                <a:solidFill>
                  <a:srgbClr val="C00000"/>
                </a:solidFill>
              </a:rPr>
              <a:t>Плотность населения — 58,18 чел./км</a:t>
            </a:r>
            <a:r>
              <a:rPr lang="ru-RU" sz="3700" b="1" baseline="30000" dirty="0" smtClean="0">
                <a:solidFill>
                  <a:srgbClr val="C00000"/>
                </a:solidFill>
              </a:rPr>
              <a:t>2</a:t>
            </a:r>
            <a:r>
              <a:rPr lang="ru-RU" sz="3700" b="1" dirty="0" smtClean="0">
                <a:solidFill>
                  <a:srgbClr val="C00000"/>
                </a:solidFill>
              </a:rPr>
              <a:t> (2017). </a:t>
            </a:r>
          </a:p>
          <a:p>
            <a:r>
              <a:rPr lang="ru-RU" sz="3700" b="1" dirty="0" smtClean="0">
                <a:solidFill>
                  <a:srgbClr val="C00000"/>
                </a:solidFill>
              </a:rPr>
              <a:t>Городское население — 47,31 % (2017).</a:t>
            </a:r>
          </a:p>
          <a:p>
            <a:r>
              <a:rPr lang="ru-RU" sz="3700" b="1" dirty="0" smtClean="0">
                <a:solidFill>
                  <a:srgbClr val="C00000"/>
                </a:solidFill>
              </a:rPr>
              <a:t> Площадь: 7 600 км² (0,04% от РФ, 81 место в РФ).</a:t>
            </a:r>
          </a:p>
          <a:p>
            <a:endParaRPr lang="ru-RU" sz="3700" b="1" dirty="0" smtClean="0">
              <a:solidFill>
                <a:srgbClr val="C00000"/>
              </a:solidFill>
            </a:endParaRPr>
          </a:p>
          <a:p>
            <a:r>
              <a:rPr lang="ru-RU" sz="3700" b="1" dirty="0" smtClean="0">
                <a:solidFill>
                  <a:srgbClr val="C00000"/>
                </a:solidFill>
              </a:rPr>
              <a:t>Численность застрахованного населения </a:t>
            </a:r>
          </a:p>
          <a:p>
            <a:pPr>
              <a:buNone/>
            </a:pPr>
            <a:r>
              <a:rPr lang="ru-RU" sz="3700" b="1" dirty="0" smtClean="0">
                <a:solidFill>
                  <a:srgbClr val="C00000"/>
                </a:solidFill>
              </a:rPr>
              <a:t>	на 1 января 2017 года - 414 102 человека (91,3%). </a:t>
            </a:r>
          </a:p>
          <a:p>
            <a:endParaRPr lang="ru-RU" sz="3700" b="1" dirty="0" smtClean="0">
              <a:solidFill>
                <a:srgbClr val="C00000"/>
              </a:solidFill>
            </a:endParaRPr>
          </a:p>
          <a:p>
            <a:r>
              <a:rPr lang="ru-RU" sz="3700" b="1" dirty="0" smtClean="0">
                <a:solidFill>
                  <a:srgbClr val="C00000"/>
                </a:solidFill>
              </a:rPr>
              <a:t>В 2017 году в системе ОМС РА работают:</a:t>
            </a:r>
          </a:p>
          <a:p>
            <a:pPr>
              <a:buNone/>
            </a:pPr>
            <a:r>
              <a:rPr lang="ru-RU" sz="3700" b="1" dirty="0" smtClean="0">
                <a:solidFill>
                  <a:srgbClr val="C00000"/>
                </a:solidFill>
              </a:rPr>
              <a:t>	ТФОМС РА</a:t>
            </a:r>
          </a:p>
          <a:p>
            <a:pPr>
              <a:buNone/>
            </a:pPr>
            <a:r>
              <a:rPr lang="ru-RU" sz="3700" b="1" dirty="0" smtClean="0">
                <a:solidFill>
                  <a:srgbClr val="C00000"/>
                </a:solidFill>
              </a:rPr>
              <a:t>	1 СМО – Филиал АО ВТБ Медицинское страхование в РА</a:t>
            </a:r>
          </a:p>
          <a:p>
            <a:pPr>
              <a:buNone/>
            </a:pPr>
            <a:r>
              <a:rPr lang="ru-RU" sz="3700" b="1" dirty="0" smtClean="0">
                <a:solidFill>
                  <a:srgbClr val="C00000"/>
                </a:solidFill>
              </a:rPr>
              <a:t>	34 медицинские организации.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881254" y="4274653"/>
            <a:ext cx="2557749" cy="1204409"/>
          </a:xfrm>
          <a:prstGeom prst="roundRect">
            <a:avLst/>
          </a:prstGeom>
          <a:solidFill>
            <a:srgbClr val="00B0F0"/>
          </a:solidFill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>
                <a:solidFill>
                  <a:srgbClr val="66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СМО</a:t>
            </a:r>
          </a:p>
          <a:p>
            <a:pPr algn="ctr">
              <a:defRPr/>
            </a:pPr>
            <a:r>
              <a:rPr lang="ru-RU" sz="2800" b="1">
                <a:solidFill>
                  <a:srgbClr val="66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259632" y="1124744"/>
            <a:ext cx="2736304" cy="8888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постоянного населения </a:t>
            </a:r>
            <a:r>
              <a:rPr lang="ru-RU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 01.01.2017– 453  366 </a:t>
            </a:r>
            <a:r>
              <a:rPr lang="ru-RU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чел.</a:t>
            </a:r>
          </a:p>
        </p:txBody>
      </p:sp>
      <p:sp>
        <p:nvSpPr>
          <p:cNvPr id="2" name="Скругленный прямоугольник 14"/>
          <p:cNvSpPr/>
          <p:nvPr/>
        </p:nvSpPr>
        <p:spPr>
          <a:xfrm>
            <a:off x="2089540" y="4995853"/>
            <a:ext cx="2190287" cy="78581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ведомственное</a:t>
            </a:r>
            <a:endParaRPr lang="ru-RU" sz="18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14"/>
          <p:cNvSpPr/>
          <p:nvPr/>
        </p:nvSpPr>
        <p:spPr>
          <a:xfrm>
            <a:off x="1730633" y="4562465"/>
            <a:ext cx="2182738" cy="78581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</a:p>
          <a:p>
            <a:pPr algn="r">
              <a:defRPr/>
            </a:pP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частных</a:t>
            </a:r>
            <a:endParaRPr lang="ru-RU" sz="18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14"/>
          <p:cNvSpPr/>
          <p:nvPr/>
        </p:nvSpPr>
        <p:spPr>
          <a:xfrm>
            <a:off x="1331640" y="4149080"/>
            <a:ext cx="2182738" cy="77921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sz="24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2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23   </a:t>
            </a:r>
            <a:r>
              <a:rPr lang="ru-RU" sz="18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государственных</a:t>
            </a:r>
          </a:p>
          <a:p>
            <a:pPr algn="r">
              <a:defRPr/>
            </a:pPr>
            <a:endParaRPr lang="ru-RU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Группа 138"/>
          <p:cNvGrpSpPr>
            <a:grpSpLocks/>
          </p:cNvGrpSpPr>
          <p:nvPr/>
        </p:nvGrpSpPr>
        <p:grpSpPr bwMode="auto">
          <a:xfrm>
            <a:off x="1597216" y="148625"/>
            <a:ext cx="6968477" cy="687356"/>
            <a:chOff x="5857883" y="5429264"/>
            <a:chExt cx="4103765" cy="714380"/>
          </a:xfrm>
          <a:noFill/>
        </p:grpSpPr>
        <p:sp>
          <p:nvSpPr>
            <p:cNvPr id="140" name="Скругленный прямоугольник 139"/>
            <p:cNvSpPr/>
            <p:nvPr/>
          </p:nvSpPr>
          <p:spPr>
            <a:xfrm>
              <a:off x="5857884" y="5429264"/>
              <a:ext cx="4103764" cy="714380"/>
            </a:xfrm>
            <a:prstGeom prst="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grpSp>
          <p:nvGrpSpPr>
            <p:cNvPr id="9" name="Группа 44"/>
            <p:cNvGrpSpPr>
              <a:grpSpLocks/>
            </p:cNvGrpSpPr>
            <p:nvPr/>
          </p:nvGrpSpPr>
          <p:grpSpPr bwMode="auto">
            <a:xfrm>
              <a:off x="5857883" y="5442113"/>
              <a:ext cx="4103765" cy="580680"/>
              <a:chOff x="5286379" y="5801090"/>
              <a:chExt cx="4042470" cy="661668"/>
            </a:xfrm>
            <a:grpFill/>
          </p:grpSpPr>
          <p:sp>
            <p:nvSpPr>
              <p:cNvPr id="142" name="Прямоугольник 141"/>
              <p:cNvSpPr/>
              <p:nvPr/>
            </p:nvSpPr>
            <p:spPr>
              <a:xfrm>
                <a:off x="5286379" y="5801090"/>
                <a:ext cx="4042468" cy="546736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ru-RU" sz="2400" b="1" dirty="0">
                    <a:solidFill>
                      <a:srgbClr val="FF0000"/>
                    </a:solidFill>
                  </a:rPr>
                  <a:t>Система ОМС Республики Адыгея</a:t>
                </a:r>
              </a:p>
            </p:txBody>
          </p:sp>
          <p:sp>
            <p:nvSpPr>
              <p:cNvPr id="143" name="Прямоугольник 142"/>
              <p:cNvSpPr/>
              <p:nvPr/>
            </p:nvSpPr>
            <p:spPr>
              <a:xfrm>
                <a:off x="5286380" y="6112055"/>
                <a:ext cx="4042469" cy="350703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>
                  <a:defRPr/>
                </a:pPr>
                <a:endParaRPr lang="ru-RU" sz="1400" b="1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</p:grpSp>
      <p:sp>
        <p:nvSpPr>
          <p:cNvPr id="6" name="Скругленный прямоугольник 27"/>
          <p:cNvSpPr/>
          <p:nvPr/>
        </p:nvSpPr>
        <p:spPr>
          <a:xfrm>
            <a:off x="4729630" y="1116562"/>
            <a:ext cx="3296570" cy="9605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Численность застрахованных на </a:t>
            </a:r>
            <a:r>
              <a:rPr lang="ru-RU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01.04.2016– 413 716 </a:t>
            </a:r>
            <a:r>
              <a:rPr lang="ru-RU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чел.</a:t>
            </a:r>
          </a:p>
        </p:txBody>
      </p:sp>
      <p:grpSp>
        <p:nvGrpSpPr>
          <p:cNvPr id="10" name="Группа 51"/>
          <p:cNvGrpSpPr>
            <a:grpSpLocks/>
          </p:cNvGrpSpPr>
          <p:nvPr/>
        </p:nvGrpSpPr>
        <p:grpSpPr bwMode="auto">
          <a:xfrm>
            <a:off x="2627784" y="2492896"/>
            <a:ext cx="4261234" cy="926131"/>
            <a:chOff x="5715008" y="6286520"/>
            <a:chExt cx="3214710" cy="428628"/>
          </a:xfrm>
          <a:solidFill>
            <a:srgbClr val="FFCC99"/>
          </a:solidFill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5715008" y="6286520"/>
              <a:ext cx="3214710" cy="428628"/>
            </a:xfrm>
            <a:prstGeom prst="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5786446" y="6369010"/>
              <a:ext cx="3099118" cy="24215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ru-RU" sz="2800" b="1" dirty="0">
                  <a:solidFill>
                    <a:srgbClr val="FF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ТФОМС </a:t>
              </a:r>
              <a:r>
                <a:rPr lang="ru-RU" sz="2800" b="1" dirty="0" smtClean="0">
                  <a:solidFill>
                    <a:srgbClr val="FF99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РА</a:t>
              </a:r>
              <a:endParaRPr lang="ru-RU" sz="2800" b="1" dirty="0">
                <a:solidFill>
                  <a:srgbClr val="FF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7" name="Скругленный прямоугольник 14"/>
          <p:cNvSpPr/>
          <p:nvPr/>
        </p:nvSpPr>
        <p:spPr>
          <a:xfrm>
            <a:off x="722703" y="3769850"/>
            <a:ext cx="2190286" cy="7792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33</a:t>
            </a:r>
            <a:endParaRPr lang="ru-RU" sz="2400" b="1" dirty="0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6" descr="Лого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9552" y="47898"/>
            <a:ext cx="835292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C00000"/>
                </a:solidFill>
              </a:rPr>
              <a:t>Переход </a:t>
            </a:r>
            <a:r>
              <a:rPr lang="ru-RU" sz="2800" b="1" u="sng" dirty="0">
                <a:solidFill>
                  <a:srgbClr val="C00000"/>
                </a:solidFill>
              </a:rPr>
              <a:t>на страховые принципы </a:t>
            </a:r>
            <a:endParaRPr lang="ru-RU" sz="2800" u="sng" dirty="0">
              <a:solidFill>
                <a:srgbClr val="C00000"/>
              </a:solidFill>
            </a:endParaRPr>
          </a:p>
        </p:txBody>
      </p:sp>
      <p:sp>
        <p:nvSpPr>
          <p:cNvPr id="14" name="Горизонтальный свиток 13"/>
          <p:cNvSpPr/>
          <p:nvPr/>
        </p:nvSpPr>
        <p:spPr>
          <a:xfrm>
            <a:off x="251520" y="557970"/>
            <a:ext cx="8352928" cy="2799022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Президент РФ </a:t>
            </a:r>
            <a:endParaRPr lang="ru-RU" sz="2000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В.В</a:t>
            </a:r>
            <a:r>
              <a:rPr lang="ru-RU" sz="2000" b="1" dirty="0">
                <a:solidFill>
                  <a:srgbClr val="C00000"/>
                </a:solidFill>
              </a:rPr>
              <a:t>. Путин </a:t>
            </a:r>
            <a:endParaRPr lang="ru-RU" sz="2000" dirty="0">
              <a:solidFill>
                <a:srgbClr val="C00000"/>
              </a:solidFill>
            </a:endParaRP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«Прямая обязанность страховых компаний, работающих в системе обязательного медицинского страхования, - отстаивать интересы пациентов, в том числе при необоснованных отказах в оказании бесплатной медпомощи» </a:t>
            </a:r>
          </a:p>
        </p:txBody>
      </p:sp>
      <p:sp>
        <p:nvSpPr>
          <p:cNvPr id="19" name="Горизонтальный свиток 18"/>
          <p:cNvSpPr/>
          <p:nvPr/>
        </p:nvSpPr>
        <p:spPr>
          <a:xfrm>
            <a:off x="323528" y="3501008"/>
            <a:ext cx="8340561" cy="2952328"/>
          </a:xfrm>
          <a:prstGeom prst="horizontalScroll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Министр </a:t>
            </a:r>
            <a:endParaRPr lang="ru-RU" sz="2000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здравоохранения РФ </a:t>
            </a:r>
            <a:endParaRPr lang="ru-RU" sz="2000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В.И. Скворцова </a:t>
            </a:r>
            <a:endParaRPr lang="ru-RU" sz="2000" dirty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</a:rPr>
              <a:t>«Мы переходим к формированию с 2016 года </a:t>
            </a:r>
            <a:r>
              <a:rPr lang="ru-RU" sz="2000" dirty="0" err="1">
                <a:solidFill>
                  <a:srgbClr val="002060"/>
                </a:solidFill>
              </a:rPr>
              <a:t>пациентоориентированной</a:t>
            </a:r>
            <a:r>
              <a:rPr lang="ru-RU" sz="2000" dirty="0">
                <a:solidFill>
                  <a:srgbClr val="002060"/>
                </a:solidFill>
              </a:rPr>
              <a:t> системы здравоохранения…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</a:rPr>
              <a:t>Изменяем принципиально функции страховых компаний…» </a:t>
            </a:r>
          </a:p>
        </p:txBody>
      </p:sp>
      <p:pic>
        <p:nvPicPr>
          <p:cNvPr id="11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4951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40" y="1"/>
            <a:ext cx="7812360" cy="692695"/>
          </a:xfrm>
          <a:noFill/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Нормативно-правовое регулирование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67544" y="3789040"/>
            <a:ext cx="5616624" cy="2893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Регламент взаимодействия участников обязательного медицинского страхования  при информационном сопровождении застрахованных лиц на всех этапах  оказания им медицинской помощи, </a:t>
            </a:r>
            <a:r>
              <a:rPr lang="ru-RU" sz="1400" b="1" dirty="0">
                <a:solidFill>
                  <a:srgbClr val="002060"/>
                </a:solidFill>
              </a:rPr>
              <a:t>утв. приказом ФОМС от 11 мая 2016 г. N 88</a:t>
            </a:r>
          </a:p>
          <a:p>
            <a:r>
              <a:rPr lang="ru-RU" sz="1400" b="1" dirty="0" smtClean="0">
                <a:solidFill>
                  <a:srgbClr val="002060"/>
                </a:solidFill>
              </a:rPr>
              <a:t>Раздел </a:t>
            </a:r>
            <a:r>
              <a:rPr lang="ru-RU" sz="1400" b="1" dirty="0">
                <a:solidFill>
                  <a:srgbClr val="002060"/>
                </a:solidFill>
              </a:rPr>
              <a:t>II. Порядок взаимодействия Участников при оказании застрахованным лицам услуг справочно-консультационного характера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</a:p>
          <a:p>
            <a:r>
              <a:rPr lang="ru-RU" sz="1400" b="1" dirty="0" smtClean="0">
                <a:solidFill>
                  <a:srgbClr val="002060"/>
                </a:solidFill>
              </a:rPr>
              <a:t>Раздел </a:t>
            </a:r>
            <a:r>
              <a:rPr lang="ru-RU" sz="1400" b="1" dirty="0">
                <a:solidFill>
                  <a:srgbClr val="002060"/>
                </a:solidFill>
              </a:rPr>
              <a:t>III. Порядок взаимодействия Участников при организации прохождения застрахованными лицами профилактических мероприятий</a:t>
            </a:r>
          </a:p>
          <a:p>
            <a:r>
              <a:rPr lang="ru-RU" sz="1400" b="1" dirty="0" smtClean="0">
                <a:solidFill>
                  <a:srgbClr val="002060"/>
                </a:solidFill>
              </a:rPr>
              <a:t>Раздел </a:t>
            </a:r>
            <a:r>
              <a:rPr lang="ru-RU" sz="1400" b="1" dirty="0">
                <a:solidFill>
                  <a:srgbClr val="002060"/>
                </a:solidFill>
              </a:rPr>
              <a:t>IV. Порядок взаимодействия Участников при информационном сопровождении застрахованных лиц при оказании им специализированной медицинской помощи в плановом порядке</a:t>
            </a:r>
          </a:p>
        </p:txBody>
      </p:sp>
      <p:pic>
        <p:nvPicPr>
          <p:cNvPr id="8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12" name="Выноска со стрелкой вниз 11"/>
          <p:cNvSpPr/>
          <p:nvPr/>
        </p:nvSpPr>
        <p:spPr>
          <a:xfrm>
            <a:off x="1403648" y="908720"/>
            <a:ext cx="7272808" cy="1080120"/>
          </a:xfrm>
          <a:prstGeom prst="downArrow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Приказ ФОМС от 24.12.2015г №271 «О создании контакт центров в сфере обязательного медицинского страхования»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63688" y="1988840"/>
            <a:ext cx="6624736" cy="50405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Утвержден регламент работы Контакт Центра в сфере ОМС (Приказ ТФОМС РА от 15.03.2016г № 32-од)</a:t>
            </a:r>
            <a:endParaRPr lang="ru-RU" dirty="0"/>
          </a:p>
        </p:txBody>
      </p:sp>
      <p:sp>
        <p:nvSpPr>
          <p:cNvPr id="15" name="Выноска со стрелкой вниз 14"/>
          <p:cNvSpPr/>
          <p:nvPr/>
        </p:nvSpPr>
        <p:spPr>
          <a:xfrm>
            <a:off x="467544" y="2636912"/>
            <a:ext cx="8424936" cy="1296144"/>
          </a:xfrm>
          <a:prstGeom prst="downArrow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002060"/>
                </a:solidFill>
              </a:rPr>
              <a:t>Правила обязательного медицинского страхования, утв. Приказом </a:t>
            </a:r>
            <a:r>
              <a:rPr lang="ru-RU" sz="1600" b="1" dirty="0" err="1" smtClean="0">
                <a:solidFill>
                  <a:srgbClr val="002060"/>
                </a:solidFill>
              </a:rPr>
              <a:t>Минздравсоцразвития</a:t>
            </a:r>
            <a:r>
              <a:rPr lang="ru-RU" sz="1600" b="1" dirty="0" smtClean="0">
                <a:solidFill>
                  <a:srgbClr val="002060"/>
                </a:solidFill>
              </a:rPr>
              <a:t> России от 28.02.2011 N 158Н.</a:t>
            </a:r>
          </a:p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002060"/>
                </a:solidFill>
              </a:rPr>
              <a:t> ГЛАВА </a:t>
            </a:r>
            <a:r>
              <a:rPr lang="en-US" sz="1600" b="1" dirty="0" smtClean="0">
                <a:solidFill>
                  <a:srgbClr val="002060"/>
                </a:solidFill>
              </a:rPr>
              <a:t>XV</a:t>
            </a:r>
            <a:r>
              <a:rPr lang="ru-RU" sz="1600" b="1" dirty="0" smtClean="0">
                <a:solidFill>
                  <a:srgbClr val="002060"/>
                </a:solidFill>
              </a:rPr>
              <a:t>. Порядок информационного сопровождения застрахованных лиц на всех этапах оказания им медицинской помощи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6176" y="3933056"/>
            <a:ext cx="2483768" cy="267765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Регламент взаимодействия участников обязательного медицинского страхования при информационном сопровождении застрахованных лиц  при проведении и организации профилактических мероприятий в Республике Адыгея, утв.   приказом  МЗ РА и ТФОМС РА от 04.05.2017 № 384/52)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9715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0"/>
            <a:ext cx="727280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>
                <a:solidFill>
                  <a:srgbClr val="C00000"/>
                </a:solidFill>
              </a:rPr>
              <a:t>Институт </a:t>
            </a:r>
            <a:r>
              <a:rPr lang="ru-RU" sz="2800" b="1" u="sng" dirty="0" smtClean="0">
                <a:solidFill>
                  <a:srgbClr val="C00000"/>
                </a:solidFill>
              </a:rPr>
              <a:t> </a:t>
            </a:r>
            <a:r>
              <a:rPr lang="ru-RU" sz="2800" b="1" u="sng" dirty="0">
                <a:solidFill>
                  <a:srgbClr val="C00000"/>
                </a:solidFill>
              </a:rPr>
              <a:t>«</a:t>
            </a:r>
            <a:r>
              <a:rPr lang="ru-RU" sz="2800" b="1" u="sng" dirty="0" smtClean="0">
                <a:solidFill>
                  <a:srgbClr val="C00000"/>
                </a:solidFill>
              </a:rPr>
              <a:t>Страховых представителей» </a:t>
            </a:r>
            <a:endParaRPr lang="ru-RU" sz="2800" b="1" u="sng" dirty="0">
              <a:solidFill>
                <a:srgbClr val="C0000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297453329"/>
              </p:ext>
            </p:extLst>
          </p:nvPr>
        </p:nvGraphicFramePr>
        <p:xfrm>
          <a:off x="179512" y="1484784"/>
          <a:ext cx="6192688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3713426411"/>
              </p:ext>
            </p:extLst>
          </p:nvPr>
        </p:nvGraphicFramePr>
        <p:xfrm>
          <a:off x="6588224" y="1484784"/>
          <a:ext cx="208823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331640" y="620688"/>
            <a:ext cx="748883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/>
              <a:t>Страховой представитель – уполномоченное лицо страховой медицинской организации по работе с застрахованными лицами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1231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/>
          </p:cNvSpPr>
          <p:nvPr>
            <p:ph type="title"/>
          </p:nvPr>
        </p:nvSpPr>
        <p:spPr bwMode="auto">
          <a:xfrm>
            <a:off x="1408112" y="188640"/>
            <a:ext cx="7735888" cy="373062"/>
          </a:xfrm>
          <a:noFill/>
          <a:ln>
            <a:miter lim="800000"/>
            <a:headEnd/>
            <a:tailEnd/>
          </a:ln>
        </p:spPr>
        <p:txBody>
          <a:bodyPr vert="horz" wrap="square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</a:rPr>
              <a:t>Обучение страховых представителей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67544" y="3573016"/>
            <a:ext cx="2460895" cy="61234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Страховые</a:t>
            </a:r>
            <a:r>
              <a:rPr lang="ru-RU" sz="1200" b="1" dirty="0">
                <a:solidFill>
                  <a:schemeClr val="tx1"/>
                </a:solidFill>
              </a:rPr>
              <a:t> 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представители 1 </a:t>
            </a:r>
            <a:r>
              <a:rPr lang="ru-RU" sz="1200" b="1" dirty="0" smtClean="0">
                <a:solidFill>
                  <a:schemeClr val="tx1"/>
                </a:solidFill>
              </a:rPr>
              <a:t>уровня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67544" y="4581128"/>
            <a:ext cx="2408238" cy="831850"/>
          </a:xfrm>
          <a:prstGeom prst="rect">
            <a:avLst/>
          </a:prstGeom>
          <a:solidFill>
            <a:schemeClr val="bg2">
              <a:lumMod val="9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/>
        </p:spPr>
        <p:txBody>
          <a:bodyPr/>
          <a:lstStyle/>
          <a:p>
            <a:pPr algn="ctr">
              <a:defRPr/>
            </a:pPr>
            <a:r>
              <a:rPr lang="ru-RU" sz="1600" b="1" dirty="0" smtClean="0">
                <a:latin typeface="+mn-lt"/>
                <a:cs typeface="Times New Roman" panose="02020603050405020304" pitchFamily="18" charset="0"/>
              </a:rPr>
              <a:t>Управление дистанционного обслуживания</a:t>
            </a:r>
            <a:endParaRPr lang="ru-RU" sz="16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3347864" y="5517232"/>
            <a:ext cx="5688012" cy="576064"/>
          </a:xfrm>
          <a:prstGeom prst="rect">
            <a:avLst/>
          </a:prstGeom>
          <a:solidFill>
            <a:schemeClr val="bg2">
              <a:lumMod val="9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/>
        </p:spPr>
        <p:txBody>
          <a:bodyPr/>
          <a:lstStyle/>
          <a:p>
            <a:pPr>
              <a:defRPr/>
            </a:pPr>
            <a:r>
              <a:rPr lang="ru-RU" sz="1600" dirty="0" smtClean="0"/>
              <a:t> ФГАО УВО Первый Московский государственный  медицинский университет имени И.М. Сеченова» </a:t>
            </a:r>
            <a:endParaRPr lang="ru-RU" altLang="ko-KR" sz="1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 bwMode="auto">
          <a:xfrm>
            <a:off x="4572000" y="2852936"/>
            <a:ext cx="1944216" cy="1152128"/>
          </a:xfrm>
          <a:prstGeom prst="downArrow">
            <a:avLst/>
          </a:prstGeom>
          <a:ln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050" dirty="0">
                <a:solidFill>
                  <a:schemeClr val="tx1"/>
                </a:solidFill>
              </a:rPr>
              <a:t>  </a:t>
            </a:r>
            <a:endParaRPr lang="ru-RU" sz="1050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ru-RU" sz="1050" b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tx1"/>
                </a:solidFill>
              </a:rPr>
              <a:t>Прошли обучение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 bwMode="auto">
          <a:xfrm>
            <a:off x="6804248" y="2780928"/>
            <a:ext cx="1800200" cy="1030922"/>
          </a:xfrm>
          <a:prstGeom prst="downArrow">
            <a:avLst>
              <a:gd name="adj1" fmla="val 50000"/>
              <a:gd name="adj2" fmla="val 55449"/>
            </a:avLst>
          </a:prstGeom>
          <a:ln>
            <a:headEnd type="none" w="med" len="med"/>
            <a:tailEnd type="none" w="med" len="med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будет обучено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к  2017г.</a:t>
            </a:r>
          </a:p>
        </p:txBody>
      </p:sp>
      <p:sp>
        <p:nvSpPr>
          <p:cNvPr id="20" name="Овал 19"/>
          <p:cNvSpPr/>
          <p:nvPr/>
        </p:nvSpPr>
        <p:spPr bwMode="auto">
          <a:xfrm>
            <a:off x="4788024" y="4221088"/>
            <a:ext cx="1584176" cy="79208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</a:rPr>
              <a:t>7 </a:t>
            </a:r>
            <a:r>
              <a:rPr lang="ru-RU" sz="1200" b="1" dirty="0">
                <a:solidFill>
                  <a:schemeClr val="tx1"/>
                </a:solidFill>
              </a:rPr>
              <a:t>чел.</a:t>
            </a:r>
          </a:p>
        </p:txBody>
      </p:sp>
      <p:sp>
        <p:nvSpPr>
          <p:cNvPr id="21" name="Овал 20"/>
          <p:cNvSpPr/>
          <p:nvPr/>
        </p:nvSpPr>
        <p:spPr bwMode="auto">
          <a:xfrm>
            <a:off x="6876256" y="3933056"/>
            <a:ext cx="2016224" cy="93610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</a:rPr>
              <a:t>6 чел. представителей в пунктах выдачи полюсов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4932040" y="1916832"/>
            <a:ext cx="2880320" cy="82871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Страховые представители 2 уровня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accent1"/>
                </a:solidFill>
              </a:rPr>
              <a:t> 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sp>
        <p:nvSpPr>
          <p:cNvPr id="28" name="Заголовок 2"/>
          <p:cNvSpPr txBox="1">
            <a:spLocks/>
          </p:cNvSpPr>
          <p:nvPr/>
        </p:nvSpPr>
        <p:spPr bwMode="auto">
          <a:xfrm>
            <a:off x="1403648" y="608012"/>
            <a:ext cx="7272808" cy="1236812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66666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dirty="0" smtClean="0">
                <a:solidFill>
                  <a:schemeClr val="accent1"/>
                </a:solidFill>
              </a:rPr>
              <a:t>На первом этапе (апрель 2016 г) в </a:t>
            </a:r>
            <a:r>
              <a:rPr lang="ru-RU" sz="1400" dirty="0" smtClean="0">
                <a:solidFill>
                  <a:schemeClr val="accent1"/>
                </a:solidFill>
              </a:rPr>
              <a:t>Первом </a:t>
            </a:r>
            <a:r>
              <a:rPr lang="ru-RU" sz="1400" dirty="0">
                <a:solidFill>
                  <a:schemeClr val="accent1"/>
                </a:solidFill>
              </a:rPr>
              <a:t>МГМУ имени И.М. Сеченова </a:t>
            </a:r>
            <a:r>
              <a:rPr lang="ru-RU" sz="1400" dirty="0" smtClean="0">
                <a:solidFill>
                  <a:schemeClr val="accent1"/>
                </a:solidFill>
              </a:rPr>
              <a:t>были </a:t>
            </a:r>
            <a:r>
              <a:rPr lang="ru-RU" altLang="ru-RU" sz="1400" dirty="0" smtClean="0">
                <a:solidFill>
                  <a:schemeClr val="accent1"/>
                </a:solidFill>
              </a:rPr>
              <a:t>обучены  директор и </a:t>
            </a:r>
            <a:r>
              <a:rPr lang="ru-RU" altLang="ru-RU" sz="1400" dirty="0">
                <a:solidFill>
                  <a:schemeClr val="accent1"/>
                </a:solidFill>
              </a:rPr>
              <a:t>заместители </a:t>
            </a:r>
            <a:r>
              <a:rPr lang="ru-RU" altLang="ru-RU" sz="1400" dirty="0" smtClean="0">
                <a:solidFill>
                  <a:schemeClr val="accent1"/>
                </a:solidFill>
              </a:rPr>
              <a:t>директора  филиала АО ВТБ Медицинское страхование , которым  непосредственно   нужно было организовать  работу службы страховых представителей</a:t>
            </a:r>
            <a:endParaRPr lang="ru-RU" altLang="ru-RU" sz="1400" dirty="0">
              <a:solidFill>
                <a:schemeClr val="accent1"/>
              </a:solidFill>
            </a:endParaRPr>
          </a:p>
        </p:txBody>
      </p:sp>
      <p:pic>
        <p:nvPicPr>
          <p:cNvPr id="29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17" name="Picture 2" descr="http://st3.prosto.im/cache/st3/4/6/5/9/4659/4659_250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132856"/>
            <a:ext cx="1643074" cy="114300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22" name="Двойная стрелка вверх/вниз 21"/>
          <p:cNvSpPr/>
          <p:nvPr/>
        </p:nvSpPr>
        <p:spPr>
          <a:xfrm>
            <a:off x="1475656" y="4221088"/>
            <a:ext cx="216024" cy="36004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Заголовок 2"/>
          <p:cNvSpPr>
            <a:spLocks noGrp="1"/>
          </p:cNvSpPr>
          <p:nvPr>
            <p:ph type="title"/>
          </p:nvPr>
        </p:nvSpPr>
        <p:spPr bwMode="auto">
          <a:xfrm>
            <a:off x="1115616" y="0"/>
            <a:ext cx="8028384" cy="362942"/>
          </a:xfrm>
          <a:noFill/>
          <a:ln>
            <a:miter lim="800000"/>
            <a:headEnd/>
            <a:tailEnd/>
          </a:ln>
        </p:spPr>
        <p:txBody>
          <a:bodyPr vert="horz" wrap="square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altLang="ru-RU" b="1" dirty="0" smtClean="0">
                <a:solidFill>
                  <a:srgbClr val="FF0000"/>
                </a:solidFill>
              </a:rPr>
              <a:t> </a:t>
            </a:r>
            <a:r>
              <a:rPr lang="ru-RU" altLang="ru-RU" sz="2700" b="1" dirty="0" smtClean="0">
                <a:solidFill>
                  <a:srgbClr val="FF0000"/>
                </a:solidFill>
              </a:rPr>
              <a:t>Страховые представители 1 уровня. Организация работы</a:t>
            </a:r>
          </a:p>
        </p:txBody>
      </p:sp>
      <p:sp>
        <p:nvSpPr>
          <p:cNvPr id="1179" name="Номер слайда 3"/>
          <p:cNvSpPr txBox="1">
            <a:spLocks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 sz="1400"/>
          </a:p>
        </p:txBody>
      </p:sp>
      <p:sp>
        <p:nvSpPr>
          <p:cNvPr id="1180" name="AutoShape 5"/>
          <p:cNvSpPr>
            <a:spLocks noChangeArrowheads="1"/>
          </p:cNvSpPr>
          <p:nvPr/>
        </p:nvSpPr>
        <p:spPr bwMode="auto">
          <a:xfrm>
            <a:off x="3275856" y="1268760"/>
            <a:ext cx="2036762" cy="6794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altLang="ru-RU" b="1" dirty="0"/>
          </a:p>
          <a:p>
            <a:pPr algn="ctr"/>
            <a:r>
              <a:rPr lang="ru-RU" altLang="ru-RU" sz="1200" b="1" dirty="0"/>
              <a:t>Оператор 1 уровня </a:t>
            </a:r>
          </a:p>
          <a:p>
            <a:pPr algn="ctr"/>
            <a:r>
              <a:rPr lang="ru-RU" altLang="ru-RU" sz="1200" b="1" dirty="0"/>
              <a:t>единого</a:t>
            </a:r>
          </a:p>
          <a:p>
            <a:pPr algn="ctr"/>
            <a:r>
              <a:rPr lang="ru-RU" altLang="ru-RU" sz="1200" b="1" dirty="0" err="1"/>
              <a:t>контакт-центра</a:t>
            </a:r>
            <a:r>
              <a:rPr lang="ru-RU" altLang="ru-RU" sz="1200" b="1" dirty="0"/>
              <a:t> ТФОМС </a:t>
            </a:r>
          </a:p>
          <a:p>
            <a:pPr algn="ctr"/>
            <a:endParaRPr lang="ru-RU" altLang="ru-RU" b="1" dirty="0"/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3275856" y="3501008"/>
            <a:ext cx="2304256" cy="1296143"/>
          </a:xfrm>
          <a:prstGeom prst="flowChartMultidocumen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1000" b="1" dirty="0" smtClean="0"/>
              <a:t>Федеральный контакт-центр </a:t>
            </a:r>
          </a:p>
          <a:p>
            <a:pPr algn="ctr">
              <a:defRPr/>
            </a:pPr>
            <a:r>
              <a:rPr lang="ru-RU" altLang="ru-RU" sz="1000" b="1" dirty="0" smtClean="0"/>
              <a:t>АО ВТБ </a:t>
            </a:r>
          </a:p>
          <a:p>
            <a:pPr algn="ctr">
              <a:defRPr/>
            </a:pPr>
            <a:r>
              <a:rPr lang="ru-RU" altLang="ru-RU" sz="1000" b="1" dirty="0" smtClean="0"/>
              <a:t>Медицинское страхование</a:t>
            </a:r>
          </a:p>
          <a:p>
            <a:pPr algn="ctr">
              <a:defRPr/>
            </a:pPr>
            <a:r>
              <a:rPr lang="ru-RU" altLang="ru-RU" sz="1000" b="1" dirty="0" smtClean="0"/>
              <a:t>страховые </a:t>
            </a:r>
          </a:p>
          <a:p>
            <a:pPr algn="ctr">
              <a:defRPr/>
            </a:pPr>
            <a:r>
              <a:rPr lang="ru-RU" altLang="ru-RU" sz="1000" b="1" dirty="0" smtClean="0"/>
              <a:t>представители</a:t>
            </a:r>
          </a:p>
          <a:p>
            <a:pPr algn="ctr">
              <a:defRPr/>
            </a:pPr>
            <a:r>
              <a:rPr lang="ru-RU" altLang="ru-RU" sz="1000" b="1" dirty="0" smtClean="0"/>
              <a:t> 1 уровня</a:t>
            </a:r>
          </a:p>
        </p:txBody>
      </p:sp>
      <p:sp>
        <p:nvSpPr>
          <p:cNvPr id="1182" name="Line 7"/>
          <p:cNvSpPr>
            <a:spLocks noChangeShapeType="1"/>
          </p:cNvSpPr>
          <p:nvPr/>
        </p:nvSpPr>
        <p:spPr bwMode="auto">
          <a:xfrm flipH="1">
            <a:off x="4130673" y="1988840"/>
            <a:ext cx="9278" cy="166876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83" name="AutoShape 9"/>
          <p:cNvSpPr>
            <a:spLocks noChangeArrowheads="1"/>
          </p:cNvSpPr>
          <p:nvPr/>
        </p:nvSpPr>
        <p:spPr bwMode="auto">
          <a:xfrm>
            <a:off x="827584" y="1412776"/>
            <a:ext cx="2268736" cy="896888"/>
          </a:xfrm>
          <a:prstGeom prst="wedgeRectCallout">
            <a:avLst>
              <a:gd name="adj1" fmla="val 93079"/>
              <a:gd name="adj2" fmla="val 72312"/>
            </a:avLst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 sz="1000" dirty="0">
                <a:latin typeface="Arial Unicode MS" pitchFamily="34" charset="-128"/>
              </a:rPr>
              <a:t>Переадресация звонков, поступивших в единый контакт-центр </a:t>
            </a:r>
          </a:p>
          <a:p>
            <a:r>
              <a:rPr lang="ru-RU" altLang="ru-RU" sz="1000" b="1" dirty="0">
                <a:latin typeface="Arial Unicode MS" pitchFamily="34" charset="-128"/>
              </a:rPr>
              <a:t>( </a:t>
            </a:r>
            <a:r>
              <a:rPr lang="ru-RU" altLang="ru-RU" sz="1000" b="1" dirty="0"/>
              <a:t>в среднем  20% звонков  в работе  СП 1 уровня)</a:t>
            </a:r>
          </a:p>
          <a:p>
            <a:endParaRPr lang="ru-RU" altLang="ru-RU" sz="1200" dirty="0">
              <a:latin typeface="Arial Unicode MS" pitchFamily="34" charset="-128"/>
            </a:endParaRPr>
          </a:p>
          <a:p>
            <a:endParaRPr lang="ru-RU" altLang="ru-RU" sz="1200" dirty="0">
              <a:latin typeface="Arial Unicode MS" pitchFamily="34" charset="-128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5724525" y="701675"/>
            <a:ext cx="3168650" cy="3159125"/>
          </a:xfrm>
          <a:prstGeom prst="wedgeRectCallout">
            <a:avLst>
              <a:gd name="adj1" fmla="val -80577"/>
              <a:gd name="adj2" fmla="val 44216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858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2243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5902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9561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528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100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672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244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AutoNum type="arabicPeriod"/>
              <a:defRPr/>
            </a:pPr>
            <a:r>
              <a:rPr lang="ru-RU" altLang="ru-RU" sz="1100" dirty="0" smtClean="0">
                <a:latin typeface="Arial Unicode MS" pitchFamily="34" charset="-128"/>
                <a:cs typeface="+mn-cs"/>
              </a:rPr>
              <a:t>Сканирование входящих звонков;</a:t>
            </a:r>
          </a:p>
          <a:p>
            <a:pPr>
              <a:buFontTx/>
              <a:buAutoNum type="arabicPeriod"/>
              <a:defRPr/>
            </a:pPr>
            <a:r>
              <a:rPr lang="ru-RU" sz="1100" dirty="0" smtClean="0">
                <a:latin typeface="Arial Unicode MS" pitchFamily="34" charset="-128"/>
                <a:cs typeface="+mn-cs"/>
              </a:rPr>
              <a:t>Идентификация обратившегося: поиск обратившегося по реестру застрахованных лиц и р</a:t>
            </a:r>
            <a:r>
              <a:rPr lang="ru-RU" altLang="ru-RU" sz="1100" dirty="0" smtClean="0">
                <a:latin typeface="Arial Unicode MS" pitchFamily="34" charset="-128"/>
                <a:cs typeface="+mn-cs"/>
              </a:rPr>
              <a:t>егистрация обращения в  электронном журнале при прямом контакте, минуя контакт-центр ТФОМС;</a:t>
            </a:r>
          </a:p>
          <a:p>
            <a:pPr>
              <a:buFontTx/>
              <a:buAutoNum type="arabicPeriod"/>
              <a:defRPr/>
            </a:pPr>
            <a:r>
              <a:rPr lang="ru-RU" sz="1100" dirty="0" smtClean="0">
                <a:latin typeface="Arial Unicode MS" pitchFamily="34" charset="-128"/>
                <a:cs typeface="+mn-cs"/>
              </a:rPr>
              <a:t> Проверка истории обращения (при необходимости):</a:t>
            </a:r>
            <a:r>
              <a:rPr lang="ru-RU" sz="1100" dirty="0" smtClean="0">
                <a:cs typeface="+mn-cs"/>
              </a:rPr>
              <a:t> </a:t>
            </a:r>
            <a:r>
              <a:rPr lang="ru-RU" sz="1100" dirty="0" smtClean="0">
                <a:latin typeface="Arial Unicode MS" pitchFamily="34" charset="-128"/>
                <a:cs typeface="+mn-cs"/>
              </a:rPr>
              <a:t>были ли ранее обращения в контакт-центр, текущий статус  этих обращений. При необходимости переадресация обращения специалисту, который ранее работал с  ним;</a:t>
            </a:r>
          </a:p>
          <a:p>
            <a:pPr>
              <a:buFontTx/>
              <a:buAutoNum type="arabicPeriod"/>
              <a:defRPr/>
            </a:pPr>
            <a:r>
              <a:rPr lang="ru-RU" sz="1100" dirty="0" smtClean="0">
                <a:latin typeface="Arial Unicode MS" pitchFamily="34" charset="-128"/>
                <a:cs typeface="+mn-cs"/>
              </a:rPr>
              <a:t>Оказание справочно-консультативной информации, в том числе  согласно утвержденным сценариям для представителей 1 уровня;</a:t>
            </a:r>
            <a:endParaRPr lang="ru-RU" altLang="ru-RU" sz="1100" dirty="0" smtClean="0">
              <a:latin typeface="Arial Unicode MS" pitchFamily="34" charset="-128"/>
              <a:cs typeface="+mn-cs"/>
            </a:endParaRPr>
          </a:p>
          <a:p>
            <a:pPr>
              <a:buFontTx/>
              <a:buAutoNum type="arabicPeriod"/>
              <a:defRPr/>
            </a:pPr>
            <a:r>
              <a:rPr lang="ru-RU" altLang="ru-RU" sz="1100" dirty="0" smtClean="0">
                <a:latin typeface="Arial Unicode MS" pitchFamily="34" charset="-128"/>
                <a:cs typeface="+mn-cs"/>
              </a:rPr>
              <a:t>Закрытие регистрационной  карты обращения при разрешении обращения.</a:t>
            </a:r>
          </a:p>
        </p:txBody>
      </p:sp>
      <p:graphicFrame>
        <p:nvGraphicFramePr>
          <p:cNvPr id="1174" name="Object 150"/>
          <p:cNvGraphicFramePr>
            <a:graphicFrameLocks noChangeAspect="1"/>
          </p:cNvGraphicFramePr>
          <p:nvPr/>
        </p:nvGraphicFramePr>
        <p:xfrm>
          <a:off x="8382000" y="4584700"/>
          <a:ext cx="762000" cy="1143000"/>
        </p:xfrm>
        <a:graphic>
          <a:graphicData uri="http://schemas.openxmlformats.org/presentationml/2006/ole">
            <p:oleObj spid="_x0000_s2050" r:id="rId3" imgW="617714" imgH="848977" progId="">
              <p:embed/>
            </p:oleObj>
          </a:graphicData>
        </a:graphic>
      </p:graphicFrame>
      <p:pic>
        <p:nvPicPr>
          <p:cNvPr id="118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7013" y="3860800"/>
            <a:ext cx="2044700" cy="9858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175" name="Object 151"/>
          <p:cNvGraphicFramePr>
            <a:graphicFrameLocks noChangeAspect="1"/>
          </p:cNvGraphicFramePr>
          <p:nvPr/>
        </p:nvGraphicFramePr>
        <p:xfrm>
          <a:off x="2195736" y="548680"/>
          <a:ext cx="762000" cy="1143000"/>
        </p:xfrm>
        <a:graphic>
          <a:graphicData uri="http://schemas.openxmlformats.org/presentationml/2006/ole">
            <p:oleObj spid="_x0000_s2051" r:id="rId5" imgW="617714" imgH="848977" progId="">
              <p:embed/>
            </p:oleObj>
          </a:graphicData>
        </a:graphic>
      </p:graphicFrame>
      <p:sp>
        <p:nvSpPr>
          <p:cNvPr id="1186" name="Line 32"/>
          <p:cNvSpPr>
            <a:spLocks noChangeShapeType="1"/>
          </p:cNvSpPr>
          <p:nvPr/>
        </p:nvSpPr>
        <p:spPr bwMode="auto">
          <a:xfrm>
            <a:off x="2915816" y="908720"/>
            <a:ext cx="432048" cy="360039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87" name="Line 32"/>
          <p:cNvSpPr>
            <a:spLocks noChangeShapeType="1"/>
          </p:cNvSpPr>
          <p:nvPr/>
        </p:nvSpPr>
        <p:spPr bwMode="auto">
          <a:xfrm flipV="1">
            <a:off x="2271713" y="4221088"/>
            <a:ext cx="932135" cy="325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176" name="Object 152"/>
          <p:cNvGraphicFramePr>
            <a:graphicFrameLocks noChangeAspect="1"/>
          </p:cNvGraphicFramePr>
          <p:nvPr/>
        </p:nvGraphicFramePr>
        <p:xfrm>
          <a:off x="1475656" y="2852936"/>
          <a:ext cx="762000" cy="1143000"/>
        </p:xfrm>
        <a:graphic>
          <a:graphicData uri="http://schemas.openxmlformats.org/presentationml/2006/ole">
            <p:oleObj spid="_x0000_s2052" r:id="rId6" imgW="617714" imgH="848977" progId="">
              <p:embed/>
            </p:oleObj>
          </a:graphicData>
        </a:graphic>
      </p:graphicFrame>
      <p:sp>
        <p:nvSpPr>
          <p:cNvPr id="1188" name="AutoShape 41"/>
          <p:cNvSpPr>
            <a:spLocks noChangeArrowheads="1"/>
          </p:cNvSpPr>
          <p:nvPr/>
        </p:nvSpPr>
        <p:spPr bwMode="auto">
          <a:xfrm>
            <a:off x="2352675" y="2673350"/>
            <a:ext cx="1481138" cy="655638"/>
          </a:xfrm>
          <a:prstGeom prst="wedgeRectCallout">
            <a:avLst>
              <a:gd name="adj1" fmla="val -27167"/>
              <a:gd name="adj2" fmla="val 185597"/>
            </a:avLst>
          </a:prstGeom>
          <a:solidFill>
            <a:srgbClr val="FFFFFF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1000">
                <a:solidFill>
                  <a:srgbClr val="990033"/>
                </a:solidFill>
              </a:rPr>
              <a:t>Прямые обращения граждан по различным каналам связи</a:t>
            </a:r>
            <a:endParaRPr lang="ru-RU" altLang="ru-RU" sz="1000" b="1" i="1">
              <a:solidFill>
                <a:srgbClr val="990033"/>
              </a:solidFill>
            </a:endParaRPr>
          </a:p>
        </p:txBody>
      </p:sp>
      <p:sp>
        <p:nvSpPr>
          <p:cNvPr id="1189" name="Line 37"/>
          <p:cNvSpPr>
            <a:spLocks noChangeShapeType="1"/>
          </p:cNvSpPr>
          <p:nvPr/>
        </p:nvSpPr>
        <p:spPr bwMode="auto">
          <a:xfrm flipH="1" flipV="1">
            <a:off x="7235825" y="4095750"/>
            <a:ext cx="0" cy="660400"/>
          </a:xfrm>
          <a:prstGeom prst="line">
            <a:avLst/>
          </a:prstGeom>
          <a:noFill/>
          <a:ln w="9525">
            <a:solidFill>
              <a:srgbClr val="1204C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0" name="Line 32"/>
          <p:cNvSpPr>
            <a:spLocks noChangeShapeType="1"/>
          </p:cNvSpPr>
          <p:nvPr/>
        </p:nvSpPr>
        <p:spPr bwMode="auto">
          <a:xfrm flipH="1" flipV="1">
            <a:off x="5652119" y="4077072"/>
            <a:ext cx="1583705" cy="20266"/>
          </a:xfrm>
          <a:prstGeom prst="line">
            <a:avLst/>
          </a:prstGeom>
          <a:noFill/>
          <a:ln w="9525">
            <a:solidFill>
              <a:srgbClr val="1204C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191" name="Picture 57" descr="call-cent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34163" y="4756150"/>
            <a:ext cx="1203325" cy="800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92" name="Line 32"/>
          <p:cNvSpPr>
            <a:spLocks noChangeShapeType="1"/>
          </p:cNvSpPr>
          <p:nvPr/>
        </p:nvSpPr>
        <p:spPr bwMode="auto">
          <a:xfrm flipH="1" flipV="1">
            <a:off x="7837488" y="5156200"/>
            <a:ext cx="544512" cy="0"/>
          </a:xfrm>
          <a:prstGeom prst="line">
            <a:avLst/>
          </a:prstGeom>
          <a:noFill/>
          <a:ln w="9525">
            <a:solidFill>
              <a:srgbClr val="1204C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3" name="AutoShape 41"/>
          <p:cNvSpPr>
            <a:spLocks noChangeArrowheads="1"/>
          </p:cNvSpPr>
          <p:nvPr/>
        </p:nvSpPr>
        <p:spPr bwMode="auto">
          <a:xfrm>
            <a:off x="6300192" y="5770563"/>
            <a:ext cx="1601787" cy="1087437"/>
          </a:xfrm>
          <a:prstGeom prst="wedgeRectCallout">
            <a:avLst>
              <a:gd name="adj1" fmla="val -74125"/>
              <a:gd name="adj2" fmla="val -197597"/>
            </a:avLst>
          </a:prstGeom>
          <a:solidFill>
            <a:srgbClr val="FFFFFF"/>
          </a:solidFill>
          <a:ln w="9525">
            <a:solidFill>
              <a:srgbClr val="1204C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1000">
                <a:solidFill>
                  <a:srgbClr val="1204C6"/>
                </a:solidFill>
              </a:rPr>
              <a:t>Переадресация обращения из  единой консультативно-диспетчерской службы Общества в рабочее время </a:t>
            </a:r>
            <a:endParaRPr lang="ru-RU" altLang="ru-RU" sz="1000" b="1" i="1">
              <a:solidFill>
                <a:srgbClr val="1204C6"/>
              </a:solidFill>
            </a:endParaRPr>
          </a:p>
        </p:txBody>
      </p:sp>
      <p:graphicFrame>
        <p:nvGraphicFramePr>
          <p:cNvPr id="1177" name="Object 153"/>
          <p:cNvGraphicFramePr>
            <a:graphicFrameLocks noChangeAspect="1"/>
          </p:cNvGraphicFramePr>
          <p:nvPr/>
        </p:nvGraphicFramePr>
        <p:xfrm>
          <a:off x="571500" y="5556250"/>
          <a:ext cx="762000" cy="1143000"/>
        </p:xfrm>
        <a:graphic>
          <a:graphicData uri="http://schemas.openxmlformats.org/presentationml/2006/ole">
            <p:oleObj spid="_x0000_s2053" r:id="rId8" imgW="617714" imgH="848977" progId="">
              <p:embed/>
            </p:oleObj>
          </a:graphicData>
        </a:graphic>
      </p:graphicFrame>
      <p:sp>
        <p:nvSpPr>
          <p:cNvPr id="1194" name="Line 32"/>
          <p:cNvSpPr>
            <a:spLocks noChangeShapeType="1"/>
          </p:cNvSpPr>
          <p:nvPr/>
        </p:nvSpPr>
        <p:spPr bwMode="auto">
          <a:xfrm flipH="1" flipV="1">
            <a:off x="1308100" y="5934075"/>
            <a:ext cx="23129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5" name="Line 37"/>
          <p:cNvSpPr>
            <a:spLocks noChangeShapeType="1"/>
          </p:cNvSpPr>
          <p:nvPr/>
        </p:nvSpPr>
        <p:spPr bwMode="auto">
          <a:xfrm flipV="1">
            <a:off x="3621088" y="4869159"/>
            <a:ext cx="14808" cy="106491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" name="AutoShape 10"/>
          <p:cNvSpPr>
            <a:spLocks noChangeArrowheads="1"/>
          </p:cNvSpPr>
          <p:nvPr/>
        </p:nvSpPr>
        <p:spPr bwMode="auto">
          <a:xfrm>
            <a:off x="1711325" y="6162675"/>
            <a:ext cx="1435100" cy="563563"/>
          </a:xfrm>
          <a:prstGeom prst="wedgeRectCallout">
            <a:avLst>
              <a:gd name="adj1" fmla="val -64422"/>
              <a:gd name="adj2" fmla="val -84959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858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2243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5902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99561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528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100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672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24413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altLang="ru-RU" sz="1000" dirty="0" smtClean="0">
                <a:latin typeface="Arial Unicode MS" pitchFamily="34" charset="-128"/>
                <a:cs typeface="+mn-cs"/>
              </a:rPr>
              <a:t>Тематические опросы граждан, анкетирование</a:t>
            </a:r>
          </a:p>
        </p:txBody>
      </p:sp>
      <p:pic>
        <p:nvPicPr>
          <p:cNvPr id="1197" name="Picture 2" descr="http://callcentercompany.org/wp-content/uploads/2014/03/cal_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3928" y="4797152"/>
            <a:ext cx="1316037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3851920" y="5589240"/>
            <a:ext cx="1890712" cy="116998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prstClr val="black"/>
                </a:solidFill>
              </a:rPr>
              <a:t>специалист контакт-центра СМО, предоставляющий по устным обращениям граждан информацию по вопросам  ОМС  справочно-консультационного характера</a:t>
            </a:r>
          </a:p>
        </p:txBody>
      </p:sp>
      <p:pic>
        <p:nvPicPr>
          <p:cNvPr id="28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475656" y="332656"/>
            <a:ext cx="76683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Информирование населения о работе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Контакт-Центра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051720" y="1340768"/>
            <a:ext cx="6840538" cy="165583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Tx/>
              <a:buChar char="-"/>
              <a:defRPr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на сайте ТФОМС РА</a:t>
            </a:r>
            <a:endParaRPr lang="ru-RU" sz="1800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14 000 экз</a:t>
            </a: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. буклетов и брошюр с телефоном «горячей линии»  Контакт-центра, направлены в МО</a:t>
            </a:r>
          </a:p>
          <a:p>
            <a:pPr marL="285750" indent="-285750">
              <a:buFontTx/>
              <a:buChar char="-"/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Изготовлены карманные календари на 2017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год</a:t>
            </a:r>
          </a:p>
          <a:p>
            <a:pPr marL="285750" indent="-285750">
              <a:buFontTx/>
              <a:buChar char="-"/>
              <a:defRPr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Публичные выступления в трудовых коллективах</a:t>
            </a:r>
            <a:endParaRPr lang="ru-RU" sz="1800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107504" y="1340768"/>
            <a:ext cx="1872208" cy="1656184"/>
          </a:xfrm>
          <a:prstGeom prst="homePlate">
            <a:avLst>
              <a:gd name="adj" fmla="val 1016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ТФОМС</a:t>
            </a:r>
          </a:p>
        </p:txBody>
      </p:sp>
      <p:sp>
        <p:nvSpPr>
          <p:cNvPr id="26" name="Пятиугольник 25"/>
          <p:cNvSpPr/>
          <p:nvPr/>
        </p:nvSpPr>
        <p:spPr>
          <a:xfrm>
            <a:off x="179512" y="4257928"/>
            <a:ext cx="1872208" cy="1584177"/>
          </a:xfrm>
          <a:prstGeom prst="homePlate">
            <a:avLst>
              <a:gd name="adj" fmla="val 1204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СМО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179512" y="6058128"/>
            <a:ext cx="1872208" cy="656456"/>
          </a:xfrm>
          <a:prstGeom prst="homePlate">
            <a:avLst>
              <a:gd name="adj" fmla="val 2613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МО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195513" y="6049720"/>
            <a:ext cx="6697662" cy="72072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- Плакаты на стендах МО</a:t>
            </a:r>
          </a:p>
          <a:p>
            <a:pPr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- Информация на сайтах МО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23728" y="4257928"/>
            <a:ext cx="6840538" cy="158387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Tx/>
              <a:buChar char="-"/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Распространены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10 000 листовок</a:t>
            </a:r>
            <a:endParaRPr lang="ru-RU" sz="1800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Размещена новость на собственном Интернет-сайте</a:t>
            </a:r>
          </a:p>
          <a:p>
            <a:pPr marL="285750" indent="-285750">
              <a:buFontTx/>
              <a:buChar char="-"/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Информация размещена в пунктах выдачи полисов</a:t>
            </a:r>
          </a:p>
          <a:p>
            <a:pPr marL="285750" indent="-285750">
              <a:buFontTx/>
              <a:buChar char="-"/>
              <a:defRPr/>
            </a:pPr>
            <a:r>
              <a:rPr lang="ru-RU" sz="1800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Публикации в </a:t>
            </a: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газетах - 10</a:t>
            </a:r>
            <a:endParaRPr lang="ru-RU" sz="1800" dirty="0">
              <a:solidFill>
                <a:schemeClr val="accent3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5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403648" y="3356992"/>
            <a:ext cx="306711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ЕДИНЫЙ КОНТАКТ –ЦЕНТР  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3284984"/>
            <a:ext cx="278954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dirty="0" smtClean="0"/>
              <a:t>8 – 800 – 350 - 33</a:t>
            </a:r>
            <a:endParaRPr lang="ru-RU" sz="2800" dirty="0"/>
          </a:p>
        </p:txBody>
      </p:sp>
      <p:pic>
        <p:nvPicPr>
          <p:cNvPr id="12" name="Picture 2" descr="\\NAS\Documents\Доступ отделов\ОМСиЗПЗ\!!!!!Памятки на 2017\книга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329012">
            <a:off x="7509121" y="3152465"/>
            <a:ext cx="1611180" cy="1208385"/>
          </a:xfrm>
          <a:prstGeom prst="rect">
            <a:avLst/>
          </a:prstGeom>
          <a:noFill/>
        </p:spPr>
      </p:pic>
      <p:pic>
        <p:nvPicPr>
          <p:cNvPr id="13" name="Picture 3" descr="\\NAS\Documents\Доступ отделов\ОМСиЗПЗ\!!!!!Памятки на 2017\книга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5652120"/>
            <a:ext cx="1607840" cy="1205880"/>
          </a:xfrm>
          <a:prstGeom prst="rect">
            <a:avLst/>
          </a:prstGeom>
          <a:noFill/>
        </p:spPr>
      </p:pic>
      <p:pic>
        <p:nvPicPr>
          <p:cNvPr id="14" name="Picture 2" descr="C:\Users\Kondrus\Desktop\памятки на 2017\doc_text_108_5113_2[1].jpg"/>
          <p:cNvPicPr>
            <a:picLocks noChangeAspect="1" noChangeArrowheads="1"/>
          </p:cNvPicPr>
          <p:nvPr/>
        </p:nvPicPr>
        <p:blipFill>
          <a:blip r:embed="rId6" cstate="print">
            <a:lum contrast="10000"/>
          </a:blip>
          <a:srcRect l="11430" t="22558" r="11430" b="39729"/>
          <a:stretch>
            <a:fillRect/>
          </a:stretch>
        </p:blipFill>
        <p:spPr bwMode="auto">
          <a:xfrm>
            <a:off x="107504" y="3140968"/>
            <a:ext cx="1331640" cy="9541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267744" y="0"/>
            <a:ext cx="6876256" cy="90872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403649" y="0"/>
            <a:ext cx="774035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Результаты работы</a:t>
            </a:r>
          </a:p>
          <a:p>
            <a:pPr algn="ctr">
              <a:defRPr/>
            </a:pPr>
            <a:r>
              <a:rPr 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 страховых представителей 1 уровня</a:t>
            </a:r>
            <a:endParaRPr lang="ru-RU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32" name="Пятиугольник 31"/>
          <p:cNvSpPr/>
          <p:nvPr/>
        </p:nvSpPr>
        <p:spPr>
          <a:xfrm>
            <a:off x="179512" y="1916832"/>
            <a:ext cx="4608512" cy="491997"/>
          </a:xfrm>
          <a:prstGeom prst="homePlate">
            <a:avLst>
              <a:gd name="adj" fmla="val 1248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  <a:latin typeface="Century Gothic" pitchFamily="34" charset="0"/>
              </a:rPr>
              <a:t>Обеспечение полисами</a:t>
            </a:r>
          </a:p>
        </p:txBody>
      </p:sp>
      <p:sp>
        <p:nvSpPr>
          <p:cNvPr id="33" name="Прямоугольник с двумя вырезанными противолежащими углами 32"/>
          <p:cNvSpPr/>
          <p:nvPr/>
        </p:nvSpPr>
        <p:spPr>
          <a:xfrm>
            <a:off x="5364088" y="1916832"/>
            <a:ext cx="1512168" cy="45415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rgbClr val="782028"/>
                </a:solidFill>
                <a:latin typeface="Century Gothic" pitchFamily="34" charset="0"/>
              </a:rPr>
              <a:t>74,3% </a:t>
            </a:r>
            <a:endParaRPr lang="ru-RU" sz="2000" dirty="0">
              <a:solidFill>
                <a:srgbClr val="782028"/>
              </a:solidFill>
              <a:latin typeface="Century Gothic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524328" y="1988840"/>
            <a:ext cx="1368152" cy="37845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16,1%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179512" y="2492896"/>
            <a:ext cx="4608512" cy="546059"/>
          </a:xfrm>
          <a:prstGeom prst="homePlate">
            <a:avLst>
              <a:gd name="adj" fmla="val 1248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 smtClean="0">
                <a:solidFill>
                  <a:schemeClr val="tx1"/>
                </a:solidFill>
                <a:latin typeface="Century Gothic" pitchFamily="34" charset="0"/>
              </a:rPr>
              <a:t>Об организации работы МО</a:t>
            </a:r>
            <a:endParaRPr lang="ru-RU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6" name="Прямоугольник с двумя вырезанными противолежащими углами 35"/>
          <p:cNvSpPr/>
          <p:nvPr/>
        </p:nvSpPr>
        <p:spPr>
          <a:xfrm>
            <a:off x="5364088" y="2492896"/>
            <a:ext cx="1512168" cy="50405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rgbClr val="782028"/>
                </a:solidFill>
                <a:latin typeface="Century Gothic" pitchFamily="34" charset="0"/>
              </a:rPr>
              <a:t>0%</a:t>
            </a:r>
            <a:endParaRPr lang="ru-RU" sz="2000" dirty="0">
              <a:solidFill>
                <a:srgbClr val="782028"/>
              </a:solidFill>
              <a:latin typeface="Century Gothic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524328" y="2564904"/>
            <a:ext cx="1368152" cy="4200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1,98 </a:t>
            </a:r>
            <a:r>
              <a:rPr lang="ru-RU" sz="2000" dirty="0">
                <a:solidFill>
                  <a:schemeClr val="tx1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179512" y="3140968"/>
            <a:ext cx="4608512" cy="546059"/>
          </a:xfrm>
          <a:prstGeom prst="homePlate">
            <a:avLst>
              <a:gd name="adj" fmla="val 1248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  <a:latin typeface="Century Gothic" pitchFamily="34" charset="0"/>
              </a:rPr>
              <a:t>О лекарственном обеспечении</a:t>
            </a:r>
          </a:p>
        </p:txBody>
      </p:sp>
      <p:sp>
        <p:nvSpPr>
          <p:cNvPr id="45" name="Прямоугольник с двумя вырезанными противолежащими углами 44"/>
          <p:cNvSpPr/>
          <p:nvPr/>
        </p:nvSpPr>
        <p:spPr>
          <a:xfrm>
            <a:off x="5364088" y="3140968"/>
            <a:ext cx="1512168" cy="50405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rgbClr val="782028"/>
                </a:solidFill>
                <a:latin typeface="Century Gothic" pitchFamily="34" charset="0"/>
              </a:rPr>
              <a:t> 2,6% </a:t>
            </a:r>
            <a:endParaRPr lang="ru-RU" sz="2000" dirty="0">
              <a:solidFill>
                <a:srgbClr val="782028"/>
              </a:solidFill>
              <a:latin typeface="Century Gothic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524328" y="3212976"/>
            <a:ext cx="1368152" cy="4200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0,99%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7" name="Пятиугольник 46"/>
          <p:cNvSpPr/>
          <p:nvPr/>
        </p:nvSpPr>
        <p:spPr>
          <a:xfrm>
            <a:off x="179512" y="3789040"/>
            <a:ext cx="4608512" cy="743910"/>
          </a:xfrm>
          <a:prstGeom prst="homePlate">
            <a:avLst>
              <a:gd name="adj" fmla="val 1248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  <a:latin typeface="Century Gothic" pitchFamily="34" charset="0"/>
              </a:rPr>
              <a:t>О видах, качестве и условиях предоставления МП</a:t>
            </a:r>
          </a:p>
        </p:txBody>
      </p:sp>
      <p:sp>
        <p:nvSpPr>
          <p:cNvPr id="48" name="Прямоугольник с двумя вырезанными противолежащими углами 47"/>
          <p:cNvSpPr/>
          <p:nvPr/>
        </p:nvSpPr>
        <p:spPr>
          <a:xfrm>
            <a:off x="5364088" y="3933056"/>
            <a:ext cx="1512168" cy="50405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5,9%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524328" y="3933056"/>
            <a:ext cx="1368152" cy="4200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11,9%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0" name="Пятиугольник 49"/>
          <p:cNvSpPr/>
          <p:nvPr/>
        </p:nvSpPr>
        <p:spPr>
          <a:xfrm>
            <a:off x="179512" y="4581128"/>
            <a:ext cx="4608512" cy="636013"/>
          </a:xfrm>
          <a:prstGeom prst="homePlate">
            <a:avLst>
              <a:gd name="adj" fmla="val 1248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  <a:latin typeface="Century Gothic" pitchFamily="34" charset="0"/>
              </a:rPr>
              <a:t>О получении МП вне территории страхования</a:t>
            </a:r>
          </a:p>
        </p:txBody>
      </p:sp>
      <p:sp>
        <p:nvSpPr>
          <p:cNvPr id="51" name="Прямоугольник с двумя вырезанными противолежащими углами 50"/>
          <p:cNvSpPr/>
          <p:nvPr/>
        </p:nvSpPr>
        <p:spPr>
          <a:xfrm>
            <a:off x="5364088" y="4581128"/>
            <a:ext cx="1512168" cy="50405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 2,6%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7524328" y="4581128"/>
            <a:ext cx="1368152" cy="4200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1,8%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3" name="Пятиугольник 52"/>
          <p:cNvSpPr/>
          <p:nvPr/>
        </p:nvSpPr>
        <p:spPr>
          <a:xfrm>
            <a:off x="179512" y="5301208"/>
            <a:ext cx="4608512" cy="546059"/>
          </a:xfrm>
          <a:prstGeom prst="homePlate">
            <a:avLst>
              <a:gd name="adj" fmla="val 1248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solidFill>
                  <a:schemeClr val="tx1"/>
                </a:solidFill>
                <a:latin typeface="Century Gothic" pitchFamily="34" charset="0"/>
              </a:rPr>
              <a:t>О </a:t>
            </a:r>
            <a:r>
              <a:rPr lang="ru-RU" sz="1800" dirty="0" smtClean="0">
                <a:solidFill>
                  <a:schemeClr val="tx1"/>
                </a:solidFill>
                <a:latin typeface="Century Gothic" pitchFamily="34" charset="0"/>
              </a:rPr>
              <a:t>выборе МО в сфере ОМС </a:t>
            </a:r>
            <a:endParaRPr lang="ru-RU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4" name="Прямоугольник с двумя вырезанными противолежащими углами 53"/>
          <p:cNvSpPr/>
          <p:nvPr/>
        </p:nvSpPr>
        <p:spPr>
          <a:xfrm>
            <a:off x="5364088" y="5301208"/>
            <a:ext cx="1512168" cy="50405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1,3% 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524328" y="5301208"/>
            <a:ext cx="1368152" cy="4200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0,2%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7" name="Прямоугольник с двумя вырезанными противолежащими углами 56"/>
          <p:cNvSpPr/>
          <p:nvPr/>
        </p:nvSpPr>
        <p:spPr>
          <a:xfrm>
            <a:off x="1763688" y="5850896"/>
            <a:ext cx="7272808" cy="504055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 smtClean="0">
                <a:solidFill>
                  <a:srgbClr val="782028"/>
                </a:solidFill>
                <a:latin typeface="Century Gothic" pitchFamily="34" charset="0"/>
              </a:rPr>
              <a:t>о </a:t>
            </a:r>
            <a:r>
              <a:rPr lang="ru-RU" sz="1800" dirty="0">
                <a:solidFill>
                  <a:srgbClr val="782028"/>
                </a:solidFill>
                <a:latin typeface="Century Gothic" pitchFamily="34" charset="0"/>
              </a:rPr>
              <a:t>количестве обращений </a:t>
            </a:r>
            <a:r>
              <a:rPr lang="ru-RU" sz="1800" dirty="0" smtClean="0">
                <a:solidFill>
                  <a:srgbClr val="782028"/>
                </a:solidFill>
                <a:latin typeface="Century Gothic" pitchFamily="34" charset="0"/>
              </a:rPr>
              <a:t> в </a:t>
            </a:r>
            <a:r>
              <a:rPr lang="ru-RU" dirty="0" smtClean="0">
                <a:solidFill>
                  <a:srgbClr val="782028"/>
                </a:solidFill>
                <a:latin typeface="Century Gothic" pitchFamily="34" charset="0"/>
              </a:rPr>
              <a:t>СМО</a:t>
            </a:r>
            <a:endParaRPr lang="ru-RU" sz="1800" dirty="0">
              <a:solidFill>
                <a:srgbClr val="782028"/>
              </a:solidFill>
              <a:latin typeface="Century Gothic" pitchFamily="34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596336" y="5922903"/>
            <a:ext cx="1368152" cy="3600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700" dirty="0">
                <a:solidFill>
                  <a:schemeClr val="tx1"/>
                </a:solidFill>
                <a:latin typeface="Century Gothic" pitchFamily="34" charset="0"/>
              </a:rPr>
              <a:t> в </a:t>
            </a:r>
            <a:r>
              <a:rPr lang="ru-RU" sz="1700" dirty="0" smtClean="0">
                <a:solidFill>
                  <a:schemeClr val="tx1"/>
                </a:solidFill>
                <a:latin typeface="Century Gothic" pitchFamily="34" charset="0"/>
              </a:rPr>
              <a:t>3,3 раза </a:t>
            </a:r>
            <a:endParaRPr lang="ru-RU" sz="17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2593" name="TextBox 99"/>
          <p:cNvSpPr txBox="1">
            <a:spLocks noChangeArrowheads="1"/>
          </p:cNvSpPr>
          <p:nvPr/>
        </p:nvSpPr>
        <p:spPr bwMode="auto">
          <a:xfrm>
            <a:off x="0" y="6021288"/>
            <a:ext cx="21237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A0000"/>
                </a:solidFill>
                <a:latin typeface="Century Gothic" pitchFamily="34" charset="0"/>
              </a:rPr>
              <a:t>ВСЕГО </a:t>
            </a:r>
          </a:p>
          <a:p>
            <a:r>
              <a:rPr lang="ru-RU" dirty="0" smtClean="0">
                <a:solidFill>
                  <a:srgbClr val="8A0000"/>
                </a:solidFill>
                <a:latin typeface="Century Gothic" pitchFamily="34" charset="0"/>
              </a:rPr>
              <a:t>По республике</a:t>
            </a:r>
            <a:endParaRPr lang="ru-RU" dirty="0">
              <a:solidFill>
                <a:srgbClr val="8A0000"/>
              </a:solidFill>
              <a:latin typeface="Century Gothic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3851275" y="6326188"/>
            <a:ext cx="3960813" cy="42068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rgbClr val="660033"/>
            </a:solidFill>
            <a:prstDash val="lg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>
                <a:solidFill>
                  <a:srgbClr val="782028"/>
                </a:solidFill>
                <a:latin typeface="Century Gothic" pitchFamily="34" charset="0"/>
              </a:rPr>
              <a:t>в т.ч. о замене СМО в </a:t>
            </a:r>
            <a:r>
              <a:rPr lang="ru-RU" sz="1800" dirty="0" smtClean="0">
                <a:solidFill>
                  <a:srgbClr val="782028"/>
                </a:solidFill>
                <a:latin typeface="Century Gothic" pitchFamily="34" charset="0"/>
              </a:rPr>
              <a:t>4,2 раза</a:t>
            </a:r>
            <a:endParaRPr lang="ru-RU" sz="1800" dirty="0">
              <a:solidFill>
                <a:srgbClr val="782028"/>
              </a:solidFill>
              <a:latin typeface="Century Gothic" pitchFamily="34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5004048" y="836712"/>
            <a:ext cx="2305050" cy="432271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82028"/>
                </a:solidFill>
                <a:latin typeface="Century Gothic" pitchFamily="34" charset="0"/>
              </a:rPr>
              <a:t>1 кв.2016г</a:t>
            </a:r>
            <a:r>
              <a:rPr lang="ru-RU" sz="1400" dirty="0">
                <a:solidFill>
                  <a:srgbClr val="782028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7270750" y="836712"/>
            <a:ext cx="1873250" cy="4582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rgbClr val="782028"/>
                </a:solidFill>
                <a:latin typeface="Century Gothic" pitchFamily="34" charset="0"/>
              </a:rPr>
              <a:t> 1 кв.2017</a:t>
            </a:r>
            <a:endParaRPr lang="ru-RU" sz="1400" dirty="0">
              <a:solidFill>
                <a:srgbClr val="782028"/>
              </a:solidFill>
              <a:latin typeface="Century Gothic" pitchFamily="34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7452320" y="5877272"/>
            <a:ext cx="287338" cy="433388"/>
          </a:xfrm>
          <a:prstGeom prst="downArrow">
            <a:avLst>
              <a:gd name="adj1" fmla="val 50000"/>
              <a:gd name="adj2" fmla="val 95788"/>
            </a:avLst>
          </a:prstGeom>
          <a:solidFill>
            <a:srgbClr val="00B050"/>
          </a:solidFill>
          <a:ln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31" name="Пятиугольник 30"/>
          <p:cNvSpPr/>
          <p:nvPr/>
        </p:nvSpPr>
        <p:spPr>
          <a:xfrm>
            <a:off x="179512" y="1268760"/>
            <a:ext cx="4608512" cy="546059"/>
          </a:xfrm>
          <a:prstGeom prst="homePlate">
            <a:avLst>
              <a:gd name="adj" fmla="val 1248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 smtClean="0">
                <a:solidFill>
                  <a:schemeClr val="tx1"/>
                </a:solidFill>
                <a:latin typeface="Century Gothic" pitchFamily="34" charset="0"/>
              </a:rPr>
              <a:t>Обращений  за консультацией  всего</a:t>
            </a:r>
            <a:endParaRPr lang="ru-RU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7" name="Прямоугольник с двумя вырезанными противолежащими углами 36"/>
          <p:cNvSpPr/>
          <p:nvPr/>
        </p:nvSpPr>
        <p:spPr>
          <a:xfrm>
            <a:off x="5364088" y="1268760"/>
            <a:ext cx="1512168" cy="454152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rgbClr val="782028"/>
                </a:solidFill>
                <a:latin typeface="Century Gothic" pitchFamily="34" charset="0"/>
              </a:rPr>
              <a:t>152</a:t>
            </a:r>
            <a:endParaRPr lang="ru-RU" sz="2000" dirty="0">
              <a:solidFill>
                <a:srgbClr val="782028"/>
              </a:solidFill>
              <a:latin typeface="Century Gothic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24328" y="1340768"/>
            <a:ext cx="1368152" cy="37845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  <a:latin typeface="Century Gothic" pitchFamily="34" charset="0"/>
              </a:rPr>
              <a:t>302</a:t>
            </a:r>
            <a:endParaRPr lang="ru-RU" sz="2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0" name="Стрелка вверх 39"/>
          <p:cNvSpPr/>
          <p:nvPr/>
        </p:nvSpPr>
        <p:spPr>
          <a:xfrm>
            <a:off x="7236296" y="1340768"/>
            <a:ext cx="144016" cy="36004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верх 41"/>
          <p:cNvSpPr/>
          <p:nvPr/>
        </p:nvSpPr>
        <p:spPr>
          <a:xfrm>
            <a:off x="7236296" y="2636912"/>
            <a:ext cx="144016" cy="36004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трелка вверх 55"/>
          <p:cNvSpPr/>
          <p:nvPr/>
        </p:nvSpPr>
        <p:spPr>
          <a:xfrm>
            <a:off x="7308304" y="4005064"/>
            <a:ext cx="144016" cy="36004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 вниз 58"/>
          <p:cNvSpPr/>
          <p:nvPr/>
        </p:nvSpPr>
        <p:spPr>
          <a:xfrm>
            <a:off x="7092280" y="3284984"/>
            <a:ext cx="144016" cy="43204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трелка вниз 59"/>
          <p:cNvSpPr/>
          <p:nvPr/>
        </p:nvSpPr>
        <p:spPr>
          <a:xfrm>
            <a:off x="7164288" y="4581128"/>
            <a:ext cx="144016" cy="43204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 вниз 61"/>
          <p:cNvSpPr/>
          <p:nvPr/>
        </p:nvSpPr>
        <p:spPr>
          <a:xfrm>
            <a:off x="7164288" y="5373216"/>
            <a:ext cx="144016" cy="43204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трелка вниз 62"/>
          <p:cNvSpPr/>
          <p:nvPr/>
        </p:nvSpPr>
        <p:spPr>
          <a:xfrm>
            <a:off x="7092280" y="1988840"/>
            <a:ext cx="144016" cy="43204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1115616" y="908720"/>
            <a:ext cx="7704856" cy="576138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619672" y="3356992"/>
            <a:ext cx="5167313" cy="18002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1619672" y="1052736"/>
            <a:ext cx="5167313" cy="208825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43808" y="0"/>
            <a:ext cx="6300192" cy="908720"/>
          </a:xfrm>
          <a:prstGeom prst="rect">
            <a:avLst/>
          </a:prstGeom>
          <a:solidFill>
            <a:srgbClr val="D78547">
              <a:alpha val="37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99592" y="0"/>
            <a:ext cx="8244409" cy="892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Результаты работы </a:t>
            </a:r>
            <a:r>
              <a:rPr lang="ru-RU" sz="2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Контакт-центра</a:t>
            </a:r>
            <a:endParaRPr lang="ru-RU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ru-RU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 с 01.06.2016 года</a:t>
            </a:r>
          </a:p>
        </p:txBody>
      </p:sp>
      <p:sp>
        <p:nvSpPr>
          <p:cNvPr id="24" name="Овал 23"/>
          <p:cNvSpPr/>
          <p:nvPr/>
        </p:nvSpPr>
        <p:spPr>
          <a:xfrm>
            <a:off x="5580063" y="5157788"/>
            <a:ext cx="1584325" cy="1512887"/>
          </a:xfrm>
          <a:prstGeom prst="ellipse">
            <a:avLst/>
          </a:prstGeom>
          <a:noFill/>
          <a:ln w="28575">
            <a:solidFill>
              <a:srgbClr val="6633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4345" name="Picture 2" descr="https://im0-tub-ru.yandex.net/i?id=b4801820c974e89ae61bab0a8e70f21f&amp;n=33&amp;h=215&amp;w=1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5373688"/>
            <a:ext cx="985838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с двумя скругленными соседними углами 36"/>
          <p:cNvSpPr/>
          <p:nvPr/>
        </p:nvSpPr>
        <p:spPr>
          <a:xfrm>
            <a:off x="3779912" y="5517232"/>
            <a:ext cx="1872208" cy="792088"/>
          </a:xfrm>
          <a:prstGeom prst="round2Same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663300"/>
                </a:solidFill>
                <a:latin typeface="Century Gothic" pitchFamily="34" charset="0"/>
              </a:rPr>
              <a:t>АДМИНИСТРАТОР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663300"/>
                </a:solidFill>
                <a:latin typeface="Century Gothic" pitchFamily="34" charset="0"/>
              </a:rPr>
              <a:t>ТФОМС РА</a:t>
            </a:r>
            <a:endParaRPr lang="ru-RU" sz="1400" b="1" dirty="0">
              <a:solidFill>
                <a:srgbClr val="663300"/>
              </a:solidFill>
              <a:latin typeface="Century Gothic" pitchFamily="34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663300"/>
                </a:solidFill>
                <a:latin typeface="Century Gothic" pitchFamily="34" charset="0"/>
              </a:rPr>
              <a:t>КОНТРОЛЬ</a:t>
            </a:r>
          </a:p>
        </p:txBody>
      </p:sp>
      <p:sp>
        <p:nvSpPr>
          <p:cNvPr id="14352" name="TextBox 20"/>
          <p:cNvSpPr txBox="1">
            <a:spLocks noChangeArrowheads="1"/>
          </p:cNvSpPr>
          <p:nvPr/>
        </p:nvSpPr>
        <p:spPr bwMode="auto">
          <a:xfrm>
            <a:off x="4932040" y="980728"/>
            <a:ext cx="2665413" cy="400050"/>
          </a:xfrm>
          <a:prstGeom prst="rect">
            <a:avLst/>
          </a:prstGeom>
          <a:solidFill>
            <a:srgbClr val="FF3399"/>
          </a:solidFill>
          <a:ln w="2857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Century Gothic" pitchFamily="34" charset="0"/>
                <a:cs typeface="Arial" charset="0"/>
              </a:rPr>
              <a:t>Горячая линия</a:t>
            </a:r>
          </a:p>
        </p:txBody>
      </p:sp>
      <p:sp>
        <p:nvSpPr>
          <p:cNvPr id="28" name="Прямоугольник с двумя скругленными соседними углами 27"/>
          <p:cNvSpPr/>
          <p:nvPr/>
        </p:nvSpPr>
        <p:spPr>
          <a:xfrm>
            <a:off x="6444208" y="1628800"/>
            <a:ext cx="1008112" cy="360040"/>
          </a:xfrm>
          <a:prstGeom prst="round2Same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 smtClean="0">
                <a:solidFill>
                  <a:schemeClr val="tx1"/>
                </a:solidFill>
                <a:latin typeface="Century Gothic" pitchFamily="34" charset="0"/>
              </a:rPr>
              <a:t>96</a:t>
            </a:r>
            <a:endParaRPr lang="ru-RU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9" name="Прямоугольник с двумя скругленными соседними углами 28"/>
          <p:cNvSpPr/>
          <p:nvPr/>
        </p:nvSpPr>
        <p:spPr>
          <a:xfrm>
            <a:off x="6444208" y="2348880"/>
            <a:ext cx="1008112" cy="720080"/>
          </a:xfrm>
          <a:prstGeom prst="round2Same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 smtClean="0">
                <a:solidFill>
                  <a:schemeClr val="tx1"/>
                </a:solidFill>
                <a:latin typeface="Century Gothic" pitchFamily="34" charset="0"/>
              </a:rPr>
              <a:t>570</a:t>
            </a:r>
            <a:endParaRPr lang="ru-RU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24328" y="1628800"/>
            <a:ext cx="12518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ТФОМС РА</a:t>
            </a:r>
            <a:endParaRPr lang="ru-RU" sz="14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60" name="Прямоугольник с двумя скругленными соседними углами 59"/>
          <p:cNvSpPr/>
          <p:nvPr/>
        </p:nvSpPr>
        <p:spPr>
          <a:xfrm>
            <a:off x="6517853" y="3500338"/>
            <a:ext cx="1008112" cy="360040"/>
          </a:xfrm>
          <a:prstGeom prst="round2Same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 smtClean="0">
                <a:solidFill>
                  <a:schemeClr val="tx1"/>
                </a:solidFill>
                <a:latin typeface="Century Gothic" pitchFamily="34" charset="0"/>
              </a:rPr>
              <a:t>16</a:t>
            </a:r>
            <a:endParaRPr lang="ru-RU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1" name="Прямоугольник с двумя скругленными соседними углами 60"/>
          <p:cNvSpPr/>
          <p:nvPr/>
        </p:nvSpPr>
        <p:spPr>
          <a:xfrm>
            <a:off x="6516216" y="4365104"/>
            <a:ext cx="1008112" cy="360040"/>
          </a:xfrm>
          <a:prstGeom prst="round2Same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 smtClean="0">
                <a:solidFill>
                  <a:schemeClr val="tx1"/>
                </a:solidFill>
                <a:latin typeface="Century Gothic" pitchFamily="34" charset="0"/>
              </a:rPr>
              <a:t>9</a:t>
            </a:r>
            <a:endParaRPr lang="ru-RU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596336" y="3429000"/>
            <a:ext cx="11521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ТФОМС РА</a:t>
            </a:r>
          </a:p>
        </p:txBody>
      </p:sp>
      <p:sp>
        <p:nvSpPr>
          <p:cNvPr id="58" name="Дуга 57"/>
          <p:cNvSpPr/>
          <p:nvPr/>
        </p:nvSpPr>
        <p:spPr>
          <a:xfrm flipH="1">
            <a:off x="1907704" y="2132856"/>
            <a:ext cx="1079500" cy="2305050"/>
          </a:xfrm>
          <a:prstGeom prst="arc">
            <a:avLst>
              <a:gd name="adj1" fmla="val 17561199"/>
              <a:gd name="adj2" fmla="val 3411079"/>
            </a:avLst>
          </a:prstGeom>
          <a:ln w="28575">
            <a:solidFill>
              <a:srgbClr val="6633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4408" name="Picture 27" descr="https://im0-tub-ru.yandex.net/i?id=679a2c95a1e391a5b98fe5a813d3e9b8&amp;n=33&amp;h=215&amp;w=2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412776"/>
            <a:ext cx="1182687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09" name="Picture 2" descr="http://dreamysite.ru/uploads/images/fabrika_viberi_menja_teper_tvoja_j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3501008"/>
            <a:ext cx="1382712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2339752" y="2564904"/>
            <a:ext cx="1432041" cy="504280"/>
          </a:xfrm>
          <a:prstGeom prst="round2Same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srgbClr val="663300"/>
                </a:solidFill>
                <a:latin typeface="Century Gothic" pitchFamily="34" charset="0"/>
              </a:rPr>
              <a:t>1</a:t>
            </a:r>
            <a:r>
              <a:rPr lang="en-US" sz="1800" b="1" dirty="0">
                <a:solidFill>
                  <a:srgbClr val="663300"/>
                </a:solidFill>
                <a:latin typeface="Century Gothic" pitchFamily="34" charset="0"/>
              </a:rPr>
              <a:t> </a:t>
            </a:r>
            <a:r>
              <a:rPr lang="ru-RU" sz="1800" b="1" dirty="0">
                <a:solidFill>
                  <a:srgbClr val="663300"/>
                </a:solidFill>
                <a:latin typeface="Century Gothic" pitchFamily="34" charset="0"/>
              </a:rPr>
              <a:t>уровень</a:t>
            </a:r>
          </a:p>
        </p:txBody>
      </p:sp>
      <p:sp>
        <p:nvSpPr>
          <p:cNvPr id="16" name="Прямоугольник с двумя скругленными соседними углами 15"/>
          <p:cNvSpPr/>
          <p:nvPr/>
        </p:nvSpPr>
        <p:spPr>
          <a:xfrm>
            <a:off x="2267744" y="4869160"/>
            <a:ext cx="1439772" cy="576064"/>
          </a:xfrm>
          <a:prstGeom prst="round2Same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srgbClr val="663300"/>
                </a:solidFill>
                <a:latin typeface="Century Gothic" pitchFamily="34" charset="0"/>
              </a:rPr>
              <a:t>2</a:t>
            </a:r>
            <a:r>
              <a:rPr lang="en-US" sz="1800" b="1" dirty="0">
                <a:solidFill>
                  <a:srgbClr val="663300"/>
                </a:solidFill>
                <a:latin typeface="Century Gothic" pitchFamily="34" charset="0"/>
              </a:rPr>
              <a:t> </a:t>
            </a:r>
            <a:r>
              <a:rPr lang="ru-RU" sz="1800" b="1" dirty="0">
                <a:solidFill>
                  <a:srgbClr val="663300"/>
                </a:solidFill>
                <a:latin typeface="Century Gothic" pitchFamily="34" charset="0"/>
              </a:rPr>
              <a:t>уровень</a:t>
            </a:r>
          </a:p>
        </p:txBody>
      </p:sp>
      <p:sp>
        <p:nvSpPr>
          <p:cNvPr id="31" name="Овал 30"/>
          <p:cNvSpPr/>
          <p:nvPr/>
        </p:nvSpPr>
        <p:spPr>
          <a:xfrm>
            <a:off x="4355976" y="3789040"/>
            <a:ext cx="1296143" cy="79275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endParaRPr lang="ru-RU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3399"/>
                </a:solidFill>
                <a:latin typeface="Century Gothic" pitchFamily="34" charset="0"/>
              </a:rPr>
              <a:t>25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3399"/>
                </a:solidFill>
                <a:latin typeface="Century Gothic" pitchFamily="34" charset="0"/>
              </a:rPr>
              <a:t>(3,6%</a:t>
            </a:r>
            <a:r>
              <a:rPr lang="ru-RU" dirty="0" smtClean="0">
                <a:solidFill>
                  <a:schemeClr val="tx1"/>
                </a:solidFill>
                <a:latin typeface="Century Gothic" pitchFamily="34" charset="0"/>
              </a:rPr>
              <a:t>)</a:t>
            </a:r>
            <a:endParaRPr lang="ru-RU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139952" y="1556792"/>
            <a:ext cx="1584176" cy="10801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endParaRPr lang="ru-RU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rgbClr val="FF3399"/>
                </a:solidFill>
                <a:latin typeface="Century Gothic" pitchFamily="34" charset="0"/>
              </a:rPr>
              <a:t>666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3399"/>
                </a:solidFill>
                <a:latin typeface="Century Gothic" pitchFamily="34" charset="0"/>
              </a:rPr>
              <a:t>(96,4%)</a:t>
            </a:r>
            <a:endParaRPr lang="ru-RU" b="1" dirty="0">
              <a:solidFill>
                <a:srgbClr val="FF3399"/>
              </a:solidFill>
              <a:latin typeface="Century Gothic" pitchFamily="34" charset="0"/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5364088" y="2564904"/>
            <a:ext cx="0" cy="1223963"/>
          </a:xfrm>
          <a:prstGeom prst="straightConnector1">
            <a:avLst/>
          </a:prstGeom>
          <a:ln w="38100">
            <a:solidFill>
              <a:srgbClr val="6633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53" name="TextBox 52"/>
          <p:cNvSpPr txBox="1"/>
          <p:nvPr/>
        </p:nvSpPr>
        <p:spPr>
          <a:xfrm>
            <a:off x="7524328" y="2204864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Филиал АО ВТБ  медицинское страхование  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24328" y="4077072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Филиал АО ВТБ  медицинское страхование  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195736" y="0"/>
            <a:ext cx="6948264" cy="836712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0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085975" y="0"/>
            <a:ext cx="7058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Результат перехода на работу 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Единого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контакт-центра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9512" y="1268760"/>
            <a:ext cx="57606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u="sng" dirty="0">
                <a:solidFill>
                  <a:srgbClr val="00B050"/>
                </a:solidFill>
              </a:rPr>
              <a:t>Работа Единого </a:t>
            </a:r>
            <a:r>
              <a:rPr lang="ru-RU" sz="2200" u="sng" dirty="0" err="1">
                <a:solidFill>
                  <a:srgbClr val="00B050"/>
                </a:solidFill>
              </a:rPr>
              <a:t>контакт-центра</a:t>
            </a:r>
            <a:r>
              <a:rPr lang="ru-RU" sz="2200" u="sng" dirty="0">
                <a:solidFill>
                  <a:srgbClr val="00B050"/>
                </a:solidFill>
              </a:rPr>
              <a:t> обеспечивает:</a:t>
            </a:r>
          </a:p>
        </p:txBody>
      </p:sp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107504" y="1827240"/>
            <a:ext cx="5904656" cy="1057514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Повышение доступности и качества консультативной помощи по вопросам сферы обязательного медицинского страхования</a:t>
            </a:r>
          </a:p>
        </p:txBody>
      </p:sp>
      <p:sp>
        <p:nvSpPr>
          <p:cNvPr id="38" name="Прямоугольник с двумя скругленными противолежащими углами 37"/>
          <p:cNvSpPr/>
          <p:nvPr/>
        </p:nvSpPr>
        <p:spPr>
          <a:xfrm>
            <a:off x="107504" y="5787680"/>
            <a:ext cx="5904656" cy="88168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Достоверность обрабатываемой информации и отчетности</a:t>
            </a:r>
          </a:p>
        </p:txBody>
      </p:sp>
      <p:sp>
        <p:nvSpPr>
          <p:cNvPr id="40" name="Прямоугольник с двумя скругленными противолежащими углами 39"/>
          <p:cNvSpPr/>
          <p:nvPr/>
        </p:nvSpPr>
        <p:spPr>
          <a:xfrm>
            <a:off x="107504" y="2996952"/>
            <a:ext cx="5904656" cy="685751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Контроль за обработкой поступивших обращений </a:t>
            </a:r>
          </a:p>
        </p:txBody>
      </p:sp>
      <p:sp>
        <p:nvSpPr>
          <p:cNvPr id="42" name="Прямоугольник с двумя скругленными противолежащими углами 41"/>
          <p:cNvSpPr/>
          <p:nvPr/>
        </p:nvSpPr>
        <p:spPr>
          <a:xfrm>
            <a:off x="107504" y="4770776"/>
            <a:ext cx="5904656" cy="88168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Формирование сводной отчетности в автоматическом режиме</a:t>
            </a:r>
          </a:p>
        </p:txBody>
      </p:sp>
      <p:sp>
        <p:nvSpPr>
          <p:cNvPr id="56" name="Прямоугольник с двумя скругленными противолежащими углами 55"/>
          <p:cNvSpPr/>
          <p:nvPr/>
        </p:nvSpPr>
        <p:spPr>
          <a:xfrm>
            <a:off x="107504" y="3771456"/>
            <a:ext cx="5904656" cy="881680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Хранение и быстрая доступность документов </a:t>
            </a:r>
          </a:p>
          <a:p>
            <a:pPr algn="ctr">
              <a:defRPr/>
            </a:pPr>
            <a:r>
              <a:rPr lang="ru-RU" sz="1800" dirty="0">
                <a:solidFill>
                  <a:schemeClr val="accent4">
                    <a:lumMod val="50000"/>
                  </a:schemeClr>
                </a:solidFill>
              </a:rPr>
              <a:t>в единой базе</a:t>
            </a:r>
          </a:p>
        </p:txBody>
      </p:sp>
      <p:pic>
        <p:nvPicPr>
          <p:cNvPr id="15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6732240" y="1340768"/>
            <a:ext cx="18596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u="sng" dirty="0" smtClean="0">
                <a:solidFill>
                  <a:srgbClr val="FF3399"/>
                </a:solidFill>
              </a:rPr>
              <a:t>Предложения</a:t>
            </a:r>
            <a:endParaRPr lang="ru-RU" sz="2200" u="sng" dirty="0">
              <a:solidFill>
                <a:srgbClr val="FF3399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72200" y="2204864"/>
            <a:ext cx="2520280" cy="31683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3399"/>
                </a:solidFill>
              </a:rPr>
              <a:t>СОЗДАНИЕ КОЛЛ-ЦЕНТРА  В РЕСПУБЛИКЕ , ОБЪЕДИНЯЮЩЕГО КОНТАКТ ЦЕНТРЫ  ТФОМС, СМО, МЗ, РОСЗДРАВНАДЗОРА, УПОЛНОМОЧЕННЫХ ПО ПРАВАМ ЧЕЛОВЕКА.   </a:t>
            </a:r>
            <a:endParaRPr lang="ru-RU" dirty="0">
              <a:solidFill>
                <a:srgbClr val="FF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2" name="Заголовок 2"/>
          <p:cNvSpPr>
            <a:spLocks noGrp="1"/>
          </p:cNvSpPr>
          <p:nvPr>
            <p:ph type="title"/>
          </p:nvPr>
        </p:nvSpPr>
        <p:spPr bwMode="auto">
          <a:xfrm>
            <a:off x="1475656" y="185739"/>
            <a:ext cx="6560269" cy="434950"/>
          </a:xfrm>
          <a:noFill/>
          <a:ln>
            <a:miter lim="800000"/>
            <a:headEnd/>
            <a:tailEnd/>
          </a:ln>
        </p:spPr>
        <p:txBody>
          <a:bodyPr vert="horz" wrap="square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altLang="ru-RU" dirty="0" smtClean="0">
                <a:solidFill>
                  <a:schemeClr val="accent1"/>
                </a:solidFill>
              </a:rPr>
              <a:t> </a:t>
            </a:r>
            <a:r>
              <a:rPr lang="ru-RU" altLang="ru-RU" sz="2700" b="1" dirty="0" smtClean="0">
                <a:solidFill>
                  <a:srgbClr val="FF0000"/>
                </a:solidFill>
              </a:rPr>
              <a:t>Страховые представители 2 уровня. </a:t>
            </a:r>
          </a:p>
        </p:txBody>
      </p:sp>
      <p:sp>
        <p:nvSpPr>
          <p:cNvPr id="1843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7FD970-D39E-4ED6-946C-0941DEDB01EB}" type="slidenum">
              <a:rPr lang="ru-RU" smtClean="0">
                <a:cs typeface="Arial" charset="0"/>
              </a:rPr>
              <a:pPr/>
              <a:t>13</a:t>
            </a:fld>
            <a:endParaRPr lang="ru-RU" smtClean="0">
              <a:cs typeface="Arial" charset="0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gray">
          <a:xfrm rot="18733761" flipV="1">
            <a:off x="6988310" y="2315143"/>
            <a:ext cx="441325" cy="1657350"/>
          </a:xfrm>
          <a:prstGeom prst="triangle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gray">
          <a:xfrm rot="3845804" flipV="1">
            <a:off x="3504712" y="1493700"/>
            <a:ext cx="370959" cy="2862487"/>
          </a:xfrm>
          <a:prstGeom prst="triangle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gray">
          <a:xfrm rot="17392357" flipV="1">
            <a:off x="4280094" y="629857"/>
            <a:ext cx="583811" cy="407676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gray">
          <a:xfrm rot="20053727" flipV="1">
            <a:off x="1833311" y="2460515"/>
            <a:ext cx="279400" cy="1243684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18442" name="Номер слайда 3"/>
          <p:cNvSpPr txBox="1">
            <a:spLocks/>
          </p:cNvSpPr>
          <p:nvPr/>
        </p:nvSpPr>
        <p:spPr bwMode="auto">
          <a:xfrm>
            <a:off x="8281988" y="6570663"/>
            <a:ext cx="719137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ru-RU" altLang="ru-RU" sz="900" dirty="0">
              <a:solidFill>
                <a:srgbClr val="999999"/>
              </a:solidFill>
            </a:endParaRPr>
          </a:p>
        </p:txBody>
      </p:sp>
      <p:sp>
        <p:nvSpPr>
          <p:cNvPr id="18443" name="Номер слайда 3"/>
          <p:cNvSpPr txBox="1">
            <a:spLocks/>
          </p:cNvSpPr>
          <p:nvPr/>
        </p:nvSpPr>
        <p:spPr bwMode="auto">
          <a:xfrm>
            <a:off x="8281988" y="6570663"/>
            <a:ext cx="719137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ru-RU" altLang="ru-RU" sz="900" dirty="0">
              <a:solidFill>
                <a:srgbClr val="999999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4300" y="1772816"/>
            <a:ext cx="2819400" cy="6703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Информационное сопровождение при плановых госпитализациях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932040" y="1772816"/>
            <a:ext cx="2849563" cy="713780"/>
          </a:xfrm>
          <a:prstGeom prst="roundRect">
            <a:avLst>
              <a:gd name="adj" fmla="val 12573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Диспансеризация и иные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профилактические мероприятия </a:t>
            </a:r>
          </a:p>
        </p:txBody>
      </p:sp>
      <p:sp>
        <p:nvSpPr>
          <p:cNvPr id="18447" name="AutoShape 6"/>
          <p:cNvSpPr>
            <a:spLocks noChangeArrowheads="1"/>
          </p:cNvSpPr>
          <p:nvPr/>
        </p:nvSpPr>
        <p:spPr bwMode="auto">
          <a:xfrm>
            <a:off x="3059832" y="2492896"/>
            <a:ext cx="2520280" cy="1368152"/>
          </a:xfrm>
          <a:prstGeom prst="flowChartMultidocumen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 dirty="0"/>
              <a:t>Страховые </a:t>
            </a:r>
          </a:p>
          <a:p>
            <a:pPr algn="ctr"/>
            <a:r>
              <a:rPr lang="ru-RU" altLang="ru-RU" b="1" dirty="0"/>
              <a:t>представители</a:t>
            </a:r>
          </a:p>
          <a:p>
            <a:pPr algn="ctr"/>
            <a:r>
              <a:rPr lang="ru-RU" altLang="ru-RU" b="1" dirty="0"/>
              <a:t> 2  уровня в ПВП и МО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512" y="3797300"/>
            <a:ext cx="3528392" cy="30607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Работа с застрахованными лицами:</a:t>
            </a:r>
          </a:p>
          <a:p>
            <a:pPr marL="171450" indent="-171450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</a:rPr>
              <a:t>Уточнение контактных данных  ( в </a:t>
            </a:r>
            <a:r>
              <a:rPr lang="ru-RU" sz="1200" dirty="0" err="1">
                <a:solidFill>
                  <a:schemeClr val="tx1"/>
                </a:solidFill>
              </a:rPr>
              <a:t>т.ч</a:t>
            </a:r>
            <a:r>
              <a:rPr lang="ru-RU" sz="1200" dirty="0">
                <a:solidFill>
                  <a:schemeClr val="tx1"/>
                </a:solidFill>
              </a:rPr>
              <a:t>. через соседей, родственников);</a:t>
            </a:r>
          </a:p>
          <a:p>
            <a:pPr marL="171450" indent="-171450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</a:rPr>
              <a:t>Сбор заявлений о согласии на информирование;</a:t>
            </a:r>
            <a:br>
              <a:rPr lang="ru-RU" sz="1200" dirty="0">
                <a:solidFill>
                  <a:schemeClr val="tx1"/>
                </a:solidFill>
              </a:rPr>
            </a:br>
            <a:r>
              <a:rPr lang="ru-RU" sz="1200" dirty="0">
                <a:solidFill>
                  <a:schemeClr val="tx1"/>
                </a:solidFill>
              </a:rPr>
              <a:t>- Обзвон /обход  застрахованных по различным поводам (не имеющих моб. телефонов , не реагирующих на смс -уведомления ) </a:t>
            </a:r>
          </a:p>
          <a:p>
            <a:pPr marL="171450" indent="-171450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</a:rPr>
              <a:t>Информирование о диспансеризации и порядке ее проведения;</a:t>
            </a:r>
          </a:p>
          <a:p>
            <a:pPr marL="171450" indent="-171450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</a:rPr>
              <a:t>Оказание консультативных  услуг при обращениях  граждан  в рамках  своих компетенций;</a:t>
            </a:r>
          </a:p>
          <a:p>
            <a:pPr marL="171450" indent="-171450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</a:rPr>
              <a:t> Выдача справок об объемах и стоимости оказанной медицинской помощи.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148064" y="3573016"/>
            <a:ext cx="3816424" cy="3092450"/>
          </a:xfrm>
          <a:prstGeom prst="roundRect">
            <a:avLst>
              <a:gd name="adj" fmla="val 11830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Работа  в  медицинских  организациях: 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- Подготовка списков  для уведомлений   о   диспансеризации: согласование очередности  информирования различных половозрастных категорий, режима рассылок смс-уведомлений);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- Уточнение  данных по маршрутизации при прохождении диспансеризации;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- Информационное работа с пациентами , находящими на лечении, обеспечение  их  индивидуальными информационными материалами;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- Консультирование застрахованных граждан по вопросам медицинской помощи; 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- Оперативное решение  спорных вопросов;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- Анкетирование  на базе  МО о  качестве и доступности медицинской помощи</a:t>
            </a:r>
          </a:p>
        </p:txBody>
      </p:sp>
      <p:pic>
        <p:nvPicPr>
          <p:cNvPr id="18453" name="Picture 2" descr="http://abc-35.ru/assets/images/content/consult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2744788"/>
            <a:ext cx="1192213" cy="793750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18454" name="Picture 27" descr="http://www.prelest.com/files/articles_big/kollekti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3063" y="1628800"/>
            <a:ext cx="1150937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8" name="AutoShape 6"/>
          <p:cNvSpPr>
            <a:spLocks noChangeArrowheads="1"/>
          </p:cNvSpPr>
          <p:nvPr/>
        </p:nvSpPr>
        <p:spPr bwMode="auto">
          <a:xfrm>
            <a:off x="2339752" y="836712"/>
            <a:ext cx="5443537" cy="703386"/>
          </a:xfrm>
          <a:prstGeom prst="flowChartMultidocumen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1600" b="1" dirty="0" smtClean="0"/>
              <a:t>страховые </a:t>
            </a:r>
            <a:r>
              <a:rPr lang="ru-RU" altLang="ru-RU" sz="1600" b="1" dirty="0"/>
              <a:t>представители  2  уровня.</a:t>
            </a:r>
          </a:p>
          <a:p>
            <a:pPr algn="ctr"/>
            <a:r>
              <a:rPr lang="ru-RU" altLang="ru-RU" sz="1600" b="1" dirty="0"/>
              <a:t> Работа с базами данных. </a:t>
            </a:r>
          </a:p>
        </p:txBody>
      </p:sp>
      <p:pic>
        <p:nvPicPr>
          <p:cNvPr id="29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0"/>
            <a:ext cx="7215238" cy="90872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Организация работы страховых представителей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Республике Адыгея за 1 квартал 2017г.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714348" y="1412776"/>
          <a:ext cx="7572428" cy="3302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642910" y="5000636"/>
          <a:ext cx="8072494" cy="142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Нижний колонтитул 3"/>
          <p:cNvSpPr txBox="1">
            <a:spLocks noGrp="1"/>
          </p:cNvSpPr>
          <p:nvPr/>
        </p:nvSpPr>
        <p:spPr bwMode="auto">
          <a:xfrm>
            <a:off x="7239000" y="6477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915965"/>
            <a:endParaRPr lang="ru-RU" sz="1100">
              <a:solidFill>
                <a:srgbClr val="808080"/>
              </a:solidFill>
            </a:endParaRPr>
          </a:p>
        </p:txBody>
      </p: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1691680" y="188641"/>
            <a:ext cx="7452320" cy="720080"/>
          </a:xfrm>
          <a:prstGeom prst="rect">
            <a:avLst/>
          </a:prstGeom>
          <a:ln w="0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anchor="ctr"/>
          <a:lstStyle/>
          <a:p>
            <a:pPr algn="ctr" fontAlgn="b">
              <a:buClr>
                <a:srgbClr val="002060"/>
              </a:buClr>
              <a:buSzPts val="1400"/>
            </a:pPr>
            <a:r>
              <a:rPr lang="ru-RU" altLang="ru-RU" sz="2000" b="1" dirty="0" smtClean="0">
                <a:solidFill>
                  <a:srgbClr val="FF0000"/>
                </a:solidFill>
              </a:rPr>
              <a:t>Информационное сопровождение застрахованных лиц </a:t>
            </a:r>
          </a:p>
          <a:p>
            <a:pPr algn="ctr" fontAlgn="b">
              <a:buClr>
                <a:srgbClr val="002060"/>
              </a:buClr>
              <a:buSzPts val="1400"/>
            </a:pPr>
            <a:r>
              <a:rPr lang="ru-RU" altLang="ru-RU" sz="2000" b="1" dirty="0" smtClean="0">
                <a:solidFill>
                  <a:srgbClr val="FF0000"/>
                </a:solidFill>
              </a:rPr>
              <a:t>на этапе госпитализации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-1" y="1052739"/>
            <a:ext cx="90364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ru-RU" sz="1400" dirty="0">
              <a:solidFill>
                <a:srgbClr val="0A2973"/>
              </a:solidFill>
            </a:endParaRPr>
          </a:p>
          <a:p>
            <a:pPr marL="342891" indent="-342891">
              <a:buAutoNum type="arabicPeriod"/>
            </a:pPr>
            <a:endParaRPr lang="ru-RU" dirty="0">
              <a:solidFill>
                <a:srgbClr val="0A2973"/>
              </a:solidFill>
            </a:endParaRPr>
          </a:p>
        </p:txBody>
      </p:sp>
      <p:sp>
        <p:nvSpPr>
          <p:cNvPr id="32" name="Цилиндр 31"/>
          <p:cNvSpPr/>
          <p:nvPr/>
        </p:nvSpPr>
        <p:spPr>
          <a:xfrm>
            <a:off x="939313" y="4545865"/>
            <a:ext cx="2003911" cy="1323975"/>
          </a:xfrm>
          <a:prstGeom prst="can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Информационный</a:t>
            </a:r>
          </a:p>
          <a:p>
            <a:pPr algn="ctr"/>
            <a:r>
              <a:rPr lang="ru-RU" dirty="0" smtClean="0"/>
              <a:t>ресурс</a:t>
            </a:r>
          </a:p>
          <a:p>
            <a:pPr algn="ctr"/>
            <a:r>
              <a:rPr lang="ru-RU" dirty="0" smtClean="0"/>
              <a:t>ТФОМС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34" name="Цилиндр 33"/>
          <p:cNvSpPr/>
          <p:nvPr/>
        </p:nvSpPr>
        <p:spPr>
          <a:xfrm>
            <a:off x="6053383" y="4545865"/>
            <a:ext cx="2003911" cy="1314450"/>
          </a:xfrm>
          <a:prstGeom prst="can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ПО</a:t>
            </a:r>
            <a:r>
              <a:rPr lang="en-US" dirty="0" smtClean="0"/>
              <a:t> </a:t>
            </a:r>
            <a:r>
              <a:rPr lang="ru-RU" dirty="0" smtClean="0"/>
              <a:t>КС</a:t>
            </a:r>
          </a:p>
          <a:p>
            <a:pPr algn="ctr"/>
            <a:r>
              <a:rPr lang="ru-RU" dirty="0" smtClean="0"/>
              <a:t>ВТБ МС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35" name="Picture 2" descr="http://wordpresses.ru/wp-content/uploads/2012/03/polzovateli_word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06727" y="1052737"/>
            <a:ext cx="1091257" cy="90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67513" y="2448612"/>
            <a:ext cx="1724025" cy="410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Поликлиника</a:t>
            </a:r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562734" y="2448611"/>
            <a:ext cx="1724025" cy="410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Стационар</a:t>
            </a:r>
            <a:endParaRPr lang="ru-RU" dirty="0"/>
          </a:p>
        </p:txBody>
      </p:sp>
      <p:cxnSp>
        <p:nvCxnSpPr>
          <p:cNvPr id="4" name="Соединительная линия уступом 3"/>
          <p:cNvCxnSpPr>
            <a:stCxn id="34" idx="1"/>
            <a:endCxn id="35" idx="3"/>
          </p:cNvCxnSpPr>
          <p:nvPr/>
        </p:nvCxnSpPr>
        <p:spPr>
          <a:xfrm rot="16200000" flipV="1">
            <a:off x="4607452" y="2097977"/>
            <a:ext cx="3038421" cy="1857355"/>
          </a:xfrm>
          <a:prstGeom prst="bentConnector2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stCxn id="32" idx="4"/>
            <a:endCxn id="34" idx="2"/>
          </p:cNvCxnSpPr>
          <p:nvPr/>
        </p:nvCxnSpPr>
        <p:spPr>
          <a:xfrm flipV="1">
            <a:off x="2943224" y="5203090"/>
            <a:ext cx="3110159" cy="4763"/>
          </a:xfrm>
          <a:prstGeom prst="bentConnector3">
            <a:avLst/>
          </a:prstGeom>
          <a:ln w="25400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>
            <a:stCxn id="37" idx="2"/>
            <a:endCxn id="32" idx="1"/>
          </p:cNvCxnSpPr>
          <p:nvPr/>
        </p:nvCxnSpPr>
        <p:spPr>
          <a:xfrm rot="5400000">
            <a:off x="1839869" y="2960986"/>
            <a:ext cx="1686279" cy="1483478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Соединительная линия уступом 57"/>
          <p:cNvCxnSpPr>
            <a:endCxn id="2" idx="0"/>
          </p:cNvCxnSpPr>
          <p:nvPr/>
        </p:nvCxnSpPr>
        <p:spPr>
          <a:xfrm rot="10800000" flipV="1">
            <a:off x="1529527" y="1225550"/>
            <a:ext cx="2577201" cy="1223062"/>
          </a:xfrm>
          <a:prstGeom prst="bentConnector2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Соединительная линия уступом 59"/>
          <p:cNvCxnSpPr>
            <a:stCxn id="35" idx="1"/>
            <a:endCxn id="37" idx="0"/>
          </p:cNvCxnSpPr>
          <p:nvPr/>
        </p:nvCxnSpPr>
        <p:spPr>
          <a:xfrm rot="10800000" flipV="1">
            <a:off x="3424747" y="1507443"/>
            <a:ext cx="681980" cy="941167"/>
          </a:xfrm>
          <a:prstGeom prst="bentConnector2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2" idx="2"/>
          </p:cNvCxnSpPr>
          <p:nvPr/>
        </p:nvCxnSpPr>
        <p:spPr>
          <a:xfrm flipH="1">
            <a:off x="1529525" y="2859587"/>
            <a:ext cx="1" cy="1686278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498379" y="2947392"/>
            <a:ext cx="2092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Количество </a:t>
            </a:r>
          </a:p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свободных коек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624" name="TextBox 26623"/>
          <p:cNvSpPr txBox="1"/>
          <p:nvPr/>
        </p:nvSpPr>
        <p:spPr>
          <a:xfrm>
            <a:off x="1535993" y="1250218"/>
            <a:ext cx="13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Обращение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429974" y="1838460"/>
            <a:ext cx="1784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Направление на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госпитализацию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50272" y="1505284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Информирование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038139" y="2564989"/>
            <a:ext cx="14494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Разрешение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спорных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ситуаций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126185" y="4827758"/>
            <a:ext cx="274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Информационный обмен</a:t>
            </a:r>
          </a:p>
        </p:txBody>
      </p:sp>
      <p:pic>
        <p:nvPicPr>
          <p:cNvPr id="24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6303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344816" cy="936104"/>
          </a:xfr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        </a:t>
            </a:r>
            <a:r>
              <a:rPr lang="ru-RU" sz="2400" b="1" dirty="0" smtClean="0">
                <a:solidFill>
                  <a:srgbClr val="FF0000"/>
                </a:solidFill>
              </a:rPr>
              <a:t>Проблемы реализации информационного сопровождения застрахованных лиц на этапе госпитализации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xmlns="" val="1815332107"/>
              </p:ext>
            </p:extLst>
          </p:nvPr>
        </p:nvGraphicFramePr>
        <p:xfrm>
          <a:off x="710266" y="1375795"/>
          <a:ext cx="7544013" cy="3493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411760" y="45811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Предложения по совершенствованию информационного сопровождения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5301208"/>
            <a:ext cx="7416824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включить  в перечень критериев оценки деятельности медицинского работника показатель связанный с наполнением информационного ресурса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19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Нижний колонтитул 3"/>
          <p:cNvSpPr txBox="1">
            <a:spLocks noGrp="1"/>
          </p:cNvSpPr>
          <p:nvPr/>
        </p:nvSpPr>
        <p:spPr bwMode="auto">
          <a:xfrm>
            <a:off x="7239000" y="6477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915965"/>
            <a:endParaRPr lang="ru-RU" sz="1100">
              <a:solidFill>
                <a:srgbClr val="808080"/>
              </a:solidFill>
            </a:endParaRPr>
          </a:p>
        </p:txBody>
      </p: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1331640" y="0"/>
            <a:ext cx="7812360" cy="1224137"/>
          </a:xfrm>
          <a:prstGeom prst="rect">
            <a:avLst/>
          </a:prstGeom>
          <a:ln w="0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anchor="t"/>
          <a:lstStyle/>
          <a:p>
            <a:pPr algn="ctr" fontAlgn="b">
              <a:buClr>
                <a:srgbClr val="002060"/>
              </a:buClr>
              <a:buSzPts val="1400"/>
            </a:pPr>
            <a:r>
              <a:rPr lang="ru-RU" b="1" dirty="0" smtClean="0">
                <a:solidFill>
                  <a:srgbClr val="FF0000"/>
                </a:solidFill>
              </a:rPr>
              <a:t>Организация </a:t>
            </a:r>
            <a:r>
              <a:rPr lang="ru-RU" b="1" dirty="0">
                <a:solidFill>
                  <a:srgbClr val="FF0000"/>
                </a:solidFill>
              </a:rPr>
              <a:t>работ по информационному сопровождению застрахованных лиц при прохождении диспансеризации/профилактических осмотров</a:t>
            </a:r>
            <a:r>
              <a:rPr lang="ru-RU" altLang="ru-RU" b="1" dirty="0" smtClean="0">
                <a:solidFill>
                  <a:srgbClr val="FF0000"/>
                </a:solidFill>
              </a:rPr>
              <a:t>.</a:t>
            </a:r>
            <a:endParaRPr lang="ru-RU" altLang="ru-RU" b="1" dirty="0">
              <a:solidFill>
                <a:srgbClr val="FF0000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627784" y="908720"/>
            <a:ext cx="3859823" cy="5277805"/>
            <a:chOff x="1994555" y="908720"/>
            <a:chExt cx="4492869" cy="5277805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9" name="Цилиндр 8"/>
            <p:cNvSpPr/>
            <p:nvPr/>
          </p:nvSpPr>
          <p:spPr>
            <a:xfrm>
              <a:off x="1994555" y="908720"/>
              <a:ext cx="4492869" cy="5098094"/>
            </a:xfrm>
            <a:prstGeom prst="can">
              <a:avLst>
                <a:gd name="adj" fmla="val 15887"/>
              </a:avLst>
            </a:prstGeom>
            <a:grpFill/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/>
            </a:p>
            <a:p>
              <a:pPr algn="ctr"/>
              <a:endParaRPr lang="ru-RU" dirty="0" smtClean="0"/>
            </a:p>
            <a:p>
              <a:pPr algn="ctr"/>
              <a:endParaRPr lang="ru-RU" dirty="0" smtClean="0"/>
            </a:p>
            <a:p>
              <a:pPr algn="ctr"/>
              <a:r>
                <a:rPr lang="ru-RU" dirty="0" smtClean="0">
                  <a:solidFill>
                    <a:srgbClr val="002060"/>
                  </a:solidFill>
                </a:rPr>
                <a:t>ПО КС</a:t>
              </a:r>
            </a:p>
            <a:p>
              <a:pPr algn="ctr"/>
              <a:endParaRPr lang="ru-RU" dirty="0"/>
            </a:p>
          </p:txBody>
        </p:sp>
        <p:sp>
          <p:nvSpPr>
            <p:cNvPr id="11" name="Цилиндр 10"/>
            <p:cNvSpPr/>
            <p:nvPr/>
          </p:nvSpPr>
          <p:spPr>
            <a:xfrm>
              <a:off x="2101361" y="4278124"/>
              <a:ext cx="4264268" cy="1908401"/>
            </a:xfrm>
            <a:prstGeom prst="can">
              <a:avLst>
                <a:gd name="adj" fmla="val 33210"/>
              </a:avLst>
            </a:prstGeom>
            <a:grpFill/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800" dirty="0" smtClean="0"/>
            </a:p>
            <a:p>
              <a:pPr algn="just"/>
              <a:endParaRPr lang="ru-RU" sz="800" dirty="0"/>
            </a:p>
            <a:p>
              <a:pPr algn="just"/>
              <a:r>
                <a:rPr lang="ru-RU" sz="1050" dirty="0" smtClean="0">
                  <a:solidFill>
                    <a:srgbClr val="002060"/>
                  </a:solidFill>
                </a:rPr>
                <a:t>СП 3</a:t>
              </a:r>
            </a:p>
            <a:p>
              <a:pPr algn="just"/>
              <a:r>
                <a:rPr lang="ru-RU" sz="1050" dirty="0">
                  <a:solidFill>
                    <a:srgbClr val="002060"/>
                  </a:solidFill>
                </a:rPr>
                <a:t>- фактическое потребление застрахованными лицами, подлежащими диспансерному наблюдению, объемов медицинской помощи в медицинских организациях</a:t>
              </a:r>
            </a:p>
            <a:p>
              <a:pPr algn="just"/>
              <a:r>
                <a:rPr lang="ru-RU" sz="1050" dirty="0">
                  <a:solidFill>
                    <a:srgbClr val="002060"/>
                  </a:solidFill>
                </a:rPr>
                <a:t>- анализ своевременности диспансерного наблюдения, плановых госпитализаций</a:t>
              </a:r>
            </a:p>
          </p:txBody>
        </p:sp>
        <p:sp>
          <p:nvSpPr>
            <p:cNvPr id="14" name="Цилиндр 13"/>
            <p:cNvSpPr/>
            <p:nvPr/>
          </p:nvSpPr>
          <p:spPr>
            <a:xfrm>
              <a:off x="2101361" y="2780928"/>
              <a:ext cx="4251728" cy="2232248"/>
            </a:xfrm>
            <a:prstGeom prst="can">
              <a:avLst>
                <a:gd name="adj" fmla="val 33210"/>
              </a:avLst>
            </a:prstGeom>
            <a:grpFill/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500" dirty="0" smtClean="0"/>
            </a:p>
            <a:p>
              <a:pPr algn="just"/>
              <a:endParaRPr lang="ru-RU" sz="500" dirty="0"/>
            </a:p>
            <a:p>
              <a:pPr algn="just"/>
              <a:r>
                <a:rPr lang="ru-RU" sz="1000" dirty="0" smtClean="0">
                  <a:solidFill>
                    <a:srgbClr val="002060"/>
                  </a:solidFill>
                </a:rPr>
                <a:t>СП 2</a:t>
              </a:r>
            </a:p>
            <a:p>
              <a:pPr algn="just"/>
              <a:r>
                <a:rPr lang="ru-RU" sz="1000" dirty="0">
                  <a:solidFill>
                    <a:srgbClr val="002060"/>
                  </a:solidFill>
                </a:rPr>
                <a:t>- </a:t>
              </a:r>
              <a:r>
                <a:rPr lang="ru-RU" sz="1000" dirty="0" smtClean="0">
                  <a:solidFill>
                    <a:srgbClr val="002060"/>
                  </a:solidFill>
                </a:rPr>
                <a:t>индивидуальное информирование</a:t>
              </a:r>
              <a:endParaRPr lang="ru-RU" sz="1000" dirty="0">
                <a:solidFill>
                  <a:srgbClr val="002060"/>
                </a:solidFill>
              </a:endParaRPr>
            </a:p>
            <a:p>
              <a:pPr algn="just"/>
              <a:r>
                <a:rPr lang="ru-RU" sz="1000" dirty="0">
                  <a:solidFill>
                    <a:srgbClr val="002060"/>
                  </a:solidFill>
                </a:rPr>
                <a:t> </a:t>
              </a:r>
              <a:r>
                <a:rPr lang="ru-RU" sz="1000" dirty="0" smtClean="0">
                  <a:solidFill>
                    <a:srgbClr val="002060"/>
                  </a:solidFill>
                </a:rPr>
                <a:t>-ведение </a:t>
              </a:r>
              <a:r>
                <a:rPr lang="ru-RU" sz="1000" dirty="0">
                  <a:solidFill>
                    <a:srgbClr val="002060"/>
                  </a:solidFill>
                </a:rPr>
                <a:t>учета лиц, включенных в списки для проведения 1 этапа диспансеризации, но не обратившихся в медицинскую организацию</a:t>
              </a:r>
            </a:p>
            <a:p>
              <a:pPr algn="just"/>
              <a:r>
                <a:rPr lang="ru-RU" sz="1000" dirty="0">
                  <a:solidFill>
                    <a:srgbClr val="002060"/>
                  </a:solidFill>
                </a:rPr>
                <a:t>- анализирует данные опросов о причинах отказов от диспансеризации</a:t>
              </a:r>
            </a:p>
            <a:p>
              <a:pPr algn="just"/>
              <a:r>
                <a:rPr lang="ru-RU" sz="1000" dirty="0">
                  <a:solidFill>
                    <a:srgbClr val="002060"/>
                  </a:solidFill>
                </a:rPr>
                <a:t>- </a:t>
              </a:r>
              <a:r>
                <a:rPr lang="ru-RU" sz="1000" dirty="0" smtClean="0">
                  <a:solidFill>
                    <a:srgbClr val="002060"/>
                  </a:solidFill>
                </a:rPr>
                <a:t>учет </a:t>
              </a:r>
              <a:r>
                <a:rPr lang="ru-RU" sz="1000" dirty="0">
                  <a:solidFill>
                    <a:srgbClr val="002060"/>
                  </a:solidFill>
                </a:rPr>
                <a:t>подлежащих и отказавшихся от прохождения 2 этапа профилактических мероприятий</a:t>
              </a:r>
            </a:p>
          </p:txBody>
        </p:sp>
        <p:sp>
          <p:nvSpPr>
            <p:cNvPr id="15" name="Цилиндр 14"/>
            <p:cNvSpPr/>
            <p:nvPr/>
          </p:nvSpPr>
          <p:spPr>
            <a:xfrm>
              <a:off x="2110154" y="1628800"/>
              <a:ext cx="4264268" cy="1872208"/>
            </a:xfrm>
            <a:prstGeom prst="can">
              <a:avLst>
                <a:gd name="adj" fmla="val 33210"/>
              </a:avLst>
            </a:prstGeom>
            <a:grpFill/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ru-RU" sz="1050" dirty="0" smtClean="0"/>
            </a:p>
            <a:p>
              <a:pPr algn="just"/>
              <a:endParaRPr lang="ru-RU" sz="1100" dirty="0">
                <a:solidFill>
                  <a:srgbClr val="002060"/>
                </a:solidFill>
              </a:endParaRPr>
            </a:p>
            <a:p>
              <a:pPr algn="just"/>
              <a:r>
                <a:rPr lang="ru-RU" sz="1100" dirty="0" smtClean="0">
                  <a:solidFill>
                    <a:srgbClr val="002060"/>
                  </a:solidFill>
                </a:rPr>
                <a:t>СП 1:</a:t>
              </a:r>
            </a:p>
            <a:p>
              <a:pPr algn="just"/>
              <a:r>
                <a:rPr lang="ru-RU" sz="1100" dirty="0">
                  <a:solidFill>
                    <a:srgbClr val="002060"/>
                  </a:solidFill>
                </a:rPr>
                <a:t>осуществление по установленной форме телефонного опроса застрахованных лиц в целях уточнения своевременности исполнения медицинской организацией мероприятий по организации привлечения населения к прохождению профилактических мероприятий, выяснения причин отказов от </a:t>
              </a:r>
              <a:r>
                <a:rPr lang="ru-RU" sz="1100" dirty="0" smtClean="0">
                  <a:solidFill>
                    <a:srgbClr val="002060"/>
                  </a:solidFill>
                </a:rPr>
                <a:t>них</a:t>
              </a:r>
            </a:p>
            <a:p>
              <a:pPr algn="just"/>
              <a:endParaRPr lang="ru-RU" sz="1050" dirty="0" smtClean="0"/>
            </a:p>
            <a:p>
              <a:pPr algn="just"/>
              <a:endParaRPr lang="ru-RU" sz="1050" dirty="0"/>
            </a:p>
          </p:txBody>
        </p:sp>
      </p:grpSp>
      <p:pic>
        <p:nvPicPr>
          <p:cNvPr id="16" name="Picture 2" descr="http://wordpresses.ru/wp-content/uploads/2012/03/polzovateli_wordpre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5234" y="3721481"/>
            <a:ext cx="1344989" cy="112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Цилиндр 16"/>
          <p:cNvSpPr/>
          <p:nvPr/>
        </p:nvSpPr>
        <p:spPr>
          <a:xfrm>
            <a:off x="111006" y="1354990"/>
            <a:ext cx="1564296" cy="898907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ТФОМС</a:t>
            </a:r>
          </a:p>
        </p:txBody>
      </p:sp>
      <p:sp>
        <p:nvSpPr>
          <p:cNvPr id="3" name="Блок-схема: несколько документов 2"/>
          <p:cNvSpPr/>
          <p:nvPr/>
        </p:nvSpPr>
        <p:spPr>
          <a:xfrm>
            <a:off x="111006" y="4160533"/>
            <a:ext cx="1423619" cy="885805"/>
          </a:xfrm>
          <a:prstGeom prst="flowChartMultidocumen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Мед. организации</a:t>
            </a:r>
            <a:endParaRPr lang="ru-RU" sz="1400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92369" y="2253897"/>
            <a:ext cx="15631" cy="1924048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190585" y="2253897"/>
            <a:ext cx="0" cy="1880497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5" idx="2"/>
          </p:cNvCxnSpPr>
          <p:nvPr/>
        </p:nvCxnSpPr>
        <p:spPr>
          <a:xfrm flipV="1">
            <a:off x="1544528" y="2564904"/>
            <a:ext cx="1182567" cy="1749192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24" name="Прямая со стрелкой 26623"/>
          <p:cNvCxnSpPr>
            <a:stCxn id="3" idx="3"/>
            <a:endCxn id="11" idx="2"/>
          </p:cNvCxnSpPr>
          <p:nvPr/>
        </p:nvCxnSpPr>
        <p:spPr>
          <a:xfrm>
            <a:off x="1534625" y="4603436"/>
            <a:ext cx="1184916" cy="628889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26" name="Прямая со стрелкой 26625"/>
          <p:cNvCxnSpPr>
            <a:stCxn id="17" idx="4"/>
          </p:cNvCxnSpPr>
          <p:nvPr/>
        </p:nvCxnSpPr>
        <p:spPr>
          <a:xfrm flipV="1">
            <a:off x="1675302" y="1802423"/>
            <a:ext cx="953598" cy="2021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28" name="Прямая со стрелкой 26627"/>
          <p:cNvCxnSpPr>
            <a:stCxn id="15" idx="4"/>
          </p:cNvCxnSpPr>
          <p:nvPr/>
        </p:nvCxnSpPr>
        <p:spPr>
          <a:xfrm>
            <a:off x="6390527" y="2564904"/>
            <a:ext cx="1304707" cy="1409219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32" name="Прямая со стрелкой 26631"/>
          <p:cNvCxnSpPr>
            <a:stCxn id="14" idx="4"/>
            <a:endCxn id="16" idx="1"/>
          </p:cNvCxnSpPr>
          <p:nvPr/>
        </p:nvCxnSpPr>
        <p:spPr>
          <a:xfrm>
            <a:off x="6372200" y="3897052"/>
            <a:ext cx="1323034" cy="384861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34" name="Прямая со стрелкой 26633"/>
          <p:cNvCxnSpPr>
            <a:stCxn id="11" idx="4"/>
          </p:cNvCxnSpPr>
          <p:nvPr/>
        </p:nvCxnSpPr>
        <p:spPr>
          <a:xfrm flipV="1">
            <a:off x="6382973" y="4616932"/>
            <a:ext cx="1312261" cy="61539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7" name="TextBox 26636"/>
          <p:cNvSpPr txBox="1"/>
          <p:nvPr/>
        </p:nvSpPr>
        <p:spPr>
          <a:xfrm>
            <a:off x="827584" y="2276872"/>
            <a:ext cx="353943" cy="200792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Списки ЗЛ на диспансеризацию</a:t>
            </a:r>
            <a:endParaRPr lang="ru-RU" sz="11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32319" y="2925152"/>
            <a:ext cx="1311578" cy="4308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Списки ЗЛ на</a:t>
            </a:r>
          </a:p>
          <a:p>
            <a:r>
              <a:rPr lang="ru-RU" sz="1100" dirty="0" smtClean="0">
                <a:solidFill>
                  <a:srgbClr val="FF0000"/>
                </a:solidFill>
              </a:rPr>
              <a:t>диспансеризацию</a:t>
            </a:r>
            <a:endParaRPr lang="ru-RU" sz="1100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7504" y="2276872"/>
            <a:ext cx="353943" cy="187006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Страховая идентификация ЗЛ</a:t>
            </a:r>
            <a:endParaRPr lang="ru-RU" sz="1100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352431" y="4954391"/>
            <a:ext cx="1217000" cy="60016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100" dirty="0" err="1" smtClean="0">
                <a:solidFill>
                  <a:srgbClr val="FF0000"/>
                </a:solidFill>
              </a:rPr>
              <a:t>Дисп</a:t>
            </a:r>
            <a:r>
              <a:rPr lang="ru-RU" sz="1100" dirty="0" smtClean="0">
                <a:solidFill>
                  <a:srgbClr val="FF0000"/>
                </a:solidFill>
              </a:rPr>
              <a:t>. учет</a:t>
            </a:r>
          </a:p>
          <a:p>
            <a:r>
              <a:rPr lang="ru-RU" sz="1100" dirty="0" smtClean="0">
                <a:solidFill>
                  <a:srgbClr val="FF0000"/>
                </a:solidFill>
              </a:rPr>
              <a:t>Группы здоровья</a:t>
            </a:r>
          </a:p>
          <a:p>
            <a:r>
              <a:rPr lang="ru-RU" sz="1100" dirty="0" smtClean="0">
                <a:solidFill>
                  <a:srgbClr val="FF0000"/>
                </a:solidFill>
              </a:rPr>
              <a:t>Факторы риска</a:t>
            </a:r>
            <a:endParaRPr lang="ru-RU" sz="11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76256" y="2708920"/>
            <a:ext cx="1454244" cy="4308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Опросы о причинах</a:t>
            </a:r>
          </a:p>
          <a:p>
            <a:r>
              <a:rPr lang="ru-RU" sz="1100" dirty="0" smtClean="0">
                <a:solidFill>
                  <a:srgbClr val="FF0000"/>
                </a:solidFill>
              </a:rPr>
              <a:t>отказа от диспансер.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44208" y="3645024"/>
            <a:ext cx="1250663" cy="4308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Индивидуальное</a:t>
            </a:r>
          </a:p>
          <a:p>
            <a:r>
              <a:rPr lang="ru-RU" sz="1100" dirty="0" smtClean="0">
                <a:solidFill>
                  <a:srgbClr val="FF0000"/>
                </a:solidFill>
              </a:rPr>
              <a:t>информирование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48192" y="5104001"/>
            <a:ext cx="2315057" cy="4308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Индивидуальное информирование</a:t>
            </a:r>
          </a:p>
          <a:p>
            <a:r>
              <a:rPr lang="ru-RU" sz="1100" dirty="0" smtClean="0">
                <a:solidFill>
                  <a:srgbClr val="FF0000"/>
                </a:solidFill>
              </a:rPr>
              <a:t>и сопровождение ЗЛ</a:t>
            </a:r>
          </a:p>
        </p:txBody>
      </p:sp>
      <p:sp>
        <p:nvSpPr>
          <p:cNvPr id="26645" name="Прямоугольник с одним вырезанным углом 26644"/>
          <p:cNvSpPr/>
          <p:nvPr/>
        </p:nvSpPr>
        <p:spPr>
          <a:xfrm>
            <a:off x="1818854" y="4228209"/>
            <a:ext cx="619244" cy="405178"/>
          </a:xfrm>
          <a:prstGeom prst="snip1Rect">
            <a:avLst>
              <a:gd name="adj" fmla="val 244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Реестр</a:t>
            </a:r>
          </a:p>
          <a:p>
            <a:pPr algn="ctr"/>
            <a:r>
              <a:rPr lang="ru-RU" sz="1000" dirty="0" smtClean="0"/>
              <a:t>счетов</a:t>
            </a:r>
            <a:endParaRPr lang="ru-RU" sz="1000" dirty="0"/>
          </a:p>
        </p:txBody>
      </p:sp>
      <p:cxnSp>
        <p:nvCxnSpPr>
          <p:cNvPr id="26647" name="Прямая со стрелкой 26646"/>
          <p:cNvCxnSpPr>
            <a:endCxn id="26645" idx="2"/>
          </p:cNvCxnSpPr>
          <p:nvPr/>
        </p:nvCxnSpPr>
        <p:spPr>
          <a:xfrm>
            <a:off x="1534625" y="4430798"/>
            <a:ext cx="284229" cy="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49" name="Прямая со стрелкой 26648"/>
          <p:cNvCxnSpPr>
            <a:stCxn id="26645" idx="0"/>
          </p:cNvCxnSpPr>
          <p:nvPr/>
        </p:nvCxnSpPr>
        <p:spPr>
          <a:xfrm>
            <a:off x="2438098" y="4430798"/>
            <a:ext cx="281443" cy="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5735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74" name="TextBox 73"/>
          <p:cNvSpPr txBox="1"/>
          <p:nvPr/>
        </p:nvSpPr>
        <p:spPr>
          <a:xfrm>
            <a:off x="3131840" y="1628800"/>
            <a:ext cx="2898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Программное обеспечение клиентского сервиса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04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63408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ФОРМЫ ИНДИВИДУАЛЬНОГО ИНФОРМИРОВАНИЯ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59632" cy="11933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graphicFrame>
        <p:nvGraphicFramePr>
          <p:cNvPr id="6" name="Схема 5"/>
          <p:cNvGraphicFramePr/>
          <p:nvPr/>
        </p:nvGraphicFramePr>
        <p:xfrm>
          <a:off x="467544" y="1124744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0"/>
            <a:ext cx="7572428" cy="119728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Первые результаты по информационному сопровождению застрахованных лиц при прохождении диспансеризации/профилактических осмотров  (1 квартал 2017г)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28794" y="1357298"/>
            <a:ext cx="4786346" cy="100013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</a:rPr>
              <a:t>На 2017 год утвержден план проведения первого этапа профилактических мероприятий  41 456 застрахованных лиц</a:t>
            </a:r>
            <a:endParaRPr lang="ru-RU" sz="1600" b="1" dirty="0">
              <a:solidFill>
                <a:srgbClr val="FFFF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768" y="1428736"/>
            <a:ext cx="1857388" cy="9144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FF00"/>
                </a:solidFill>
              </a:rPr>
              <a:t>на первый квартал 2017 года - 9 420</a:t>
            </a:r>
            <a:endParaRPr lang="ru-RU" sz="1400" b="1" dirty="0">
              <a:solidFill>
                <a:srgbClr val="FFFF00"/>
              </a:solidFill>
            </a:endParaRPr>
          </a:p>
        </p:txBody>
      </p:sp>
      <p:cxnSp>
        <p:nvCxnSpPr>
          <p:cNvPr id="11" name="Прямая со стрелкой 10"/>
          <p:cNvCxnSpPr>
            <a:endCxn id="20" idx="1"/>
          </p:cNvCxnSpPr>
          <p:nvPr/>
        </p:nvCxnSpPr>
        <p:spPr>
          <a:xfrm>
            <a:off x="1785918" y="2500306"/>
            <a:ext cx="1071570" cy="64294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2857488" y="2500306"/>
            <a:ext cx="3286148" cy="12858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Медицинскими организациями представлены списки застрахованных лиц, подлежащих проведению диспансеризации  6 962 человек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643702" y="2857496"/>
            <a:ext cx="2143140" cy="114300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были индивидуально проинформированы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3 887 (55,83%)</a:t>
            </a:r>
            <a:endParaRPr lang="ru-RU" sz="1400" b="1" dirty="0">
              <a:solidFill>
                <a:srgbClr val="002060"/>
              </a:solidFill>
            </a:endParaRPr>
          </a:p>
        </p:txBody>
      </p:sp>
      <p:cxnSp>
        <p:nvCxnSpPr>
          <p:cNvPr id="25" name="Прямая со стрелкой 24"/>
          <p:cNvCxnSpPr>
            <a:stCxn id="20" idx="3"/>
            <a:endCxn id="23" idx="1"/>
          </p:cNvCxnSpPr>
          <p:nvPr/>
        </p:nvCxnSpPr>
        <p:spPr>
          <a:xfrm>
            <a:off x="6143636" y="3143248"/>
            <a:ext cx="500066" cy="28575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2786050" y="4071942"/>
            <a:ext cx="3429024" cy="107157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1 этап профилактических мероприятий прошли –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3 279 (84,4%)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499992" y="5517232"/>
            <a:ext cx="3786214" cy="114300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2 этап профилактических мероприятий прошли 274,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что составляет 88,4%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35" name="Стрелка углом 34"/>
          <p:cNvSpPr/>
          <p:nvPr/>
        </p:nvSpPr>
        <p:spPr>
          <a:xfrm rot="10800000">
            <a:off x="6286512" y="4000504"/>
            <a:ext cx="1000132" cy="500066"/>
          </a:xfrm>
          <a:prstGeom prst="bentArrow">
            <a:avLst>
              <a:gd name="adj1" fmla="val 25000"/>
              <a:gd name="adj2" fmla="val 27341"/>
              <a:gd name="adj3" fmla="val 25000"/>
              <a:gd name="adj4" fmla="val 43750"/>
            </a:avLst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Выгнутая влево стрелка 36"/>
          <p:cNvSpPr/>
          <p:nvPr/>
        </p:nvSpPr>
        <p:spPr>
          <a:xfrm rot="3111543">
            <a:off x="1444405" y="3742374"/>
            <a:ext cx="603532" cy="1861979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http://st3.prosto.im/cache/st3/4/6/5/9/4659/4659_25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1643074" cy="114300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cxnSp>
        <p:nvCxnSpPr>
          <p:cNvPr id="51" name="Прямая со стрелкой 50"/>
          <p:cNvCxnSpPr>
            <a:stCxn id="5" idx="3"/>
            <a:endCxn id="8" idx="1"/>
          </p:cNvCxnSpPr>
          <p:nvPr/>
        </p:nvCxnSpPr>
        <p:spPr>
          <a:xfrm>
            <a:off x="6715140" y="1857364"/>
            <a:ext cx="428628" cy="2857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59632" cy="11933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sp>
        <p:nvSpPr>
          <p:cNvPr id="16" name="Скругленный прямоугольник 15"/>
          <p:cNvSpPr/>
          <p:nvPr/>
        </p:nvSpPr>
        <p:spPr>
          <a:xfrm>
            <a:off x="899592" y="5445224"/>
            <a:ext cx="2143140" cy="114300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были индивидуально проинформированы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310 (100%)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3275856" y="6021288"/>
            <a:ext cx="1152128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6528905" cy="908720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Предложения по совершенствованию информационного сопровождения </a:t>
            </a:r>
            <a:endParaRPr lang="ru-RU" sz="2400" b="1" dirty="0">
              <a:solidFill>
                <a:srgbClr val="FF0000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683568" y="1052736"/>
          <a:ext cx="80648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259632" cy="11933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930933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1640" y="2564904"/>
            <a:ext cx="6681637" cy="923330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Спасибо за внимание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Picture 2" descr="http://mognovse.ru/mogno/970/969044/969044_html_m5c4be6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59632" cy="11933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3460</TotalTime>
  <Words>1713</Words>
  <Application>Microsoft Office PowerPoint</Application>
  <PresentationFormat>Экран (4:3)</PresentationFormat>
  <Paragraphs>350</Paragraphs>
  <Slides>21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Республика Адыгея</vt:lpstr>
      <vt:lpstr>Слайд 3</vt:lpstr>
      <vt:lpstr>Слайд 4</vt:lpstr>
      <vt:lpstr>Нормативно-правовое регулирование</vt:lpstr>
      <vt:lpstr>Слайд 6</vt:lpstr>
      <vt:lpstr>Обучение страховых представителей</vt:lpstr>
      <vt:lpstr> Страховые представители 1 уровня. Организация работы</vt:lpstr>
      <vt:lpstr>Слайд 9</vt:lpstr>
      <vt:lpstr>Слайд 10</vt:lpstr>
      <vt:lpstr>Слайд 11</vt:lpstr>
      <vt:lpstr>Слайд 12</vt:lpstr>
      <vt:lpstr> Страховые представители 2 уровня. </vt:lpstr>
      <vt:lpstr>Слайд 14</vt:lpstr>
      <vt:lpstr>Слайд 15</vt:lpstr>
      <vt:lpstr>        Проблемы реализации информационного сопровождения застрахованных лиц на этапе госпитализации</vt:lpstr>
      <vt:lpstr>Слайд 17</vt:lpstr>
      <vt:lpstr>ФОРМЫ ИНДИВИДУАЛЬНОГО ИНФОРМИРОВАНИЯ</vt:lpstr>
      <vt:lpstr>Слайд 19</vt:lpstr>
      <vt:lpstr>Предложения по совершенствованию информационного сопровождения 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eroshenko</dc:creator>
  <cp:lastModifiedBy>Director</cp:lastModifiedBy>
  <cp:revision>354</cp:revision>
  <dcterms:created xsi:type="dcterms:W3CDTF">2016-09-27T11:38:43Z</dcterms:created>
  <dcterms:modified xsi:type="dcterms:W3CDTF">2017-06-28T07:47:03Z</dcterms:modified>
</cp:coreProperties>
</file>