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7771" autoAdjust="0"/>
    <p:restoredTop sz="94660"/>
  </p:normalViewPr>
  <p:slideViewPr>
    <p:cSldViewPr>
      <p:cViewPr>
        <p:scale>
          <a:sx n="86" d="100"/>
          <a:sy n="86" d="100"/>
        </p:scale>
        <p:origin x="-948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C1F8E-F38E-4EA0-ADF7-C78E5944E147}" type="datetimeFigureOut">
              <a:rPr lang="ru-RU" smtClean="0"/>
              <a:pPr/>
              <a:t>2013-12-10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E81A4-CC42-4FC1-A41E-945D12CFB7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  Для контроля своевременной организации и персонифицированного учета медицинской помощи, оказанной пациентам в стационаре, разработан механизм информационного сопровождения страховыми медицинскими организациями госпитализации пациента, который установлен приказом в специальной главе Правил обязательного медицинского страхования. </a:t>
            </a:r>
          </a:p>
          <a:p>
            <a:r>
              <a:rPr lang="ru-RU" dirty="0" smtClean="0"/>
              <a:t>   Страховые медицинские организации должны помочь застрахованным лицам выбрать медицинскую организацию для получения плановой медицинской помощи в стационарных условиях в установленные сроки и в необходимом объеме, при этом будет обеспечен более полный контроль объемов и качества оказанной медицинской помощи в медицинских организациях  участвующих в программах ОМС.</a:t>
            </a:r>
          </a:p>
          <a:p>
            <a:r>
              <a:rPr lang="ru-RU" dirty="0" smtClean="0"/>
              <a:t>    Основная цель, которую мы хотим достигнуть при реализации данного порядка - обеспечить реализацию права пациентов на получение медицинской помощи в установленные сроки в выбранной пациентом медицинской организации и контроль объемов установленных в территориальных программах государственных гарантий.   </a:t>
            </a:r>
          </a:p>
          <a:p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34363-A830-4BA5-81B6-9335ABDBD53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2240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2013-12-10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2013-12-10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2013-12-10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2013-12-10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2013-12-10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2013-12-10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2013-12-10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2013-12-10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2013-12-10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2013-12-10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2013-12-10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3A92466-99B2-474F-815B-D7278E256A2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8394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2013-12-10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Diagram 6"/>
          <p:cNvGrpSpPr>
            <a:grpSpLocks/>
          </p:cNvGrpSpPr>
          <p:nvPr/>
        </p:nvGrpSpPr>
        <p:grpSpPr bwMode="auto">
          <a:xfrm>
            <a:off x="6429388" y="1071546"/>
            <a:ext cx="2428892" cy="857149"/>
            <a:chOff x="2297" y="1164"/>
            <a:chExt cx="997" cy="5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3077" name="Rectangle 16"/>
            <p:cNvSpPr>
              <a:spLocks noChangeArrowheads="1"/>
            </p:cNvSpPr>
            <p:nvPr/>
          </p:nvSpPr>
          <p:spPr bwMode="auto">
            <a:xfrm>
              <a:off x="2297" y="1164"/>
              <a:ext cx="997" cy="546"/>
            </a:xfrm>
            <a:prstGeom prst="roundRect">
              <a:avLst>
                <a:gd name="adj" fmla="val 11612"/>
              </a:avLst>
            </a:prstGeom>
            <a:solidFill>
              <a:srgbClr val="FFC000"/>
            </a:solidFill>
            <a:ln/>
            <a:ex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2000" b="1" dirty="0" smtClean="0"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Пациент</a:t>
              </a:r>
              <a:endParaRPr lang="ru-RU" sz="20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078" name="Rectangle 15"/>
          <p:cNvSpPr>
            <a:spLocks noChangeArrowheads="1"/>
          </p:cNvSpPr>
          <p:nvPr/>
        </p:nvSpPr>
        <p:spPr bwMode="auto">
          <a:xfrm>
            <a:off x="6500826" y="3214686"/>
            <a:ext cx="2434601" cy="1571636"/>
          </a:xfrm>
          <a:prstGeom prst="roundRect">
            <a:avLst/>
          </a:prstGeom>
          <a:ln/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Стационар</a:t>
            </a:r>
          </a:p>
        </p:txBody>
      </p:sp>
      <p:sp>
        <p:nvSpPr>
          <p:cNvPr id="3082" name="Rectangle 43"/>
          <p:cNvSpPr>
            <a:spLocks noChangeArrowheads="1"/>
          </p:cNvSpPr>
          <p:nvPr/>
        </p:nvSpPr>
        <p:spPr bwMode="auto">
          <a:xfrm>
            <a:off x="214282" y="5000636"/>
            <a:ext cx="1214446" cy="714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ru-RU" sz="1200" b="1" dirty="0" smtClean="0"/>
              <a:t>Отчет об </a:t>
            </a:r>
          </a:p>
          <a:p>
            <a:pPr algn="ctr"/>
            <a:r>
              <a:rPr lang="ru-RU" sz="1200" b="1" dirty="0" smtClean="0"/>
              <a:t>информационном </a:t>
            </a:r>
          </a:p>
          <a:p>
            <a:pPr algn="ctr"/>
            <a:r>
              <a:rPr lang="ru-RU" sz="1200" b="1" dirty="0" smtClean="0"/>
              <a:t>сопровождении</a:t>
            </a:r>
            <a:endParaRPr lang="ru-RU" sz="1200" b="1" dirty="0"/>
          </a:p>
        </p:txBody>
      </p:sp>
      <p:grpSp>
        <p:nvGrpSpPr>
          <p:cNvPr id="3" name="Diagram 45"/>
          <p:cNvGrpSpPr>
            <a:grpSpLocks/>
          </p:cNvGrpSpPr>
          <p:nvPr/>
        </p:nvGrpSpPr>
        <p:grpSpPr bwMode="auto">
          <a:xfrm>
            <a:off x="214678" y="1000108"/>
            <a:ext cx="6786214" cy="5715449"/>
            <a:chOff x="314" y="572"/>
            <a:chExt cx="3978" cy="3182"/>
          </a:xfrm>
        </p:grpSpPr>
        <p:sp>
          <p:nvSpPr>
            <p:cNvPr id="3085" name="Rectangle 48"/>
            <p:cNvSpPr>
              <a:spLocks noChangeArrowheads="1"/>
            </p:cNvSpPr>
            <p:nvPr/>
          </p:nvSpPr>
          <p:spPr bwMode="auto">
            <a:xfrm>
              <a:off x="314" y="1868"/>
              <a:ext cx="1340" cy="746"/>
            </a:xfrm>
            <a:prstGeom prst="roundRect">
              <a:avLst>
                <a:gd name="adj" fmla="val 10367"/>
              </a:avLst>
            </a:prstGeom>
            <a:ln>
              <a:solidFill>
                <a:schemeClr val="accent1">
                  <a:lumMod val="75000"/>
                </a:schemeClr>
              </a:solidFill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Страховая медицинская организация</a:t>
              </a:r>
            </a:p>
          </p:txBody>
        </p:sp>
        <p:sp>
          <p:nvSpPr>
            <p:cNvPr id="3086" name="Rectangle 49"/>
            <p:cNvSpPr>
              <a:spLocks noChangeArrowheads="1"/>
            </p:cNvSpPr>
            <p:nvPr/>
          </p:nvSpPr>
          <p:spPr bwMode="auto">
            <a:xfrm>
              <a:off x="1481" y="2879"/>
              <a:ext cx="2811" cy="875"/>
            </a:xfrm>
            <a:prstGeom prst="roundRect">
              <a:avLst>
                <a:gd name="adj" fmla="val 10744"/>
              </a:avLst>
            </a:prstGeom>
            <a:ln/>
            <a:ex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Территориальный фонд обязательного медицинского страхования</a:t>
              </a:r>
            </a:p>
          </p:txBody>
        </p:sp>
        <p:sp>
          <p:nvSpPr>
            <p:cNvPr id="3087" name="Rectangle 50"/>
            <p:cNvSpPr>
              <a:spLocks noChangeArrowheads="1"/>
            </p:cNvSpPr>
            <p:nvPr/>
          </p:nvSpPr>
          <p:spPr bwMode="auto">
            <a:xfrm>
              <a:off x="314" y="572"/>
              <a:ext cx="1340" cy="586"/>
            </a:xfrm>
            <a:prstGeom prst="roundRect">
              <a:avLst/>
            </a:prstGeom>
            <a:ln/>
            <a:extLst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Поликлиника</a:t>
              </a:r>
            </a:p>
          </p:txBody>
        </p:sp>
      </p:grpSp>
      <p:sp>
        <p:nvSpPr>
          <p:cNvPr id="3096" name="Rectangle 54"/>
          <p:cNvSpPr>
            <a:spLocks noChangeArrowheads="1"/>
          </p:cNvSpPr>
          <p:nvPr/>
        </p:nvSpPr>
        <p:spPr bwMode="auto">
          <a:xfrm>
            <a:off x="2857488" y="1214422"/>
            <a:ext cx="2928958" cy="57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1200" b="1" dirty="0" smtClean="0"/>
              <a:t>Направление на </a:t>
            </a:r>
          </a:p>
          <a:p>
            <a:pPr algn="ctr"/>
            <a:r>
              <a:rPr lang="ru-RU" sz="1200" b="1" dirty="0" smtClean="0"/>
              <a:t>госпитализацию в стационар </a:t>
            </a:r>
            <a:endParaRPr lang="ru-RU" sz="1200" b="1" dirty="0"/>
          </a:p>
        </p:txBody>
      </p:sp>
      <p:sp>
        <p:nvSpPr>
          <p:cNvPr id="3098" name="Rectangle 59"/>
          <p:cNvSpPr>
            <a:spLocks noChangeArrowheads="1"/>
          </p:cNvSpPr>
          <p:nvPr/>
        </p:nvSpPr>
        <p:spPr bwMode="auto">
          <a:xfrm>
            <a:off x="2928926" y="4857760"/>
            <a:ext cx="3731335" cy="571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ru-RU" sz="1000" dirty="0"/>
          </a:p>
        </p:txBody>
      </p:sp>
      <p:sp>
        <p:nvSpPr>
          <p:cNvPr id="35" name="Rectangle 61"/>
          <p:cNvSpPr>
            <a:spLocks noChangeArrowheads="1"/>
          </p:cNvSpPr>
          <p:nvPr/>
        </p:nvSpPr>
        <p:spPr bwMode="auto">
          <a:xfrm>
            <a:off x="6715140" y="2285992"/>
            <a:ext cx="1714512" cy="57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ru-RU" sz="1200" b="1" dirty="0" smtClean="0"/>
              <a:t>На госпитализацию</a:t>
            </a:r>
          </a:p>
          <a:p>
            <a:r>
              <a:rPr lang="ru-RU" sz="1200" b="1" dirty="0"/>
              <a:t> </a:t>
            </a:r>
            <a:r>
              <a:rPr lang="ru-RU" sz="1200" b="1" dirty="0" smtClean="0"/>
              <a:t>в стационар в установленные сроки</a:t>
            </a:r>
            <a:endParaRPr lang="ru-RU" sz="12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2071678"/>
            <a:ext cx="13573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Ежедневно </a:t>
            </a:r>
            <a:br>
              <a:rPr lang="ru-RU" sz="1200" b="1" dirty="0" smtClean="0"/>
            </a:br>
            <a:r>
              <a:rPr lang="ru-RU" sz="1200" b="1" dirty="0" smtClean="0"/>
              <a:t>о свободных</a:t>
            </a:r>
          </a:p>
          <a:p>
            <a:pPr algn="ctr"/>
            <a:r>
              <a:rPr lang="ru-RU" sz="1200" b="1" dirty="0" smtClean="0"/>
              <a:t> местах,  </a:t>
            </a:r>
            <a:r>
              <a:rPr lang="ru-RU" sz="1200" b="1" dirty="0"/>
              <a:t>наличии </a:t>
            </a:r>
            <a:endParaRPr lang="ru-RU" sz="1200" b="1" dirty="0" smtClean="0"/>
          </a:p>
          <a:p>
            <a:pPr algn="ctr"/>
            <a:r>
              <a:rPr lang="ru-RU" sz="1200" b="1" dirty="0" smtClean="0"/>
              <a:t>объемов и</a:t>
            </a:r>
          </a:p>
          <a:p>
            <a:pPr algn="ctr"/>
            <a:r>
              <a:rPr lang="ru-RU" sz="1200" b="1" dirty="0" smtClean="0"/>
              <a:t>госпитализированных</a:t>
            </a:r>
            <a:endParaRPr lang="ru-RU" sz="1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00298" y="3929066"/>
            <a:ext cx="4071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Ежедневно </a:t>
            </a:r>
            <a:r>
              <a:rPr lang="ru-RU" sz="1200" b="1" dirty="0" smtClean="0"/>
              <a:t> о выполнении объемов , числе свободных мест (плановых и экстренных), госпитализированных , выбывших  и несостоявшейся плановой  госпитализаций</a:t>
            </a:r>
            <a:endParaRPr lang="ru-RU" sz="1200" b="1" dirty="0"/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32" y="0"/>
            <a:ext cx="9144000" cy="8572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Контроль объемов  и своевременного оказания медицинской помощи пациентам в стационарных условиях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428860" y="2500306"/>
            <a:ext cx="18573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/>
              <a:t>Ежедневно информирует о лицах, получивших направление и сроках госпитализации   </a:t>
            </a:r>
          </a:p>
          <a:p>
            <a:pPr algn="ctr"/>
            <a:endParaRPr lang="ru-RU" sz="1200" b="1" dirty="0"/>
          </a:p>
        </p:txBody>
      </p:sp>
      <p:sp>
        <p:nvSpPr>
          <p:cNvPr id="61" name="Стрелка вправо 60"/>
          <p:cNvSpPr/>
          <p:nvPr/>
        </p:nvSpPr>
        <p:spPr>
          <a:xfrm rot="3072765">
            <a:off x="1133775" y="5089103"/>
            <a:ext cx="879803" cy="214747"/>
          </a:xfrm>
          <a:prstGeom prst="rightArrow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трелка вправо 63"/>
          <p:cNvSpPr/>
          <p:nvPr/>
        </p:nvSpPr>
        <p:spPr>
          <a:xfrm rot="10800000">
            <a:off x="2714612" y="4572008"/>
            <a:ext cx="3571900" cy="214314"/>
          </a:xfrm>
          <a:prstGeom prst="rightArrow">
            <a:avLst/>
          </a:prstGeom>
          <a:solidFill>
            <a:srgbClr val="C00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Стрелка вправо 64"/>
          <p:cNvSpPr/>
          <p:nvPr/>
        </p:nvSpPr>
        <p:spPr>
          <a:xfrm>
            <a:off x="2643174" y="3643314"/>
            <a:ext cx="371477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трелка вправо 65"/>
          <p:cNvSpPr/>
          <p:nvPr/>
        </p:nvSpPr>
        <p:spPr>
          <a:xfrm>
            <a:off x="2643174" y="1785926"/>
            <a:ext cx="3643338" cy="285752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трелка вниз 66"/>
          <p:cNvSpPr/>
          <p:nvPr/>
        </p:nvSpPr>
        <p:spPr>
          <a:xfrm>
            <a:off x="2143108" y="2214554"/>
            <a:ext cx="285752" cy="928694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Стрелка вниз 67"/>
          <p:cNvSpPr/>
          <p:nvPr/>
        </p:nvSpPr>
        <p:spPr>
          <a:xfrm rot="10800000">
            <a:off x="142844" y="2143116"/>
            <a:ext cx="285752" cy="9286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Стрелка вниз 68"/>
          <p:cNvSpPr/>
          <p:nvPr/>
        </p:nvSpPr>
        <p:spPr>
          <a:xfrm>
            <a:off x="6429388" y="2071678"/>
            <a:ext cx="285752" cy="980870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35780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196</Words>
  <PresentationFormat>Экран (4:3)</PresentationFormat>
  <Paragraphs>24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levterova</cp:lastModifiedBy>
  <cp:revision>19</cp:revision>
  <dcterms:modified xsi:type="dcterms:W3CDTF">2013-12-10T05:27:34Z</dcterms:modified>
</cp:coreProperties>
</file>