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21"/>
  </p:notesMasterIdLst>
  <p:sldIdLst>
    <p:sldId id="257" r:id="rId2"/>
    <p:sldId id="259" r:id="rId3"/>
    <p:sldId id="334" r:id="rId4"/>
    <p:sldId id="264" r:id="rId5"/>
    <p:sldId id="310" r:id="rId6"/>
    <p:sldId id="350" r:id="rId7"/>
    <p:sldId id="346" r:id="rId8"/>
    <p:sldId id="347" r:id="rId9"/>
    <p:sldId id="345" r:id="rId10"/>
    <p:sldId id="267" r:id="rId11"/>
    <p:sldId id="340" r:id="rId12"/>
    <p:sldId id="342" r:id="rId13"/>
    <p:sldId id="343" r:id="rId14"/>
    <p:sldId id="341" r:id="rId15"/>
    <p:sldId id="354" r:id="rId16"/>
    <p:sldId id="353" r:id="rId17"/>
    <p:sldId id="352" r:id="rId18"/>
    <p:sldId id="351" r:id="rId19"/>
    <p:sldId id="287" r:id="rId20"/>
  </p:sldIdLst>
  <p:sldSz cx="9144000" cy="6858000" type="screen4x3"/>
  <p:notesSz cx="6797675" cy="992981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D2"/>
    <a:srgbClr val="9933FF"/>
    <a:srgbClr val="007976"/>
    <a:srgbClr val="D0F70D"/>
    <a:srgbClr val="008080"/>
    <a:srgbClr val="00605E"/>
    <a:srgbClr val="004E4C"/>
    <a:srgbClr val="EC181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397" autoAdjust="0"/>
    <p:restoredTop sz="91695" autoAdjust="0"/>
  </p:normalViewPr>
  <p:slideViewPr>
    <p:cSldViewPr>
      <p:cViewPr>
        <p:scale>
          <a:sx n="50" d="100"/>
          <a:sy n="50" d="100"/>
        </p:scale>
        <p:origin x="-178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7.xlsx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8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0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1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floor>
      <c:spPr>
        <a:solidFill>
          <a:srgbClr val="FFFF00"/>
        </a:solidFill>
      </c:spPr>
    </c:floor>
    <c:sideWall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>
          <a:outerShdw blurRad="50800" dist="50800" dir="5400000" algn="ctr" rotWithShape="0">
            <a:sysClr val="window" lastClr="FFFFFF">
              <a:alpha val="68000"/>
            </a:sysClr>
          </a:outerShdw>
        </a:effectLst>
        <a:scene3d>
          <a:camera prst="orthographicFront"/>
          <a:lightRig rig="threePt" dir="t">
            <a:rot lat="0" lon="0" rev="4200000"/>
          </a:lightRig>
        </a:scene3d>
        <a:sp3d prstMaterial="dkEdge">
          <a:bevelB prst="relaxedInset"/>
        </a:sp3d>
      </c:spPr>
    </c:sideWall>
    <c:backWall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>
          <a:outerShdw blurRad="50800" dist="50800" dir="5400000" algn="ctr" rotWithShape="0">
            <a:sysClr val="window" lastClr="FFFFFF">
              <a:alpha val="68000"/>
            </a:sysClr>
          </a:outerShdw>
        </a:effectLst>
        <a:scene3d>
          <a:camera prst="orthographicFront"/>
          <a:lightRig rig="threePt" dir="t">
            <a:rot lat="0" lon="0" rev="4200000"/>
          </a:lightRig>
        </a:scene3d>
        <a:sp3d prstMaterial="dkEdge">
          <a:bevelB prst="relaxedInset"/>
        </a:sp3d>
      </c:spPr>
    </c:backWall>
    <c:plotArea>
      <c:layout>
        <c:manualLayout>
          <c:layoutTarget val="inner"/>
          <c:xMode val="edge"/>
          <c:yMode val="edge"/>
          <c:x val="0.17754206444749326"/>
          <c:y val="0.1075628554665195"/>
          <c:w val="0.82245793555250724"/>
          <c:h val="0.53370692147288268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ГБУЗ РА «Тахтамукайская ЦРБ»</c:v>
                </c:pt>
                <c:pt idx="1">
                  <c:v>ГБУЗ РА «Энемская РБ»</c:v>
                </c:pt>
                <c:pt idx="2">
                  <c:v>ГБУЗ РА «Красногвардейская ЦРБ»</c:v>
                </c:pt>
                <c:pt idx="3">
                  <c:v>ГБУЗ РА «АМБ им. Батмена»</c:v>
                </c:pt>
                <c:pt idx="4">
                  <c:v>ГБУЗ РА «ЦРБ Майкопского района»</c:v>
                </c:pt>
                <c:pt idx="5">
                  <c:v>ГБУЗ РА "Шовгеновская ЦРБ"</c:v>
                </c:pt>
                <c:pt idx="6">
                  <c:v>ГБУЗ РА "Гиагинская ЦРБ"</c:v>
                </c:pt>
                <c:pt idx="7">
                  <c:v>ГБУЗ РА "Кошехабльская ЦРБ"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64</c:v>
                </c:pt>
                <c:pt idx="1">
                  <c:v>59</c:v>
                </c:pt>
                <c:pt idx="2">
                  <c:v>4</c:v>
                </c:pt>
                <c:pt idx="3">
                  <c:v>66</c:v>
                </c:pt>
                <c:pt idx="4">
                  <c:v>22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Лист1!$A$2:$A$9</c:f>
              <c:strCache>
                <c:ptCount val="8"/>
                <c:pt idx="0">
                  <c:v>ГБУЗ РА «Тахтамукайская ЦРБ»</c:v>
                </c:pt>
                <c:pt idx="1">
                  <c:v>ГБУЗ РА «Энемская РБ»</c:v>
                </c:pt>
                <c:pt idx="2">
                  <c:v>ГБУЗ РА «Красногвардейская ЦРБ»</c:v>
                </c:pt>
                <c:pt idx="3">
                  <c:v>ГБУЗ РА «АМБ им. Батмена»</c:v>
                </c:pt>
                <c:pt idx="4">
                  <c:v>ГБУЗ РА «ЦРБ Майкопского района»</c:v>
                </c:pt>
                <c:pt idx="5">
                  <c:v>ГБУЗ РА "Шовгеновская ЦРБ"</c:v>
                </c:pt>
                <c:pt idx="6">
                  <c:v>ГБУЗ РА "Гиагинская ЦРБ"</c:v>
                </c:pt>
                <c:pt idx="7">
                  <c:v>ГБУЗ РА "Кошехабльская ЦРБ"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Лист1!$A$2:$A$9</c:f>
              <c:strCache>
                <c:ptCount val="8"/>
                <c:pt idx="0">
                  <c:v>ГБУЗ РА «Тахтамукайская ЦРБ»</c:v>
                </c:pt>
                <c:pt idx="1">
                  <c:v>ГБУЗ РА «Энемская РБ»</c:v>
                </c:pt>
                <c:pt idx="2">
                  <c:v>ГБУЗ РА «Красногвардейская ЦРБ»</c:v>
                </c:pt>
                <c:pt idx="3">
                  <c:v>ГБУЗ РА «АМБ им. Батмена»</c:v>
                </c:pt>
                <c:pt idx="4">
                  <c:v>ГБУЗ РА «ЦРБ Майкопского района»</c:v>
                </c:pt>
                <c:pt idx="5">
                  <c:v>ГБУЗ РА "Шовгеновская ЦРБ"</c:v>
                </c:pt>
                <c:pt idx="6">
                  <c:v>ГБУЗ РА "Гиагинская ЦРБ"</c:v>
                </c:pt>
                <c:pt idx="7">
                  <c:v>ГБУЗ РА "Кошехабльская ЦРБ"</c:v>
                </c:pt>
              </c:strCache>
            </c:strRef>
          </c:cat>
          <c:val>
            <c:numRef>
              <c:f>Лист1!$D$2:$D$9</c:f>
              <c:numCache>
                <c:formatCode>General</c:formatCode>
                <c:ptCount val="8"/>
              </c:numCache>
            </c:numRef>
          </c:val>
        </c:ser>
        <c:shape val="cylinder"/>
        <c:axId val="71334144"/>
        <c:axId val="71340032"/>
        <c:axId val="71327744"/>
      </c:bar3DChart>
      <c:catAx>
        <c:axId val="713341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solidFill>
                  <a:srgbClr val="002060"/>
                </a:solidFill>
              </a:defRPr>
            </a:pPr>
            <a:endParaRPr lang="ru-RU"/>
          </a:p>
        </c:txPr>
        <c:crossAx val="71340032"/>
        <c:crosses val="autoZero"/>
        <c:auto val="1"/>
        <c:lblAlgn val="ctr"/>
        <c:lblOffset val="100"/>
      </c:catAx>
      <c:valAx>
        <c:axId val="71340032"/>
        <c:scaling>
          <c:orientation val="minMax"/>
        </c:scaling>
        <c:axPos val="l"/>
        <c:majorGridlines>
          <c:spPr>
            <a:effectLst>
              <a:outerShdw blurRad="50800" dist="50800" dir="5400000" algn="ctr" rotWithShape="0">
                <a:srgbClr val="D0F70D"/>
              </a:outerShdw>
            </a:effectLst>
          </c:spPr>
        </c:majorGridlines>
        <c:numFmt formatCode="General" sourceLinked="1"/>
        <c:tickLblPos val="nextTo"/>
        <c:crossAx val="71334144"/>
        <c:crosses val="autoZero"/>
        <c:crossBetween val="between"/>
      </c:valAx>
      <c:serAx>
        <c:axId val="71327744"/>
        <c:scaling>
          <c:orientation val="minMax"/>
        </c:scaling>
        <c:delete val="1"/>
        <c:axPos val="b"/>
        <c:tickLblPos val="nextTo"/>
        <c:crossAx val="71340032"/>
        <c:crosses val="autoZero"/>
      </c:ser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50"/>
      <c:perspective val="30"/>
    </c:view3D>
    <c:plotArea>
      <c:layout>
        <c:manualLayout>
          <c:layoutTarget val="inner"/>
          <c:xMode val="edge"/>
          <c:yMode val="edge"/>
          <c:x val="8.3333333333333367E-3"/>
          <c:y val="0.16510949803149644"/>
          <c:w val="0.69587696850393699"/>
          <c:h val="0.82551550196850398"/>
        </c:manualLayout>
      </c:layout>
      <c:pie3DChart>
        <c:varyColors val="1"/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50"/>
      <c:perspective val="30"/>
    </c:view3D>
    <c:plotArea>
      <c:layout>
        <c:manualLayout>
          <c:layoutTarget val="inner"/>
          <c:xMode val="edge"/>
          <c:yMode val="edge"/>
          <c:x val="8.3333333333333367E-3"/>
          <c:y val="0.16510949803149658"/>
          <c:w val="0.69587696850393699"/>
          <c:h val="0.82551550196850398"/>
        </c:manualLayout>
      </c:layout>
      <c:pie3DChart>
        <c:varyColors val="1"/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981974108636585E-2"/>
          <c:y val="0.11477722649536641"/>
          <c:w val="0.55785784599267552"/>
          <c:h val="0.781577183665995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spPr>
              <a:solidFill>
                <a:srgbClr val="002060"/>
              </a:solidFill>
            </c:spPr>
          </c:dPt>
          <c:dPt>
            <c:idx val="1"/>
            <c:spPr>
              <a:solidFill>
                <a:srgbClr val="008CD2"/>
              </a:solidFill>
            </c:spPr>
          </c:dPt>
          <c:dPt>
            <c:idx val="2"/>
            <c:spPr>
              <a:solidFill>
                <a:srgbClr val="9933FF"/>
              </a:solidFill>
            </c:spPr>
          </c:dPt>
          <c:dPt>
            <c:idx val="4"/>
            <c:spPr>
              <a:solidFill>
                <a:srgbClr val="00B050"/>
              </a:solidFill>
            </c:spPr>
          </c:dPt>
          <c:dPt>
            <c:idx val="5"/>
            <c:spPr>
              <a:solidFill>
                <a:srgbClr val="FFFF00"/>
              </a:solidFill>
            </c:spPr>
          </c:dPt>
          <c:dPt>
            <c:idx val="6"/>
            <c:spPr>
              <a:solidFill>
                <a:srgbClr val="FF0000"/>
              </a:solidFill>
            </c:spPr>
          </c:dPt>
          <c:dPt>
            <c:idx val="7"/>
            <c:spPr>
              <a:solidFill>
                <a:schemeClr val="bg2">
                  <a:lumMod val="5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ГБУЗ РА «Тахтамукайская ЦРБ»</c:v>
                </c:pt>
                <c:pt idx="1">
                  <c:v>ГБУЗ РА «Энемская РБ»</c:v>
                </c:pt>
                <c:pt idx="2">
                  <c:v>ГБУЗ РА «Шовгеновская ЦРБ»</c:v>
                </c:pt>
                <c:pt idx="3">
                  <c:v>ГБУЗ РА «Красногвардейская ЦРБ»</c:v>
                </c:pt>
                <c:pt idx="4">
                  <c:v>ГБУЗ РА «Гиагинская ЦРБ»</c:v>
                </c:pt>
                <c:pt idx="5">
                  <c:v>ГБУЗ РА «Кошехабльская ЦРБ»</c:v>
                </c:pt>
                <c:pt idx="6">
                  <c:v>ГБУЗ РА «АМБ им. Батмена»</c:v>
                </c:pt>
                <c:pt idx="7">
                  <c:v>ГБУЗ РА «ЦРБ МАйкопского района»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0.9</c:v>
                </c:pt>
                <c:pt idx="1">
                  <c:v>34</c:v>
                </c:pt>
                <c:pt idx="2">
                  <c:v>1.6</c:v>
                </c:pt>
                <c:pt idx="3">
                  <c:v>2</c:v>
                </c:pt>
                <c:pt idx="4">
                  <c:v>20.5</c:v>
                </c:pt>
                <c:pt idx="5">
                  <c:v>19</c:v>
                </c:pt>
                <c:pt idx="6">
                  <c:v>7</c:v>
                </c:pt>
                <c:pt idx="7">
                  <c:v>15</c:v>
                </c:pt>
              </c:numCache>
            </c:numRef>
          </c:val>
        </c:ser>
      </c:pie3DChart>
    </c:plotArea>
    <c:legend>
      <c:legendPos val="r"/>
      <c:legendEntry>
        <c:idx val="3"/>
        <c:txPr>
          <a:bodyPr/>
          <a:lstStyle/>
          <a:p>
            <a:pPr>
              <a:defRPr sz="1800"/>
            </a:pPr>
            <a:endParaRPr lang="ru-RU"/>
          </a:p>
        </c:txPr>
      </c:legendEntry>
      <c:layout>
        <c:manualLayout>
          <c:xMode val="edge"/>
          <c:yMode val="edge"/>
          <c:x val="0.5719564068871158"/>
          <c:y val="0.17539077092107672"/>
          <c:w val="0.41723280365940146"/>
          <c:h val="0.824503753891228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50"/>
      <c:perspective val="30"/>
    </c:view3D>
    <c:plotArea>
      <c:layout>
        <c:manualLayout>
          <c:layoutTarget val="inner"/>
          <c:xMode val="edge"/>
          <c:yMode val="edge"/>
          <c:x val="8.3333333333333367E-3"/>
          <c:y val="0.16510949803149647"/>
          <c:w val="0.69587696850393699"/>
          <c:h val="0.82551550196850398"/>
        </c:manualLayout>
      </c:layout>
      <c:pie3DChart>
        <c:varyColors val="1"/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txPr>
        <a:bodyPr/>
        <a:lstStyle/>
        <a:p>
          <a:pPr>
            <a:defRPr sz="2800"/>
          </a:pPr>
          <a:endParaRPr lang="ru-RU"/>
        </a:p>
      </c:txPr>
    </c:title>
    <c:view3D>
      <c:rotX val="30"/>
      <c:rotY val="50"/>
      <c:perspective val="30"/>
    </c:view3D>
    <c:plotArea>
      <c:layout>
        <c:manualLayout>
          <c:layoutTarget val="inner"/>
          <c:xMode val="edge"/>
          <c:yMode val="edge"/>
          <c:x val="8.3333333333333367E-3"/>
          <c:y val="0.16510949803149647"/>
          <c:w val="0.69587696850393699"/>
          <c:h val="0.825515501968503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опрошенных граждан</c:v>
                </c:pt>
              </c:strCache>
            </c:strRef>
          </c:tx>
          <c:explosion val="25"/>
          <c:dPt>
            <c:idx val="1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ТФОМС РА</c:v>
                </c:pt>
                <c:pt idx="1">
                  <c:v>СМО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23.4</c:v>
                </c:pt>
                <c:pt idx="1">
                  <c:v>76.599999999999994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otX val="10"/>
      <c:depthPercent val="100"/>
      <c:perspective val="30"/>
    </c:view3D>
    <c:floor>
      <c:spPr>
        <a:solidFill>
          <a:srgbClr val="FFFF00"/>
        </a:solidFill>
      </c:spPr>
    </c:floor>
    <c:plotArea>
      <c:layout>
        <c:manualLayout>
          <c:layoutTarget val="inner"/>
          <c:xMode val="edge"/>
          <c:yMode val="edge"/>
          <c:x val="3.9506036780164691E-2"/>
          <c:y val="3.0085259514974854E-2"/>
          <c:w val="0.92054065055643963"/>
          <c:h val="0.81082315595879861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2014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plastic"/>
          </c:spPr>
          <c:dLbls>
            <c:dLbl>
              <c:idx val="0"/>
              <c:layout>
                <c:manualLayout>
                  <c:x val="-3.3862317240141181E-2"/>
                  <c:y val="2.7350235922704415E-3"/>
                </c:manualLayout>
              </c:layout>
              <c:showVal val="1"/>
            </c:dLbl>
            <c:dLbl>
              <c:idx val="1"/>
              <c:layout>
                <c:manualLayout>
                  <c:x val="-4.1045659870027858E-17"/>
                  <c:y val="-2.3492908348060081E-2"/>
                </c:manualLayout>
              </c:layout>
              <c:showVal val="1"/>
            </c:dLbl>
            <c:dLbl>
              <c:idx val="2"/>
              <c:layout>
                <c:manualLayout>
                  <c:x val="-8.9555201526528867E-3"/>
                  <c:y val="-3.5239362522090548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87.7</c:v>
                </c:pt>
                <c:pt idx="1">
                  <c:v>8.2000000000000011</c:v>
                </c:pt>
                <c:pt idx="2">
                  <c:v>4.0999999999999996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2013</c:v>
                </c:pt>
              </c:strCache>
            </c:strRef>
          </c:tx>
          <c:spPr>
            <a:solidFill>
              <a:srgbClr val="00B05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metal"/>
          </c:spPr>
          <c:dLbls>
            <c:dLbl>
              <c:idx val="1"/>
              <c:layout>
                <c:manualLayout>
                  <c:x val="0"/>
                  <c:y val="-3.9154847246766815E-2"/>
                </c:manualLayout>
              </c:layout>
              <c:showVal val="1"/>
            </c:dLbl>
            <c:dLbl>
              <c:idx val="2"/>
              <c:layout>
                <c:manualLayout>
                  <c:x val="-2.2388800381631375E-3"/>
                  <c:y val="-3.9154847246766815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81.900000000000006</c:v>
                </c:pt>
                <c:pt idx="1">
                  <c:v>12.9</c:v>
                </c:pt>
                <c:pt idx="2">
                  <c:v>5.2</c:v>
                </c:pt>
              </c:numCache>
            </c:numRef>
          </c:val>
          <c:shape val="cylinder"/>
        </c:ser>
        <c:dLbls>
          <c:showVal val="1"/>
        </c:dLbls>
        <c:gapWidth val="75"/>
        <c:shape val="box"/>
        <c:axId val="89501056"/>
        <c:axId val="89932928"/>
        <c:axId val="87914688"/>
      </c:bar3DChart>
      <c:catAx>
        <c:axId val="895010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89932928"/>
        <c:crosses val="autoZero"/>
        <c:auto val="1"/>
        <c:lblAlgn val="ctr"/>
        <c:lblOffset val="100"/>
      </c:catAx>
      <c:valAx>
        <c:axId val="89932928"/>
        <c:scaling>
          <c:orientation val="minMax"/>
        </c:scaling>
        <c:delete val="1"/>
        <c:axPos val="l"/>
        <c:numFmt formatCode="General" sourceLinked="1"/>
        <c:tickLblPos val="nextTo"/>
        <c:crossAx val="89501056"/>
        <c:crosses val="autoZero"/>
        <c:crossBetween val="between"/>
      </c:valAx>
      <c:serAx>
        <c:axId val="87914688"/>
        <c:scaling>
          <c:orientation val="minMax"/>
        </c:scaling>
        <c:delete val="1"/>
        <c:axPos val="b"/>
        <c:tickLblPos val="nextTo"/>
        <c:crossAx val="89932928"/>
        <c:crosses val="autoZero"/>
      </c:serAx>
      <c:spPr>
        <a:noFill/>
        <a:ln w="25408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2000" b="1"/>
            </a:pPr>
            <a:endParaRPr lang="ru-RU"/>
          </a:p>
        </c:txPr>
      </c:legendEntry>
      <c:legendEntry>
        <c:idx val="0"/>
        <c:txPr>
          <a:bodyPr/>
          <a:lstStyle/>
          <a:p>
            <a:pPr>
              <a:defRPr sz="2000" b="1"/>
            </a:pPr>
            <a:endParaRPr lang="ru-RU"/>
          </a:p>
        </c:txPr>
      </c:legendEntry>
      <c:layout>
        <c:manualLayout>
          <c:xMode val="edge"/>
          <c:yMode val="edge"/>
          <c:x val="7.8355491228015703E-2"/>
          <c:y val="0.90048543689320404"/>
          <c:w val="0.63454327421944512"/>
          <c:h val="7.0388349514563103E-2"/>
        </c:manualLayout>
      </c:layout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</c:chart>
  <c:spPr>
    <a:ln>
      <a:noFill/>
    </a:ln>
  </c:sp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otX val="10"/>
      <c:depthPercent val="100"/>
      <c:perspective val="30"/>
    </c:view3D>
    <c:floor>
      <c:spPr>
        <a:solidFill>
          <a:srgbClr val="FFFF00"/>
        </a:solidFill>
      </c:spPr>
    </c:floor>
    <c:plotArea>
      <c:layout>
        <c:manualLayout>
          <c:layoutTarget val="inner"/>
          <c:xMode val="edge"/>
          <c:yMode val="edge"/>
          <c:x val="0"/>
          <c:y val="1.9149093941221381E-3"/>
          <c:w val="0.99559262904636803"/>
          <c:h val="0.88797278759203757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2014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plastic"/>
          </c:spPr>
          <c:dLbls>
            <c:dLbl>
              <c:idx val="0"/>
              <c:layout>
                <c:manualLayout>
                  <c:x val="-2.5396737930105863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4.1045659870027802E-17"/>
                  <c:y val="-2.3492908348060081E-2"/>
                </c:manualLayout>
              </c:layout>
              <c:showVal val="1"/>
            </c:dLbl>
            <c:dLbl>
              <c:idx val="2"/>
              <c:layout>
                <c:manualLayout>
                  <c:x val="-8.9555201526528728E-3"/>
                  <c:y val="-3.5239362522090492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2013</c:v>
                </c:pt>
              </c:strCache>
            </c:strRef>
          </c:tx>
          <c:spPr>
            <a:solidFill>
              <a:srgbClr val="00B05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metal"/>
          </c:spPr>
          <c:dLbls>
            <c:dLbl>
              <c:idx val="1"/>
              <c:layout>
                <c:manualLayout>
                  <c:x val="0"/>
                  <c:y val="-3.9154847246766801E-2"/>
                </c:manualLayout>
              </c:layout>
              <c:showVal val="1"/>
            </c:dLbl>
            <c:dLbl>
              <c:idx val="2"/>
              <c:layout>
                <c:manualLayout>
                  <c:x val="-2.2388800381631276E-3"/>
                  <c:y val="-3.9154847246766801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83.5</c:v>
                </c:pt>
                <c:pt idx="1">
                  <c:v>12.6</c:v>
                </c:pt>
                <c:pt idx="2">
                  <c:v>3.9</c:v>
                </c:pt>
              </c:numCache>
            </c:numRef>
          </c:val>
          <c:shape val="cylinder"/>
        </c:ser>
        <c:dLbls>
          <c:showVal val="1"/>
        </c:dLbls>
        <c:gapWidth val="75"/>
        <c:shape val="box"/>
        <c:axId val="86217472"/>
        <c:axId val="86219008"/>
        <c:axId val="71328192"/>
      </c:bar3DChart>
      <c:catAx>
        <c:axId val="862174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86219008"/>
        <c:crosses val="autoZero"/>
        <c:auto val="1"/>
        <c:lblAlgn val="ctr"/>
        <c:lblOffset val="100"/>
      </c:catAx>
      <c:valAx>
        <c:axId val="86219008"/>
        <c:scaling>
          <c:orientation val="minMax"/>
        </c:scaling>
        <c:delete val="1"/>
        <c:axPos val="l"/>
        <c:numFmt formatCode="General" sourceLinked="1"/>
        <c:tickLblPos val="nextTo"/>
        <c:crossAx val="86217472"/>
        <c:crosses val="autoZero"/>
        <c:crossBetween val="between"/>
      </c:valAx>
      <c:serAx>
        <c:axId val="71328192"/>
        <c:scaling>
          <c:orientation val="minMax"/>
        </c:scaling>
        <c:delete val="1"/>
        <c:axPos val="b"/>
        <c:tickLblPos val="nextTo"/>
        <c:crossAx val="86219008"/>
        <c:crosses val="autoZero"/>
      </c:serAx>
      <c:spPr>
        <a:noFill/>
        <a:ln w="25408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8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800" b="1"/>
            </a:pPr>
            <a:endParaRPr lang="ru-RU"/>
          </a:p>
        </c:txPr>
      </c:legendEntry>
      <c:layout>
        <c:manualLayout>
          <c:xMode val="edge"/>
          <c:yMode val="edge"/>
          <c:x val="0.27777777777777835"/>
          <c:y val="0.90048543689320404"/>
          <c:w val="0.44159544159544162"/>
          <c:h val="7.0388349514563103E-2"/>
        </c:manualLayout>
      </c:layout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</c:chart>
  <c:spPr>
    <a:ln>
      <a:noFill/>
    </a:ln>
  </c:sp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otX val="10"/>
      <c:depthPercent val="100"/>
      <c:perspective val="30"/>
    </c:view3D>
    <c:floor>
      <c:spPr>
        <a:solidFill>
          <a:srgbClr val="FFFF00"/>
        </a:solidFill>
      </c:spPr>
    </c:floor>
    <c:plotArea>
      <c:layout>
        <c:manualLayout>
          <c:layoutTarget val="inner"/>
          <c:xMode val="edge"/>
          <c:yMode val="edge"/>
          <c:x val="1.564439100988408E-2"/>
          <c:y val="2.2581390800305867E-2"/>
          <c:w val="0.96880013456192005"/>
          <c:h val="0.91074014266525072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2014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plastic"/>
          </c:spPr>
          <c:dLbls>
            <c:dLbl>
              <c:idx val="1"/>
              <c:layout>
                <c:manualLayout>
                  <c:x val="-4.1045659870027858E-17"/>
                  <c:y val="-2.3492908348060081E-2"/>
                </c:manualLayout>
              </c:layout>
              <c:showVal val="1"/>
            </c:dLbl>
            <c:dLbl>
              <c:idx val="2"/>
              <c:layout>
                <c:manualLayout>
                  <c:x val="-8.9555201526528728E-3"/>
                  <c:y val="-3.5239362522090506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88.3</c:v>
                </c:pt>
                <c:pt idx="1">
                  <c:v>8</c:v>
                </c:pt>
                <c:pt idx="2">
                  <c:v>3.7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 2013</c:v>
                </c:pt>
              </c:strCache>
            </c:strRef>
          </c:tx>
          <c:spPr>
            <a:solidFill>
              <a:srgbClr val="00B05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metal"/>
          </c:spPr>
          <c:dLbls>
            <c:dLbl>
              <c:idx val="0"/>
              <c:layout>
                <c:manualLayout>
                  <c:x val="2.8444347290698342E-2"/>
                  <c:y val="-2.2581390800305867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9154847246766801E-2"/>
                </c:manualLayout>
              </c:layout>
              <c:showVal val="1"/>
            </c:dLbl>
            <c:dLbl>
              <c:idx val="2"/>
              <c:layout>
                <c:manualLayout>
                  <c:x val="-2.2388800381631276E-3"/>
                  <c:y val="-3.9154847246766801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80.900000000000006</c:v>
                </c:pt>
                <c:pt idx="1">
                  <c:v>13.1</c:v>
                </c:pt>
                <c:pt idx="2">
                  <c:v>6</c:v>
                </c:pt>
              </c:numCache>
            </c:numRef>
          </c:val>
          <c:shape val="cylinder"/>
        </c:ser>
        <c:dLbls>
          <c:showVal val="1"/>
        </c:dLbls>
        <c:gapWidth val="75"/>
        <c:shape val="box"/>
        <c:axId val="89912448"/>
        <c:axId val="89913984"/>
        <c:axId val="89917184"/>
      </c:bar3DChart>
      <c:catAx>
        <c:axId val="899124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89913984"/>
        <c:crosses val="autoZero"/>
        <c:auto val="1"/>
        <c:lblAlgn val="ctr"/>
        <c:lblOffset val="100"/>
      </c:catAx>
      <c:valAx>
        <c:axId val="89913984"/>
        <c:scaling>
          <c:orientation val="minMax"/>
        </c:scaling>
        <c:delete val="1"/>
        <c:axPos val="l"/>
        <c:numFmt formatCode="General" sourceLinked="1"/>
        <c:tickLblPos val="nextTo"/>
        <c:crossAx val="89912448"/>
        <c:crosses val="autoZero"/>
        <c:crossBetween val="between"/>
      </c:valAx>
      <c:serAx>
        <c:axId val="89917184"/>
        <c:scaling>
          <c:orientation val="minMax"/>
        </c:scaling>
        <c:delete val="1"/>
        <c:axPos val="b"/>
        <c:tickLblPos val="nextTo"/>
        <c:crossAx val="89913984"/>
        <c:crosses val="autoZero"/>
      </c:serAx>
      <c:spPr>
        <a:noFill/>
        <a:ln w="25403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/>
            </a:pPr>
            <a:endParaRPr lang="ru-RU"/>
          </a:p>
        </c:txPr>
      </c:legendEntry>
      <c:layout>
        <c:manualLayout>
          <c:xMode val="edge"/>
          <c:yMode val="edge"/>
          <c:x val="0.27324749642346174"/>
          <c:y val="0.90048543689320404"/>
          <c:w val="0.45064377682403428"/>
          <c:h val="7.0388349514563103E-2"/>
        </c:manualLayout>
      </c:layout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</c:chart>
  <c:spPr>
    <a:ln>
      <a:noFill/>
    </a:ln>
  </c:sp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rotX val="10"/>
      <c:depthPercent val="100"/>
      <c:perspective val="30"/>
    </c:view3D>
    <c:floor>
      <c:spPr>
        <a:solidFill>
          <a:srgbClr val="FFFF00"/>
        </a:solidFill>
      </c:spPr>
    </c:floor>
    <c:plotArea>
      <c:layout>
        <c:manualLayout>
          <c:layoutTarget val="inner"/>
          <c:xMode val="edge"/>
          <c:yMode val="edge"/>
          <c:x val="2.4767091863261603E-2"/>
          <c:y val="4.0816326530612346E-2"/>
          <c:w val="0.95372881179883606"/>
          <c:h val="0.79160350767501864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2014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plastic"/>
          </c:spPr>
          <c:dLbls>
            <c:dLbl>
              <c:idx val="0"/>
              <c:layout>
                <c:manualLayout>
                  <c:x val="-2.4952771818941153E-2"/>
                  <c:y val="-1.4777779208478633E-2"/>
                </c:manualLayout>
              </c:layout>
              <c:showVal val="1"/>
            </c:dLbl>
            <c:dLbl>
              <c:idx val="1"/>
              <c:layout>
                <c:manualLayout>
                  <c:x val="-4.1045659870027802E-17"/>
                  <c:y val="-2.3492908348060081E-2"/>
                </c:manualLayout>
              </c:layout>
              <c:showVal val="1"/>
            </c:dLbl>
            <c:dLbl>
              <c:idx val="2"/>
              <c:layout>
                <c:manualLayout>
                  <c:x val="-1.7757330057376361E-3"/>
                  <c:y val="-9.7223375670078983E-3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81.599999999999994</c:v>
                </c:pt>
                <c:pt idx="1">
                  <c:v>12.5</c:v>
                </c:pt>
                <c:pt idx="2">
                  <c:v>5.9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 2013</c:v>
                </c:pt>
              </c:strCache>
            </c:strRef>
          </c:tx>
          <c:spPr>
            <a:solidFill>
              <a:srgbClr val="00B050"/>
            </a:solidFill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metal"/>
          </c:spPr>
          <c:dLbls>
            <c:dLbl>
              <c:idx val="1"/>
              <c:layout>
                <c:manualLayout>
                  <c:x val="4.0685448392841897E-2"/>
                  <c:y val="-7.3177894700182419E-2"/>
                </c:manualLayout>
              </c:layout>
              <c:showVal val="1"/>
            </c:dLbl>
            <c:dLbl>
              <c:idx val="2"/>
              <c:layout>
                <c:manualLayout>
                  <c:x val="6.2379429462619811E-2"/>
                  <c:y val="-2.6396282117569576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81.2</c:v>
                </c:pt>
                <c:pt idx="1">
                  <c:v>13.1</c:v>
                </c:pt>
                <c:pt idx="2">
                  <c:v>5.7</c:v>
                </c:pt>
              </c:numCache>
            </c:numRef>
          </c:val>
          <c:shape val="cylinder"/>
        </c:ser>
        <c:dLbls>
          <c:showVal val="1"/>
        </c:dLbls>
        <c:gapWidth val="75"/>
        <c:shape val="box"/>
        <c:axId val="107837696"/>
        <c:axId val="113831936"/>
        <c:axId val="107939584"/>
      </c:bar3DChart>
      <c:catAx>
        <c:axId val="1078376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13831936"/>
        <c:crosses val="autoZero"/>
        <c:auto val="1"/>
        <c:lblAlgn val="ctr"/>
        <c:lblOffset val="100"/>
      </c:catAx>
      <c:valAx>
        <c:axId val="113831936"/>
        <c:scaling>
          <c:orientation val="minMax"/>
        </c:scaling>
        <c:delete val="1"/>
        <c:axPos val="l"/>
        <c:numFmt formatCode="General" sourceLinked="1"/>
        <c:tickLblPos val="nextTo"/>
        <c:crossAx val="107837696"/>
        <c:crosses val="autoZero"/>
        <c:crossBetween val="between"/>
      </c:valAx>
      <c:serAx>
        <c:axId val="107939584"/>
        <c:scaling>
          <c:orientation val="minMax"/>
        </c:scaling>
        <c:delete val="1"/>
        <c:axPos val="b"/>
        <c:tickLblPos val="nextTo"/>
        <c:crossAx val="113831936"/>
        <c:crosses val="autoZero"/>
      </c:serAx>
      <c:spPr>
        <a:noFill/>
        <a:ln w="38892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/>
            </a:pPr>
            <a:endParaRPr lang="ru-RU"/>
          </a:p>
        </c:txPr>
      </c:legendEntry>
      <c:layout>
        <c:manualLayout>
          <c:xMode val="edge"/>
          <c:yMode val="edge"/>
          <c:x val="0.11543924746749941"/>
          <c:y val="0.90048543039083573"/>
          <c:w val="0.6105293489285829"/>
          <c:h val="7.0388411287060484E-2"/>
        </c:manualLayout>
      </c:layout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</c:chart>
  <c:spPr>
    <a:ln>
      <a:noFill/>
    </a:ln>
  </c:sp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depthPercent val="100"/>
      <c:perspective val="30"/>
    </c:view3D>
    <c:floor>
      <c:spPr>
        <a:solidFill>
          <a:srgbClr val="FFFF00"/>
        </a:solidFill>
      </c:spPr>
    </c:floor>
    <c:plotArea>
      <c:layout>
        <c:manualLayout>
          <c:layoutTarget val="inner"/>
          <c:xMode val="edge"/>
          <c:yMode val="edge"/>
          <c:x val="3.3260881298052575E-2"/>
          <c:y val="4.8469388909273603E-2"/>
          <c:w val="0.96191630946253559"/>
          <c:h val="0.77853022787806514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2014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 prstMaterial="plastic"/>
          </c:spPr>
          <c:dLbls>
            <c:dLbl>
              <c:idx val="1"/>
              <c:layout>
                <c:manualLayout>
                  <c:x val="-4.104565987002792E-17"/>
                  <c:y val="-2.3492908348060081E-2"/>
                </c:manualLayout>
              </c:layout>
              <c:showVal val="1"/>
            </c:dLbl>
            <c:dLbl>
              <c:idx val="2"/>
              <c:layout>
                <c:manualLayout>
                  <c:x val="-8.9555201526528728E-3"/>
                  <c:y val="-3.5239362522090534E-2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0">
                  <c:v>удовлетворены</c:v>
                </c:pt>
                <c:pt idx="1">
                  <c:v>не удовлетворены</c:v>
                </c:pt>
                <c:pt idx="2">
                  <c:v>затруднились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97.8</c:v>
                </c:pt>
                <c:pt idx="1">
                  <c:v>2.2000000000000002</c:v>
                </c:pt>
                <c:pt idx="2">
                  <c:v>0</c:v>
                </c:pt>
              </c:numCache>
            </c:numRef>
          </c:val>
          <c:shape val="cylinder"/>
        </c:ser>
        <c:dLbls>
          <c:showVal val="1"/>
        </c:dLbls>
        <c:gapWidth val="75"/>
        <c:shape val="box"/>
        <c:axId val="113776896"/>
        <c:axId val="120754176"/>
        <c:axId val="99439936"/>
      </c:bar3DChart>
      <c:catAx>
        <c:axId val="1137768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20754176"/>
        <c:crosses val="autoZero"/>
        <c:auto val="1"/>
        <c:lblAlgn val="ctr"/>
        <c:lblOffset val="100"/>
      </c:catAx>
      <c:valAx>
        <c:axId val="120754176"/>
        <c:scaling>
          <c:orientation val="minMax"/>
        </c:scaling>
        <c:delete val="1"/>
        <c:axPos val="l"/>
        <c:numFmt formatCode="General" sourceLinked="1"/>
        <c:tickLblPos val="nextTo"/>
        <c:crossAx val="113776896"/>
        <c:crosses val="autoZero"/>
        <c:crossBetween val="between"/>
      </c:valAx>
      <c:serAx>
        <c:axId val="99439936"/>
        <c:scaling>
          <c:orientation val="minMax"/>
        </c:scaling>
        <c:delete val="1"/>
        <c:axPos val="b"/>
        <c:tickLblPos val="nextTo"/>
        <c:crossAx val="120754176"/>
        <c:crosses val="autoZero"/>
      </c:serAx>
      <c:spPr>
        <a:noFill/>
        <a:ln w="36298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/>
            </a:pPr>
            <a:endParaRPr lang="ru-RU"/>
          </a:p>
        </c:txPr>
      </c:legendEntry>
      <c:layout>
        <c:manualLayout>
          <c:xMode val="edge"/>
          <c:yMode val="edge"/>
          <c:x val="6.7017673900740996E-2"/>
          <c:y val="0.80855066437855072"/>
          <c:w val="0.87222218166748489"/>
          <c:h val="0.16232313740322976"/>
        </c:manualLayout>
      </c:layout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</c:chart>
  <c:spPr>
    <a:ln>
      <a:noFill/>
    </a:ln>
  </c:sp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1B358-76A1-472D-A32F-B279CB5EDEA8}" type="datetimeFigureOut">
              <a:rPr lang="ru-RU" smtClean="0"/>
              <a:pPr/>
              <a:t>05.12.2014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8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539ED-CDC6-485D-8C22-315E5B1B09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539ED-CDC6-485D-8C22-315E5B1B09C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A902B9-F592-4472-B895-515036C03015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8D631-D9C3-4BDA-974B-428ADBCA126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647DAF-8F95-4F9A-9A3C-DFE3A83CABA8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F592A-74D2-4243-819C-9D4017BCB3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1291F9-B1CF-4150-A06D-E34FDD54FE7D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841712-C4D0-4D39-9339-471A816AF9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CFDD9B-328D-47F0-AD9C-CF9A1A4D6CD6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BBC61-44FB-4EC3-A369-803943778A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B060AA-9614-4E87-9D2D-6811BAD5F630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A49EE-4915-44D6-9BB6-343B4635E4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99CE06-83C1-48D1-BF3E-B56A1B7674EC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3358D-9521-47F7-8DFD-3CC7358C6B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3E94F-2FF8-4992-B398-D4D3A2217364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BF2C0-5201-4931-A703-B6E169165C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CC25D7-CD75-457C-89B5-F7B901851907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C17A8-DF76-43D9-89C9-11F1C3BF36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2B1335-8A1B-4423-8527-64BABCC78C1F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731F5-D349-4A61-B6E9-F0372CEDC6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699904-4084-4DD2-BD10-328395F95C75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9F7FA-730D-4317-889D-A731EE4B71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558090-E92A-4014-A170-9A5F3D80EC8D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E4126-27A5-42F6-988E-7D03B19A53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fld id="{25A78E65-2C99-423A-8C8F-CF2942C29E33}" type="datetimeFigureOut">
              <a:rPr lang="ru-RU"/>
              <a:pPr/>
              <a:t>05.12.2014</a:t>
            </a:fld>
            <a:endParaRPr lang="ru-RU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3C133E8F-8F7F-4AA6-9516-5170884A514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ransition spd="slow">
    <p:wedg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26" name="Picture 2" descr="D:\Документы\КАРТИНКИ\Adygeya\44.jpg"/>
          <p:cNvPicPr>
            <a:picLocks noChangeAspect="1" noChangeArrowheads="1"/>
          </p:cNvPicPr>
          <p:nvPr/>
        </p:nvPicPr>
        <p:blipFill>
          <a:blip r:embed="rId3"/>
          <a:srcRect b="13841"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9219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92150"/>
            <a:ext cx="6553200" cy="1450966"/>
          </a:xfrm>
        </p:spPr>
        <p:txBody>
          <a:bodyPr/>
          <a:lstStyle/>
          <a:p>
            <a:pPr algn="l"/>
            <a:r>
              <a:rPr lang="en-US" sz="1800" b="1" dirty="0">
                <a:solidFill>
                  <a:srgbClr val="FF0000"/>
                </a:solidFill>
              </a:rPr>
              <a:t/>
            </a:r>
            <a:br>
              <a:rPr lang="en-US" sz="1800" b="1" dirty="0">
                <a:solidFill>
                  <a:srgbClr val="FF0000"/>
                </a:solidFill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 реализации Федерального Закона 326-ФЗ «Об обязательном медицинском страховании в РФ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Программой государственных гарантий бесплатного оказания гражданам медицинской помощи в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обеспеченности лекарственными средствами и удовлетворенности населения качеством оказываемой медицинской помощи».</a:t>
            </a:r>
            <a:r>
              <a:rPr lang="ru-RU" sz="1800" b="1" i="1" u="sng" dirty="0">
                <a:solidFill>
                  <a:srgbClr val="FF0000"/>
                </a:solidFill>
                <a:latin typeface="Tahoma" pitchFamily="34" charset="0"/>
              </a:rPr>
              <a:t/>
            </a:r>
            <a:br>
              <a:rPr lang="ru-RU" sz="1800" b="1" i="1" u="sng" dirty="0">
                <a:solidFill>
                  <a:srgbClr val="FF0000"/>
                </a:solidFill>
                <a:latin typeface="Tahoma" pitchFamily="34" charset="0"/>
              </a:rPr>
            </a:br>
            <a:endParaRPr lang="ru-RU" sz="1800" b="1" i="1" u="sng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9221" name="Rectangle 11"/>
          <p:cNvSpPr>
            <a:spLocks noChangeArrowheads="1"/>
          </p:cNvSpPr>
          <p:nvPr/>
        </p:nvSpPr>
        <p:spPr bwMode="auto">
          <a:xfrm>
            <a:off x="3455988" y="4929198"/>
            <a:ext cx="56880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i="1" u="sng" dirty="0" smtClean="0">
                <a:solidFill>
                  <a:srgbClr val="FFFF00"/>
                </a:solidFill>
                <a:latin typeface="Arial" charset="0"/>
              </a:rPr>
              <a:t>Начальник отдела организации ОМС и ЗПЗ</a:t>
            </a:r>
          </a:p>
          <a:p>
            <a:pPr algn="r"/>
            <a:r>
              <a:rPr lang="ru-RU" i="1" u="sng" dirty="0" smtClean="0">
                <a:solidFill>
                  <a:srgbClr val="FFFF00"/>
                </a:solidFill>
                <a:latin typeface="Arial" charset="0"/>
              </a:rPr>
              <a:t>ТФОМС Республики Адыгея </a:t>
            </a:r>
            <a:r>
              <a:rPr lang="en-US" i="1" u="sng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en-US" i="1" u="sng" dirty="0">
                <a:solidFill>
                  <a:srgbClr val="FFFF00"/>
                </a:solidFill>
                <a:latin typeface="Arial" charset="0"/>
              </a:rPr>
            </a:br>
            <a:r>
              <a:rPr lang="ru-RU" i="1" u="sng" dirty="0" smtClean="0">
                <a:solidFill>
                  <a:srgbClr val="FFFF00"/>
                </a:solidFill>
                <a:latin typeface="Arial" charset="0"/>
              </a:rPr>
              <a:t>Кабатова Ольга Михайловна.</a:t>
            </a:r>
            <a:endParaRPr lang="ru-RU" i="1" u="sng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308227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80"/>
                            </p:stCondLst>
                            <p:childTnLst>
                              <p:par>
                                <p:cTn id="8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1357298"/>
            <a:ext cx="7821637" cy="785818"/>
          </a:xfrm>
        </p:spPr>
        <p:txBody>
          <a:bodyPr anchor="b"/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ИНФОРМАЦИЯ О РЕЗУЛЬТАТАХ ПРОВЕДЕННЫХ ТФОМС РА ТЕМАТИЧЕСКИХ ПРОВЕРОК ОБЕСПЕЧЕННОСТИ ЛС ПРИ ОКАЗАНИИ СП В МО, ОСУЩЕСТВЛЯЮЩИХ ДЕЯТЕЛЬНОСТЬ В СФЕРЕ ОМС НА ТЕРРИТОРИИ РА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500306"/>
            <a:ext cx="9144000" cy="435769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соответствии с Федеральным законом от 29.11.2010 № 326-ФЗ «Об обязательном медицинском страховании в Российской Федерации», Программой государственных гарантий бесплатного оказания гражданам медицинской помощи на 2014 год и на плановый период 2015 и 2016 годов, утвержденной постановлением Кабинета Министров от 25.12.2013 № 319 ТФОМС РА осуществляет финансовое обеспечение лекарственной помощи гражданам при оказании стационарной помощи в рамках Перечня ЖНВЛП.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dirty="0">
              <a:latin typeface="Tahoma" pitchFamily="34" charset="0"/>
            </a:endParaRPr>
          </a:p>
        </p:txBody>
      </p:sp>
      <p:pic>
        <p:nvPicPr>
          <p:cNvPr id="5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1571612"/>
            <a:ext cx="8678893" cy="5286388"/>
          </a:xfrm>
        </p:spPr>
        <p:txBody>
          <a:bodyPr/>
          <a:lstStyle/>
          <a:p>
            <a:pPr>
              <a:buFontTx/>
              <a:buChar char="-"/>
            </a:pPr>
            <a:endParaRPr lang="ru-RU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89797" name="Rectangle 5"/>
          <p:cNvSpPr>
            <a:spLocks noChangeArrowheads="1"/>
          </p:cNvSpPr>
          <p:nvPr/>
        </p:nvSpPr>
        <p:spPr bwMode="auto">
          <a:xfrm>
            <a:off x="1" y="0"/>
            <a:ext cx="8001023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 приобретении пациентами ЛС в отделениях стационаров МО  представлена (%) на диаграмме №1</a:t>
            </a:r>
            <a:endParaRPr lang="ru-RU" sz="2800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285720" y="857232"/>
          <a:ext cx="8572560" cy="657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3357554" y="0"/>
            <a:ext cx="5786446" cy="6858000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</a:rPr>
              <a:t>.</a:t>
            </a:r>
            <a:endParaRPr lang="ru-RU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5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305153" name="Rectangle 1"/>
          <p:cNvSpPr>
            <a:spLocks noChangeArrowheads="1"/>
          </p:cNvSpPr>
          <p:nvPr/>
        </p:nvSpPr>
        <p:spPr bwMode="auto">
          <a:xfrm>
            <a:off x="0" y="214290"/>
            <a:ext cx="542925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>
              <a:tabLst>
                <a:tab pos="647700" algn="l"/>
              </a:tabLs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нарушение</a:t>
            </a:r>
            <a:r>
              <a:rPr kumimoji="0" lang="ru-RU" sz="3200" i="0" u="none" strike="noStrike" cap="none" normalizeH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Программы</a:t>
            </a:r>
            <a:r>
              <a:rPr kumimoji="0" lang="ru-RU" sz="3200" i="0" u="none" strike="noStrike" cap="none" normalizeH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 smtClean="0">
              <a:solidFill>
                <a:srgbClr val="004E4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l">
              <a:tabLst>
                <a:tab pos="6477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получении </a:t>
            </a:r>
            <a:r>
              <a:rPr lang="ru-RU" sz="3200" b="0" dirty="0" smtClean="0">
                <a:solidFill>
                  <a:srgbClr val="004E4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стационарной помощи в МО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lang="ru-RU" sz="3200" b="0" dirty="0" smtClean="0">
              <a:solidFill>
                <a:srgbClr val="004E4C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l">
              <a:tabLst>
                <a:tab pos="6477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ГБУЗ РА «Тахтамукайская ЦРБ»,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477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ГБУЗ РА «Энемская РБ»,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477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ГБУЗ РА «АМБ им. Батмена»,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477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ГБУЗ РА «ЦРБ Майкопского района»</a:t>
            </a:r>
          </a:p>
          <a:p>
            <a:pPr lvl="0" algn="l">
              <a:tabLst>
                <a:tab pos="647700" algn="l"/>
              </a:tabLst>
            </a:pPr>
            <a:r>
              <a:rPr lang="ru-RU" sz="3200" dirty="0" smtClean="0">
                <a:solidFill>
                  <a:srgbClr val="004E4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пациенты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4E4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приобретают медикаменты за личные денежные средства.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004E4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5155" name="Picture 3" descr="C:\Users\Levterova\Desktop\Презентация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2229">
            <a:off x="5520476" y="1860971"/>
            <a:ext cx="3101546" cy="41353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1500166" y="235743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71472" y="0"/>
            <a:ext cx="6286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Фактические расходы лекарственные средства на  один законченный случай </a:t>
            </a: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1428736"/>
          <a:ext cx="8715436" cy="5153648"/>
        </p:xfrm>
        <a:graphic>
          <a:graphicData uri="http://schemas.openxmlformats.org/drawingml/2006/table">
            <a:tbl>
              <a:tblPr/>
              <a:tblGrid>
                <a:gridCol w="500066"/>
                <a:gridCol w="3055814"/>
                <a:gridCol w="1882541"/>
                <a:gridCol w="1776817"/>
                <a:gridCol w="1500198"/>
              </a:tblGrid>
              <a:tr h="1388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МО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Стоимость ЛС 1</a:t>
                      </a:r>
                      <a:r>
                        <a:rPr lang="ru-RU" sz="18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законченного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случая (в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Фактические расходы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в руб.)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7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«Тахтамукайская ЦРБ»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1 966,69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1 936,58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30,11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«Энемская РБ»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2 002,52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917,53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084,99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«Шовгеновская ЦРБ»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1 962,67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1 911,22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51,45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«Красногвардейская ЦРБ»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2 008,19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1 943,75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64,44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«Гиагинская ЦРБ»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1 887,19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1 252,12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635,07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99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«Кошехабльская ЦРБ»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1 831,67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1 208,78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622,89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6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«АМБ им. Батмена»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1 394,05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1 610,04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215,99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41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4833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ГБУЗ РА «ЦРБ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Майкопского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района»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1 964,80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Times New Roman"/>
                          <a:cs typeface="Times New Roman"/>
                        </a:rPr>
                        <a:t>1 918,39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46,41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1500166" y="235743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14414" y="0"/>
            <a:ext cx="64294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Процент отклонения от запланированных расходов по утвержденной структуре тарифа на  один законченный случай 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1397000"/>
          <a:ext cx="8858280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571472" y="0"/>
            <a:ext cx="721523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Наиболее часто встречаемые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для многих МО замечания:</a:t>
            </a: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14282" y="1357298"/>
            <a:ext cx="87181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В листах назначений: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ЛС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выписываются с неверными сокращениями;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по его химическому названию;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выписывается инсулин без указания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наименования лекарственного препарата;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 проставлены даты отмены назначенных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лекарственных препаратов.</a:t>
            </a:r>
          </a:p>
          <a:p>
            <a:pPr lvl="0" algn="just" eaLnBrk="0" hangingPunct="0"/>
            <a:r>
              <a:rPr lang="ru-RU" sz="3200" b="0" dirty="0" smtClean="0">
                <a:latin typeface="Times New Roman" pitchFamily="18" charset="0"/>
                <a:cs typeface="Times New Roman" pitchFamily="18" charset="0"/>
              </a:rPr>
              <a:t>	В медицинских картах отсутствуют дневниковые записи лечащего врача.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1500166" y="235743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214282" y="214290"/>
            <a:ext cx="8867371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		</a:t>
            </a:r>
            <a:r>
              <a:rPr kumimoji="0" lang="ru-RU" sz="3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Выводы: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В нарушение Программы государственных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гарантий оказания</a:t>
            </a:r>
            <a:r>
              <a:rPr kumimoji="0" lang="ru-RU" sz="280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гражданам РФ бесплатной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медицинской помощи в РА, в МО пациенты,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ри оказании стационарной медицинской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помощи, приобретают медикаменты за личные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денежные средства, что является нарушением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прав застрахованных граждан в системе ОМС.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Руководителям МО, необходимо осуществлять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непрерывное обеспечение лекарственной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помощи гражданам при оказании стационарной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медицинской помощи</a:t>
            </a:r>
            <a:r>
              <a:rPr kumimoji="0" lang="ru-RU" sz="280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в рамках Перечня ЖНВЛП.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" y="74613"/>
            <a:ext cx="8001024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          Информация об удовлетворенности населения качеством медицинской помощи за 9 месяцев 2014 года</a:t>
            </a:r>
            <a:endParaRPr lang="en-US" sz="2800" b="0" dirty="0">
              <a:latin typeface="Arial" charset="0"/>
            </a:endParaRPr>
          </a:p>
          <a:p>
            <a:pPr algn="l"/>
            <a:endParaRPr lang="en-US" b="0" dirty="0">
              <a:latin typeface="Arial" charset="0"/>
            </a:endParaRPr>
          </a:p>
        </p:txBody>
      </p:sp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0" y="1785926"/>
            <a:ext cx="8858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605E"/>
                </a:solidFill>
              </a:rPr>
              <a:t>В разрезе МО Республики Адыгея за 9 месяцев 2014 г</a:t>
            </a:r>
            <a:endParaRPr lang="ru-RU" sz="2400" dirty="0">
              <a:solidFill>
                <a:srgbClr val="00605E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500166" y="235743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49263"/>
            <a:ext cx="9144000" cy="640873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1200" b="1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1200" b="1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900" dirty="0"/>
          </a:p>
        </p:txBody>
      </p:sp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304130" name="Rectangle 2"/>
          <p:cNvSpPr>
            <a:spLocks noChangeArrowheads="1"/>
          </p:cNvSpPr>
          <p:nvPr/>
        </p:nvSpPr>
        <p:spPr bwMode="auto">
          <a:xfrm>
            <a:off x="0" y="285728"/>
            <a:ext cx="778671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Удовлетворённость качеством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медицинской помощи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Диаграмма 5"/>
          <p:cNvGraphicFramePr>
            <a:graphicFrameLocks/>
          </p:cNvGraphicFramePr>
          <p:nvPr/>
        </p:nvGraphicFramePr>
        <p:xfrm>
          <a:off x="0" y="1357298"/>
          <a:ext cx="9001156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4131" name="Rectangle 3"/>
          <p:cNvSpPr>
            <a:spLocks noChangeArrowheads="1"/>
          </p:cNvSpPr>
          <p:nvPr/>
        </p:nvSpPr>
        <p:spPr bwMode="auto">
          <a:xfrm>
            <a:off x="0" y="6215082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Диаграмма 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49263"/>
            <a:ext cx="9144000" cy="640873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1200" b="1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1200" b="1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900" dirty="0"/>
          </a:p>
        </p:txBody>
      </p:sp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330754" name="Rectangle 2"/>
          <p:cNvSpPr>
            <a:spLocks noChangeArrowheads="1"/>
          </p:cNvSpPr>
          <p:nvPr/>
        </p:nvSpPr>
        <p:spPr bwMode="auto">
          <a:xfrm>
            <a:off x="0" y="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93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Удовлетворённость качеством </a:t>
            </a:r>
          </a:p>
          <a:p>
            <a:pPr marL="0" marR="0" lvl="0" indent="7938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медицинской помощи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получении стационарной помощи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79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/>
        </p:nvGraphicFramePr>
        <p:xfrm>
          <a:off x="142844" y="1357298"/>
          <a:ext cx="900115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0755" name="Rectangle 3"/>
          <p:cNvSpPr>
            <a:spLocks noChangeArrowheads="1"/>
          </p:cNvSpPr>
          <p:nvPr/>
        </p:nvSpPr>
        <p:spPr bwMode="auto">
          <a:xfrm>
            <a:off x="449263" y="6357958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93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Диаграмма 2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49263"/>
            <a:ext cx="9144000" cy="640873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400" b="1" dirty="0">
              <a:solidFill>
                <a:srgbClr val="FF0000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2400" b="1" dirty="0">
              <a:solidFill>
                <a:srgbClr val="FF0000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328706" name="Rectangle 2"/>
          <p:cNvSpPr>
            <a:spLocks noChangeArrowheads="1"/>
          </p:cNvSpPr>
          <p:nvPr/>
        </p:nvSpPr>
        <p:spPr bwMode="auto">
          <a:xfrm>
            <a:off x="0" y="214290"/>
            <a:ext cx="778671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Удовлетворённость качеством медицинской помощи</a:t>
            </a:r>
            <a:r>
              <a:rPr lang="ru-RU" sz="2400" b="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получении амбулаторной помощи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/>
        </p:nvGraphicFramePr>
        <p:xfrm>
          <a:off x="0" y="1643050"/>
          <a:ext cx="8929718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8707" name="Rectangle 3"/>
          <p:cNvSpPr>
            <a:spLocks noChangeArrowheads="1"/>
          </p:cNvSpPr>
          <p:nvPr/>
        </p:nvSpPr>
        <p:spPr bwMode="auto">
          <a:xfrm>
            <a:off x="0" y="6500834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Диаграмма 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49263"/>
            <a:ext cx="9144000" cy="640873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400" b="1" dirty="0">
              <a:solidFill>
                <a:srgbClr val="FF0000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2400" b="1" dirty="0">
              <a:solidFill>
                <a:srgbClr val="FF0000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327682" name="Rectangle 2"/>
          <p:cNvSpPr>
            <a:spLocks noChangeArrowheads="1"/>
          </p:cNvSpPr>
          <p:nvPr/>
        </p:nvSpPr>
        <p:spPr bwMode="auto">
          <a:xfrm>
            <a:off x="500034" y="0"/>
            <a:ext cx="73581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Удовлетворённость качеством медицинской помощи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получении стационаро-замещающей помощи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/>
        </p:nvGraphicFramePr>
        <p:xfrm>
          <a:off x="214282" y="1714488"/>
          <a:ext cx="8568507" cy="4737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683" name="Rectangle 3"/>
          <p:cNvSpPr>
            <a:spLocks noChangeArrowheads="1"/>
          </p:cNvSpPr>
          <p:nvPr/>
        </p:nvSpPr>
        <p:spPr bwMode="auto">
          <a:xfrm>
            <a:off x="0" y="6286520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Диаграмма 4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49263"/>
            <a:ext cx="9144000" cy="640873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1200" b="1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1200" b="1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ru-RU" sz="900" dirty="0"/>
          </a:p>
        </p:txBody>
      </p:sp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329730" name="Rectangle 2"/>
          <p:cNvSpPr>
            <a:spLocks noChangeArrowheads="1"/>
          </p:cNvSpPr>
          <p:nvPr/>
        </p:nvSpPr>
        <p:spPr bwMode="auto">
          <a:xfrm>
            <a:off x="0" y="142852"/>
            <a:ext cx="82153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Удовлетворённость качеством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медицинской помощи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получении скорой медицинской помощи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вне медицинской организации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/>
        </p:nvGraphicFramePr>
        <p:xfrm>
          <a:off x="428596" y="1785926"/>
          <a:ext cx="8356333" cy="4420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9731" name="Rectangle 3"/>
          <p:cNvSpPr>
            <a:spLocks noChangeArrowheads="1"/>
          </p:cNvSpPr>
          <p:nvPr/>
        </p:nvSpPr>
        <p:spPr bwMode="auto">
          <a:xfrm>
            <a:off x="0" y="6429396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Диаграмма 5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214290"/>
            <a:ext cx="858255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Основными причинами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lang="ru-RU" sz="3200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32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еудовлетворенности  КМП при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получении СП явились: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lang="ru-RU" sz="3200" b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еудовлетворенность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материально –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3200" b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ехническим оснащением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выразили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опрошенные респонденты почти во всех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медицинских организациях (устаревшее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оборудование, отсутствие нового,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современного оборудования);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неудовлетворенность лекарственным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обеспечением, приобретение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пациентами лекарственных средств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свой счет.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14282" y="0"/>
            <a:ext cx="8740349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причины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неудовлетворенности КМП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получении АПП следующие: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наличие больших очередей, длительное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ожидание приема врача, несоблюдение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времени приема пациента, недостаточная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укомплектованность узкими специалистами;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неудовлетворенность материально –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3200" b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ехническим оснащением поликлиник;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 все обследования можно пройти на месте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бесплатно, чаще в виду отсутствия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оборудования (МРТ, КТ), длительное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ожидание УЗИ обследования.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58" y="285728"/>
            <a:ext cx="761560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Основными причинами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неудовлетворенности КМП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получении СЗП явились: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неудовлетворенность материально –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3200" b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ехническим оснащением МО;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приобретение пациентами за свой счет лекарственных средств при получении лечения.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0"/>
            <a:ext cx="8501122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Основными причинами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неудовлетворенности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качеством оказания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скорой медицинской помощи: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неудовлетворенность скоростью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приезда машины скорой помощи;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39750" algn="l"/>
              </a:tabLst>
            </a:pPr>
            <a:r>
              <a:rPr lang="ru-RU" sz="3200" b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неудовлетворенность медикаментозным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оснащением скорой помощи;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539750" algn="l"/>
              </a:tabLst>
            </a:pPr>
            <a:r>
              <a:rPr lang="ru-RU" sz="3200" b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неудовлетворенность качеством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оказания скорой помощи.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5" name="Picture 5" descr="D:\Документы\КАРТИНКИ\3 калаж фото Адыгеи\правая сторона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5" name="WordArt 9"/>
          <p:cNvSpPr>
            <a:spLocks noChangeArrowheads="1" noChangeShapeType="1" noTextEdit="1"/>
          </p:cNvSpPr>
          <p:nvPr/>
        </p:nvSpPr>
        <p:spPr bwMode="auto">
          <a:xfrm>
            <a:off x="285721" y="571480"/>
            <a:ext cx="7286675" cy="7143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i="1" kern="1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/>
              </a:rPr>
              <a:t>БЛАГОДАРЮ ЗА ВНИМАНИЕ !!!</a:t>
            </a:r>
          </a:p>
        </p:txBody>
      </p:sp>
      <p:pic>
        <p:nvPicPr>
          <p:cNvPr id="5" name="Picture 3" descr="C:\Users\Levterova\Desktop\Лого_v3_weffec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16" y="1"/>
            <a:ext cx="1142983" cy="1142983"/>
          </a:xfrm>
          <a:prstGeom prst="rect">
            <a:avLst/>
          </a:prstGeom>
          <a:noFill/>
          <a:ln>
            <a:solidFill>
              <a:srgbClr val="EC181D"/>
            </a:solidFill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Самарина Т.В. Казань">
  <a:themeElements>
    <a:clrScheme name="1_Оформление по умолчанию 16">
      <a:dk1>
        <a:srgbClr val="36434A"/>
      </a:dk1>
      <a:lt1>
        <a:srgbClr val="FFFFFF"/>
      </a:lt1>
      <a:dk2>
        <a:srgbClr val="000000"/>
      </a:dk2>
      <a:lt2>
        <a:srgbClr val="CCFFFF"/>
      </a:lt2>
      <a:accent1>
        <a:srgbClr val="009999"/>
      </a:accent1>
      <a:accent2>
        <a:srgbClr val="8DC6FF"/>
      </a:accent2>
      <a:accent3>
        <a:srgbClr val="FFFFFF"/>
      </a:accent3>
      <a:accent4>
        <a:srgbClr val="2D383E"/>
      </a:accent4>
      <a:accent5>
        <a:srgbClr val="AACACA"/>
      </a:accent5>
      <a:accent6>
        <a:srgbClr val="7FB3E7"/>
      </a:accent6>
      <a:hlink>
        <a:srgbClr val="0066CC"/>
      </a:hlink>
      <a:folHlink>
        <a:srgbClr val="00A8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CCFFFF"/>
        </a:lt2>
        <a:accent1>
          <a:srgbClr val="FFFFFF"/>
        </a:accent1>
        <a:accent2>
          <a:srgbClr val="8DC6FF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14">
        <a:dk1>
          <a:srgbClr val="36434A"/>
        </a:dk1>
        <a:lt1>
          <a:srgbClr val="FFFFFF"/>
        </a:lt1>
        <a:dk2>
          <a:srgbClr val="000000"/>
        </a:dk2>
        <a:lt2>
          <a:srgbClr val="CCFFFF"/>
        </a:lt2>
        <a:accent1>
          <a:srgbClr val="FFFFFF"/>
        </a:accent1>
        <a:accent2>
          <a:srgbClr val="8DC6FF"/>
        </a:accent2>
        <a:accent3>
          <a:srgbClr val="FFFFFF"/>
        </a:accent3>
        <a:accent4>
          <a:srgbClr val="2D383E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15">
        <a:dk1>
          <a:srgbClr val="36434A"/>
        </a:dk1>
        <a:lt1>
          <a:srgbClr val="FFFFFF"/>
        </a:lt1>
        <a:dk2>
          <a:srgbClr val="000000"/>
        </a:dk2>
        <a:lt2>
          <a:srgbClr val="CCFFFF"/>
        </a:lt2>
        <a:accent1>
          <a:srgbClr val="33CCCC"/>
        </a:accent1>
        <a:accent2>
          <a:srgbClr val="8DC6FF"/>
        </a:accent2>
        <a:accent3>
          <a:srgbClr val="FFFFFF"/>
        </a:accent3>
        <a:accent4>
          <a:srgbClr val="2D383E"/>
        </a:accent4>
        <a:accent5>
          <a:srgbClr val="ADE2E2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16">
        <a:dk1>
          <a:srgbClr val="36434A"/>
        </a:dk1>
        <a:lt1>
          <a:srgbClr val="FFFFFF"/>
        </a:lt1>
        <a:dk2>
          <a:srgbClr val="000000"/>
        </a:dk2>
        <a:lt2>
          <a:srgbClr val="CCFFFF"/>
        </a:lt2>
        <a:accent1>
          <a:srgbClr val="009999"/>
        </a:accent1>
        <a:accent2>
          <a:srgbClr val="8DC6FF"/>
        </a:accent2>
        <a:accent3>
          <a:srgbClr val="FFFFFF"/>
        </a:accent3>
        <a:accent4>
          <a:srgbClr val="2D383E"/>
        </a:accent4>
        <a:accent5>
          <a:srgbClr val="AACACA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Самарина Т.В. Казань</Template>
  <TotalTime>467</TotalTime>
  <Words>535</Words>
  <Application>Microsoft Office PowerPoint</Application>
  <PresentationFormat>Экран (4:3)</PresentationFormat>
  <Paragraphs>179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Презентация Самарина Т.В. Казань</vt:lpstr>
      <vt:lpstr> «О реализации Федерального Закона 326-ФЗ «Об обязательном медицинском страховании в РФ», Программой государственных гарантий бесплатного оказания гражданам медицинской помощи в части обеспеченности лекарственными средствами и удовлетворенности населения качеством оказываемой медицинской помощи». </vt:lpstr>
      <vt:lpstr>   ИНФОРМАЦИЯ О РЕЗУЛЬТАТАХ ПРОВЕДЕННЫХ ТФОМС РА ТЕМАТИЧЕСКИХ ПРОВЕРОК ОБЕСПЕЧЕННОСТИ ЛС ПРИ ОКАЗАНИИ СП В МО, ОСУЩЕСТВЛЯЮЩИХ ДЕЯТЕЛЬНОСТЬ В СФЕРЕ ОМС НА ТЕРРИТОРИИ РА</vt:lpstr>
      <vt:lpstr>Слайд 3</vt:lpstr>
      <vt:lpstr>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ТФОМС РА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«О реализации Федерального Закона 326-ФЗ «Об обязательном медицинском страховании в РФ»  в части ведения регионального сегмента единого регистра застрахованных лиц и осуществления гражданами права на выбор медицинской организации». </dc:title>
  <dc:creator>levterova</dc:creator>
  <cp:lastModifiedBy>levterova</cp:lastModifiedBy>
  <cp:revision>54</cp:revision>
  <cp:lastPrinted>1601-01-01T00:00:00Z</cp:lastPrinted>
  <dcterms:created xsi:type="dcterms:W3CDTF">2014-12-02T08:40:56Z</dcterms:created>
  <dcterms:modified xsi:type="dcterms:W3CDTF">2014-12-05T06:13:41Z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