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7" r:id="rId4"/>
    <p:sldId id="278" r:id="rId5"/>
    <p:sldId id="269" r:id="rId6"/>
    <p:sldId id="270" r:id="rId7"/>
    <p:sldId id="271" r:id="rId8"/>
    <p:sldId id="272" r:id="rId9"/>
    <p:sldId id="273" r:id="rId10"/>
    <p:sldId id="274" r:id="rId11"/>
    <p:sldId id="279" r:id="rId12"/>
    <p:sldId id="280" r:id="rId13"/>
    <p:sldId id="282" r:id="rId14"/>
    <p:sldId id="277" r:id="rId15"/>
    <p:sldId id="276" r:id="rId16"/>
    <p:sldId id="275" r:id="rId17"/>
    <p:sldId id="266" r:id="rId18"/>
    <p:sldId id="257" r:id="rId19"/>
    <p:sldId id="258" r:id="rId20"/>
    <p:sldId id="259" r:id="rId21"/>
    <p:sldId id="26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9" autoAdjust="0"/>
    <p:restoredTop sz="94681" autoAdjust="0"/>
  </p:normalViewPr>
  <p:slideViewPr>
    <p:cSldViewPr>
      <p:cViewPr>
        <p:scale>
          <a:sx n="110" d="100"/>
          <a:sy n="110" d="100"/>
        </p:scale>
        <p:origin x="-163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57094825721119E-2"/>
          <c:y val="1.0211282432528574E-3"/>
          <c:w val="0.96274343776460691"/>
          <c:h val="0.5439887113495367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-2.3206485829059945E-2"/>
                  <c:y val="-2.1186686781888748E-2"/>
                </c:manualLayout>
              </c:layout>
              <c:showVal val="1"/>
            </c:dLbl>
            <c:dLbl>
              <c:idx val="1"/>
              <c:layout>
                <c:manualLayout>
                  <c:x val="-1.5470990552706619E-3"/>
                  <c:y val="-2.4472229522621625E-2"/>
                </c:manualLayout>
              </c:layout>
              <c:showVal val="1"/>
            </c:dLbl>
            <c:dLbl>
              <c:idx val="2"/>
              <c:layout>
                <c:manualLayout>
                  <c:x val="-1.7018089607977308E-2"/>
                  <c:y val="-7.1598768112049E-3"/>
                </c:manualLayout>
              </c:layout>
              <c:showVal val="1"/>
            </c:dLbl>
            <c:dLbl>
              <c:idx val="3"/>
              <c:layout>
                <c:manualLayout>
                  <c:x val="2.7847782994871943E-2"/>
                  <c:y val="-2.5355779520516243E-2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амб. помощь (посещений)</c:v>
                </c:pt>
                <c:pt idx="1">
                  <c:v>стац. помощь(законченный случай)</c:v>
                </c:pt>
                <c:pt idx="2">
                  <c:v>днев.стационары (пациенто-дни)</c:v>
                </c:pt>
                <c:pt idx="3">
                  <c:v>скорая помощь (вызовов)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3561003</c:v>
                </c:pt>
                <c:pt idx="1">
                  <c:v>706310</c:v>
                </c:pt>
                <c:pt idx="2">
                  <c:v>220707</c:v>
                </c:pt>
                <c:pt idx="3">
                  <c:v>127610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выполнение 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layout>
                <c:manualLayout>
                  <c:x val="5.8789764100285184E-2"/>
                  <c:y val="-1.2506046230224692E-2"/>
                </c:manualLayout>
              </c:layout>
              <c:showVal val="1"/>
            </c:dLbl>
            <c:dLbl>
              <c:idx val="1"/>
              <c:layout>
                <c:manualLayout>
                  <c:x val="4.1771674492307884E-2"/>
                  <c:y val="-3.5016929444629183E-2"/>
                </c:manualLayout>
              </c:layout>
              <c:showVal val="1"/>
            </c:dLbl>
            <c:dLbl>
              <c:idx val="2"/>
              <c:layout>
                <c:manualLayout>
                  <c:x val="2.6300683939601253E-2"/>
                  <c:y val="-3.4428502146801432E-2"/>
                </c:manualLayout>
              </c:layout>
              <c:showVal val="1"/>
            </c:dLbl>
            <c:dLbl>
              <c:idx val="3"/>
              <c:layout>
                <c:manualLayout>
                  <c:x val="6.6525137557815334E-2"/>
                  <c:y val="-5.0711559041032486E-2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амб. помощь (посещений)</c:v>
                </c:pt>
                <c:pt idx="1">
                  <c:v>стац. помощь(законченный случай)</c:v>
                </c:pt>
                <c:pt idx="2">
                  <c:v>днев.стационары (пациенто-дни)</c:v>
                </c:pt>
                <c:pt idx="3">
                  <c:v>скорая помощь (вызовов)</c:v>
                </c:pt>
              </c:strCache>
            </c:strRef>
          </c:cat>
          <c:val>
            <c:numRef>
              <c:f>Лист1!$C$2:$C$5</c:f>
              <c:numCache>
                <c:formatCode>#,##0</c:formatCode>
                <c:ptCount val="4"/>
                <c:pt idx="0">
                  <c:v>3015496</c:v>
                </c:pt>
                <c:pt idx="1">
                  <c:v>839710</c:v>
                </c:pt>
                <c:pt idx="2">
                  <c:v>261098</c:v>
                </c:pt>
                <c:pt idx="3">
                  <c:v>123546</c:v>
                </c:pt>
              </c:numCache>
            </c:numRef>
          </c:val>
        </c:ser>
        <c:dLbls>
          <c:showVal val="1"/>
        </c:dLbls>
        <c:gapWidth val="75"/>
        <c:shape val="cylinder"/>
        <c:axId val="130366848"/>
        <c:axId val="139920512"/>
        <c:axId val="0"/>
      </c:bar3DChart>
      <c:catAx>
        <c:axId val="130366848"/>
        <c:scaling>
          <c:orientation val="minMax"/>
        </c:scaling>
        <c:axPos val="b"/>
        <c:tickLblPos val="nextTo"/>
        <c:txPr>
          <a:bodyPr rot="-5400000" vert="horz" anchor="ctr" anchorCtr="1"/>
          <a:lstStyle/>
          <a:p>
            <a:pPr>
              <a:defRPr sz="1400" baseline="0"/>
            </a:pPr>
            <a:endParaRPr lang="ru-RU"/>
          </a:p>
        </c:txPr>
        <c:crossAx val="139920512"/>
        <c:crosses val="autoZero"/>
        <c:auto val="1"/>
        <c:lblAlgn val="ctr"/>
        <c:lblOffset val="100"/>
      </c:catAx>
      <c:valAx>
        <c:axId val="139920512"/>
        <c:scaling>
          <c:orientation val="minMax"/>
        </c:scaling>
        <c:delete val="1"/>
        <c:axPos val="l"/>
        <c:numFmt formatCode="#,##0" sourceLinked="1"/>
        <c:majorTickMark val="none"/>
        <c:tickLblPos val="none"/>
        <c:crossAx val="130366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032496876565316"/>
          <c:y val="0"/>
          <c:w val="0.19646854540528652"/>
          <c:h val="0.13849845868804816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autoTitleDeleted val="1"/>
    <c:view3D>
      <c:rotX val="0"/>
      <c:rotY val="0"/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% выполнения госзадания</c:v>
                </c:pt>
              </c:strCache>
            </c:strRef>
          </c:tx>
          <c:cat>
            <c:strRef>
              <c:f>Лист1!$A$2:$A$9</c:f>
              <c:strCache>
                <c:ptCount val="8"/>
                <c:pt idx="0">
                  <c:v>г.Майкоп</c:v>
                </c:pt>
                <c:pt idx="1">
                  <c:v>г.Адыгейск</c:v>
                </c:pt>
                <c:pt idx="2">
                  <c:v>Тахт.р-н</c:v>
                </c:pt>
                <c:pt idx="3">
                  <c:v>Красн.р-н</c:v>
                </c:pt>
                <c:pt idx="4">
                  <c:v>Майк.р-н</c:v>
                </c:pt>
                <c:pt idx="5">
                  <c:v>Шовг.р-н</c:v>
                </c:pt>
                <c:pt idx="6">
                  <c:v>Гиаг.р-н</c:v>
                </c:pt>
                <c:pt idx="7">
                  <c:v>Кошех.р-н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25.6</c:v>
                </c:pt>
                <c:pt idx="1">
                  <c:v>26.6</c:v>
                </c:pt>
                <c:pt idx="2">
                  <c:v>73.5</c:v>
                </c:pt>
                <c:pt idx="3">
                  <c:v>11.7</c:v>
                </c:pt>
                <c:pt idx="4">
                  <c:v>53.8</c:v>
                </c:pt>
                <c:pt idx="5">
                  <c:v>32.5</c:v>
                </c:pt>
                <c:pt idx="6">
                  <c:v>4.7</c:v>
                </c:pt>
                <c:pt idx="7">
                  <c:v>57.3</c:v>
                </c:pt>
              </c:numCache>
            </c:numRef>
          </c:val>
        </c:ser>
        <c:dLbls>
          <c:showVal val="1"/>
        </c:dLbls>
        <c:gapWidth val="75"/>
        <c:shape val="cylinder"/>
        <c:axId val="140457856"/>
        <c:axId val="140459392"/>
        <c:axId val="0"/>
      </c:bar3DChart>
      <c:catAx>
        <c:axId val="140457856"/>
        <c:scaling>
          <c:orientation val="minMax"/>
        </c:scaling>
        <c:axPos val="b"/>
        <c:majorTickMark val="none"/>
        <c:tickLblPos val="nextTo"/>
        <c:crossAx val="140459392"/>
        <c:crosses val="autoZero"/>
        <c:auto val="1"/>
        <c:lblAlgn val="ctr"/>
        <c:lblOffset val="100"/>
      </c:catAx>
      <c:valAx>
        <c:axId val="14045939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40457856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0160880609652835"/>
                  <c:y val="-0.2004380749634006"/>
                </c:manualLayout>
              </c:layout>
              <c:dLblPos val="bestFit"/>
              <c:showVal val="1"/>
            </c:dLbl>
            <c:dLbl>
              <c:idx val="1"/>
              <c:layout>
                <c:manualLayout>
                  <c:x val="0.1100762066045724"/>
                  <c:y val="8.1190106314288843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5.9271803556308275E-2"/>
                  <c:y val="-2.5371908223215302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5.7578323454699397E-2"/>
                  <c:y val="-2.5371908223215285E-3"/>
                </c:manualLayout>
              </c:layout>
              <c:dLblPos val="bestFit"/>
              <c:showVal val="1"/>
            </c:dLbl>
            <c:dLblPos val="outEnd"/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стац.помощь</c:v>
                </c:pt>
                <c:pt idx="1">
                  <c:v>АПП</c:v>
                </c:pt>
                <c:pt idx="2">
                  <c:v>СЗП</c:v>
                </c:pt>
                <c:pt idx="3">
                  <c:v>СМП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52.82</c:v>
                </c:pt>
                <c:pt idx="1">
                  <c:v>32.83</c:v>
                </c:pt>
                <c:pt idx="2">
                  <c:v>5.94</c:v>
                </c:pt>
                <c:pt idx="3">
                  <c:v>8.41</c:v>
                </c:pt>
              </c:numCache>
            </c:numRef>
          </c:val>
        </c:ser>
        <c:dLbls>
          <c:showVal val="1"/>
        </c:dLbls>
      </c:pie3DChart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4414251720640206E-2"/>
          <c:y val="0.19288863759203972"/>
          <c:w val="0.59318512197598727"/>
          <c:h val="0.807111283465806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3"/>
              <c:layout>
                <c:manualLayout>
                  <c:x val="-5.5884843353090602E-2"/>
                  <c:y val="-5.2910052910052907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-6.773920406435258E-3"/>
                  <c:y val="-9.5238095238095247E-2"/>
                </c:manualLayout>
              </c:layout>
              <c:dLblPos val="bestFit"/>
              <c:showVal val="1"/>
            </c:dLbl>
            <c:dLbl>
              <c:idx val="5"/>
              <c:layout>
                <c:manualLayout>
                  <c:x val="6.9432684165961114E-2"/>
                  <c:y val="-7.9365079365079361E-2"/>
                </c:manualLayout>
              </c:layout>
              <c:dLblPos val="bestFit"/>
              <c:showVal val="1"/>
            </c:dLbl>
            <c:dLbl>
              <c:idx val="6"/>
              <c:layout>
                <c:manualLayout>
                  <c:x val="5.9271803556308213E-2"/>
                  <c:y val="-2.645502645502648E-3"/>
                </c:manualLayout>
              </c:layout>
              <c:dLblPos val="bestFit"/>
              <c:showVal val="1"/>
            </c:dLbl>
            <c:dLblPos val="outEnd"/>
            <c:showVal val="1"/>
            <c:showLeaderLines val="1"/>
          </c:dLbls>
          <c:cat>
            <c:strRef>
              <c:f>Лист1!$A$2:$A$8</c:f>
              <c:strCache>
                <c:ptCount val="7"/>
                <c:pt idx="0">
                  <c:v>оплата труда </c:v>
                </c:pt>
                <c:pt idx="1">
                  <c:v>медикаменты и перев.ср-ва</c:v>
                </c:pt>
                <c:pt idx="2">
                  <c:v>коммунальные и трансп.услуги</c:v>
                </c:pt>
                <c:pt idx="3">
                  <c:v>ГСМ</c:v>
                </c:pt>
                <c:pt idx="4">
                  <c:v>продукты питания</c:v>
                </c:pt>
                <c:pt idx="5">
                  <c:v>мягкий инвентарь</c:v>
                </c:pt>
                <c:pt idx="6">
                  <c:v>прочие расходы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72.8</c:v>
                </c:pt>
                <c:pt idx="1">
                  <c:v>9.2000000000000011</c:v>
                </c:pt>
                <c:pt idx="2">
                  <c:v>9.0400000000000009</c:v>
                </c:pt>
                <c:pt idx="3">
                  <c:v>0.8</c:v>
                </c:pt>
                <c:pt idx="4">
                  <c:v>1.9800000000000006</c:v>
                </c:pt>
                <c:pt idx="5">
                  <c:v>8.0000000000000043E-2</c:v>
                </c:pt>
                <c:pt idx="6">
                  <c:v>1.5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8.5576923076923744E-2"/>
          <c:y val="4.3103448275861947E-2"/>
          <c:w val="0.89615384615384663"/>
          <c:h val="0.75019666994339362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медикаменты</c:v>
                </c:pt>
              </c:strCache>
            </c:strRef>
          </c:tx>
          <c:spPr>
            <a:ln w="63500">
              <a:solidFill>
                <a:srgbClr val="FFFF00"/>
              </a:solidFill>
            </a:ln>
          </c:spPr>
          <c:marker>
            <c:symbol val="triangle"/>
            <c:size val="4"/>
            <c:spPr>
              <a:ln w="57150">
                <a:solidFill>
                  <a:srgbClr val="0000FF"/>
                </a:solidFill>
              </a:ln>
            </c:spPr>
          </c:marker>
          <c:dLbls>
            <c:dLblPos val="b"/>
            <c:showVal val="1"/>
          </c:dLbls>
          <c:cat>
            <c:strRef>
              <c:f>Лист1!$A$2:$A$6</c:f>
              <c:strCache>
                <c:ptCount val="5"/>
                <c:pt idx="0">
                  <c:v>2010г</c:v>
                </c:pt>
                <c:pt idx="1">
                  <c:v>2011г</c:v>
                </c:pt>
                <c:pt idx="2">
                  <c:v>2012г</c:v>
                </c:pt>
                <c:pt idx="3">
                  <c:v>2013г</c:v>
                </c:pt>
                <c:pt idx="4">
                  <c:v>2014г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88.2</c:v>
                </c:pt>
                <c:pt idx="1">
                  <c:v>95.6</c:v>
                </c:pt>
                <c:pt idx="2">
                  <c:v>98.7</c:v>
                </c:pt>
                <c:pt idx="3">
                  <c:v>309.2</c:v>
                </c:pt>
                <c:pt idx="4">
                  <c:v>237.2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питание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ymbol val="circle"/>
            <c:size val="7"/>
            <c:spPr>
              <a:ln w="50800">
                <a:solidFill>
                  <a:schemeClr val="bg2">
                    <a:lumMod val="50000"/>
                  </a:schemeClr>
                </a:solidFill>
              </a:ln>
            </c:spPr>
          </c:marker>
          <c:dLbls>
            <c:dLblPos val="b"/>
            <c:showVal val="1"/>
          </c:dLbls>
          <c:cat>
            <c:strRef>
              <c:f>Лист1!$A$2:$A$6</c:f>
              <c:strCache>
                <c:ptCount val="5"/>
                <c:pt idx="0">
                  <c:v>2010г</c:v>
                </c:pt>
                <c:pt idx="1">
                  <c:v>2011г</c:v>
                </c:pt>
                <c:pt idx="2">
                  <c:v>2012г</c:v>
                </c:pt>
                <c:pt idx="3">
                  <c:v>2013г</c:v>
                </c:pt>
                <c:pt idx="4">
                  <c:v>2014г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41.5</c:v>
                </c:pt>
                <c:pt idx="1">
                  <c:v>44</c:v>
                </c:pt>
                <c:pt idx="2">
                  <c:v>43.6</c:v>
                </c:pt>
                <c:pt idx="3">
                  <c:v>65.099999999999994</c:v>
                </c:pt>
                <c:pt idx="4">
                  <c:v>67.900000000000006</c:v>
                </c:pt>
              </c:numCache>
            </c:numRef>
          </c:val>
        </c:ser>
        <c:dLbls>
          <c:showVal val="1"/>
        </c:dLbls>
        <c:marker val="1"/>
        <c:axId val="150505344"/>
        <c:axId val="150506880"/>
      </c:lineChart>
      <c:catAx>
        <c:axId val="150505344"/>
        <c:scaling>
          <c:orientation val="minMax"/>
        </c:scaling>
        <c:axPos val="b"/>
        <c:numFmt formatCode="General" sourceLinked="1"/>
        <c:tickLblPos val="nextTo"/>
        <c:crossAx val="150506880"/>
        <c:crosses val="autoZero"/>
        <c:auto val="1"/>
        <c:lblAlgn val="ctr"/>
        <c:lblOffset val="100"/>
      </c:catAx>
      <c:valAx>
        <c:axId val="150506880"/>
        <c:scaling>
          <c:orientation val="minMax"/>
        </c:scaling>
        <c:axPos val="l"/>
        <c:majorGridlines/>
        <c:numFmt formatCode="General" sourceLinked="1"/>
        <c:tickLblPos val="nextTo"/>
        <c:crossAx val="150505344"/>
        <c:crosses val="autoZero"/>
        <c:crossBetween val="between"/>
      </c:valAx>
      <c:spPr>
        <a:noFill/>
        <a:ln w="25386">
          <a:noFill/>
        </a:ln>
      </c:spPr>
    </c:plotArea>
    <c:legend>
      <c:legendPos val="r"/>
      <c:layout>
        <c:manualLayout>
          <c:xMode val="edge"/>
          <c:yMode val="edge"/>
          <c:x val="0.27884615384615385"/>
          <c:y val="0.90689655172413797"/>
          <c:w val="0.44230769230769457"/>
          <c:h val="7.4137931034483587E-2"/>
        </c:manualLayout>
      </c:layout>
      <c:spPr>
        <a:effectLst>
          <a:outerShdw blurRad="50800" dist="50800" dir="5400000" algn="ctr" rotWithShape="0">
            <a:srgbClr val="FF0000"/>
          </a:outerShdw>
        </a:effectLst>
      </c:spPr>
    </c:legend>
    <c:plotVisOnly val="1"/>
    <c:dispBlanksAs val="gap"/>
  </c:chart>
  <c:txPr>
    <a:bodyPr/>
    <a:lstStyle/>
    <a:p>
      <a:pPr>
        <a:defRPr sz="1799" b="0">
          <a:solidFill>
            <a:srgbClr val="000000"/>
          </a:solidFill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878007436570462"/>
          <c:y val="6.3797293135667524E-2"/>
          <c:w val="0.83691622922134656"/>
          <c:h val="0.64948229651473399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младший медицинский персонал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pPr>
              <a:gradFill>
                <a:gsLst>
                  <a:gs pos="0">
                    <a:srgbClr val="00B050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</c:spPr>
          </c:marker>
          <c:dLbls>
            <c:txPr>
              <a:bodyPr rot="0"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b"/>
            <c:showVal val="1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4621.9000000000005</c:v>
                </c:pt>
                <c:pt idx="1">
                  <c:v>5715.6</c:v>
                </c:pt>
                <c:pt idx="2">
                  <c:v>6391.5</c:v>
                </c:pt>
                <c:pt idx="3">
                  <c:v>7073.2</c:v>
                </c:pt>
                <c:pt idx="4">
                  <c:v>7432.4</c:v>
                </c:pt>
                <c:pt idx="5">
                  <c:v>9519.5</c:v>
                </c:pt>
                <c:pt idx="6">
                  <c:v>10750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 медицинский персонал</c:v>
                </c:pt>
              </c:strCache>
            </c:strRef>
          </c:tx>
          <c:spPr>
            <a:ln w="38100"/>
          </c:spPr>
          <c:dLbls>
            <c:txPr>
              <a:bodyPr rot="0"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8955</c:v>
                </c:pt>
                <c:pt idx="1">
                  <c:v>9600.9</c:v>
                </c:pt>
                <c:pt idx="2">
                  <c:v>10234.299999999994</c:v>
                </c:pt>
                <c:pt idx="3">
                  <c:v>8713.5</c:v>
                </c:pt>
                <c:pt idx="4">
                  <c:v>11042.8</c:v>
                </c:pt>
                <c:pt idx="5">
                  <c:v>14010.4</c:v>
                </c:pt>
                <c:pt idx="6">
                  <c:v>16110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Врачи</c:v>
                </c:pt>
              </c:strCache>
            </c:strRef>
          </c:tx>
          <c:spPr>
            <a:ln w="44450">
              <a:solidFill>
                <a:srgbClr val="C00000"/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txPr>
              <a:bodyPr rot="0" vert="horz" anchor="ctr" anchorCtr="0"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17051.3</c:v>
                </c:pt>
                <c:pt idx="1">
                  <c:v>17415.099999999988</c:v>
                </c:pt>
                <c:pt idx="2">
                  <c:v>18451.599999999988</c:v>
                </c:pt>
                <c:pt idx="3">
                  <c:v>15734.3</c:v>
                </c:pt>
                <c:pt idx="4">
                  <c:v>20297.5</c:v>
                </c:pt>
                <c:pt idx="5">
                  <c:v>24920.3</c:v>
                </c:pt>
                <c:pt idx="6">
                  <c:v>28130</c:v>
                </c:pt>
              </c:numCache>
            </c:numRef>
          </c:val>
        </c:ser>
        <c:dLbls>
          <c:showVal val="1"/>
        </c:dLbls>
        <c:marker val="1"/>
        <c:axId val="150955904"/>
        <c:axId val="150957440"/>
      </c:lineChart>
      <c:catAx>
        <c:axId val="15095590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957440"/>
        <c:crosses val="autoZero"/>
        <c:auto val="1"/>
        <c:lblAlgn val="ctr"/>
        <c:lblOffset val="100"/>
      </c:catAx>
      <c:valAx>
        <c:axId val="150957440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9559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3.7500000000000006E-2"/>
          <c:y val="0.77290683321822495"/>
          <c:w val="0.90705216535432476"/>
          <c:h val="0.13829134637636131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1"/>
              <c:layout>
                <c:manualLayout>
                  <c:x val="6.7958682470551202E-2"/>
                  <c:y val="0"/>
                </c:manualLayout>
              </c:layout>
              <c:dLblPos val="outEnd"/>
              <c:showVal val="1"/>
            </c:dLbl>
            <c:dLblPos val="outEnd"/>
            <c:showVal val="1"/>
          </c:dLbls>
          <c:cat>
            <c:strRef>
              <c:f>Лист1!$A$2:$A$9</c:f>
              <c:strCache>
                <c:ptCount val="8"/>
                <c:pt idx="0">
                  <c:v>г.Москва</c:v>
                </c:pt>
                <c:pt idx="1">
                  <c:v>Краснодарский край</c:v>
                </c:pt>
                <c:pt idx="2">
                  <c:v>Московская область</c:v>
                </c:pt>
                <c:pt idx="3">
                  <c:v>Ростовская область</c:v>
                </c:pt>
                <c:pt idx="4">
                  <c:v>Ставропольский край</c:v>
                </c:pt>
                <c:pt idx="5">
                  <c:v>г.Санкт-Петербург</c:v>
                </c:pt>
                <c:pt idx="6">
                  <c:v>Волгоградская область</c:v>
                </c:pt>
                <c:pt idx="7">
                  <c:v>Каб.-Балк. Республика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341</c:v>
                </c:pt>
                <c:pt idx="1">
                  <c:v>9745</c:v>
                </c:pt>
                <c:pt idx="2">
                  <c:v>94</c:v>
                </c:pt>
                <c:pt idx="3">
                  <c:v>161</c:v>
                </c:pt>
                <c:pt idx="4">
                  <c:v>82</c:v>
                </c:pt>
                <c:pt idx="5">
                  <c:v>92</c:v>
                </c:pt>
                <c:pt idx="6">
                  <c:v>21</c:v>
                </c:pt>
                <c:pt idx="7">
                  <c:v>25</c:v>
                </c:pt>
              </c:numCache>
            </c:numRef>
          </c:val>
        </c:ser>
        <c:dLbls>
          <c:showVal val="1"/>
        </c:dLbls>
        <c:gapWidth val="75"/>
        <c:axId val="151518208"/>
        <c:axId val="151585536"/>
      </c:barChart>
      <c:catAx>
        <c:axId val="151518208"/>
        <c:scaling>
          <c:orientation val="minMax"/>
        </c:scaling>
        <c:axPos val="b"/>
        <c:majorTickMark val="none"/>
        <c:tickLblPos val="nextTo"/>
        <c:crossAx val="151585536"/>
        <c:crosses val="autoZero"/>
        <c:auto val="1"/>
        <c:lblAlgn val="ctr"/>
        <c:lblOffset val="100"/>
      </c:catAx>
      <c:valAx>
        <c:axId val="15158553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151820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МО РА</c:v>
                </c:pt>
              </c:strCache>
            </c:strRef>
          </c:tx>
          <c:dLbls>
            <c:dLbl>
              <c:idx val="0"/>
              <c:layout>
                <c:manualLayout>
                  <c:x val="-1.8628281117696866E-2"/>
                  <c:y val="-4.7619047619047596E-2"/>
                </c:manualLayout>
              </c:layout>
              <c:showVal val="1"/>
            </c:dLbl>
            <c:dLbl>
              <c:idx val="1"/>
              <c:layout>
                <c:manualLayout>
                  <c:x val="1.5241320914479261E-2"/>
                  <c:y val="-6.0846560846560913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ср.стоимость лечения</c:v>
                </c:pt>
                <c:pt idx="1">
                  <c:v>ср.продолж.лечения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</c:v>
                </c:pt>
                <c:pt idx="1">
                  <c:v>9.1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МО др.субъектов</c:v>
                </c:pt>
              </c:strCache>
            </c:strRef>
          </c:tx>
          <c:dLbls>
            <c:dLbl>
              <c:idx val="0"/>
              <c:layout>
                <c:manualLayout>
                  <c:x val="3.2176121930567313E-2"/>
                  <c:y val="-5.8201058201058066E-2"/>
                </c:manualLayout>
              </c:layout>
              <c:showVal val="1"/>
            </c:dLbl>
            <c:dLbl>
              <c:idx val="1"/>
              <c:layout>
                <c:manualLayout>
                  <c:x val="5.7578323454699397E-2"/>
                  <c:y val="-5.8201058201058045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ср.стоимость лечения</c:v>
                </c:pt>
                <c:pt idx="1">
                  <c:v>ср.продолж.лечения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22.6</c:v>
                </c:pt>
                <c:pt idx="1">
                  <c:v>7.6</c:v>
                </c:pt>
              </c:numCache>
            </c:numRef>
          </c:val>
        </c:ser>
        <c:dLbls>
          <c:showVal val="1"/>
        </c:dLbls>
        <c:gapWidth val="75"/>
        <c:shape val="cylinder"/>
        <c:axId val="152012672"/>
        <c:axId val="152014208"/>
        <c:axId val="0"/>
      </c:bar3DChart>
      <c:catAx>
        <c:axId val="152012672"/>
        <c:scaling>
          <c:orientation val="minMax"/>
        </c:scaling>
        <c:axPos val="b"/>
        <c:numFmt formatCode="General" sourceLinked="1"/>
        <c:majorTickMark val="none"/>
        <c:tickLblPos val="nextTo"/>
        <c:crossAx val="152014208"/>
        <c:crosses val="autoZero"/>
        <c:auto val="1"/>
        <c:lblAlgn val="ctr"/>
        <c:lblOffset val="100"/>
      </c:catAx>
      <c:valAx>
        <c:axId val="1520142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52012672"/>
        <c:crosses val="autoZero"/>
        <c:crossBetween val="between"/>
      </c:valAx>
    </c:plotArea>
    <c:legend>
      <c:legendPos val="b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3.6006454975291508E-2"/>
          <c:y val="1.4126275126056942E-2"/>
          <c:w val="0.94644957521490425"/>
          <c:h val="0.62131917591812291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уд.вес случаев,%</c:v>
                </c:pt>
              </c:strCache>
            </c:strRef>
          </c:tx>
          <c:dLbls>
            <c:dLbl>
              <c:idx val="1"/>
              <c:layout>
                <c:manualLayout>
                  <c:x val="-3.7081572552540888E-2"/>
                  <c:y val="-4.7391822595347514E-2"/>
                </c:manualLayout>
              </c:layout>
              <c:dLblPos val="r"/>
              <c:showVal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>
                <c:manualLayout>
                  <c:x val="-6.4194980440420393E-2"/>
                  <c:y val="-4.1172593289092486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1.3157977357353209E-2"/>
                  <c:y val="-6.0063774707763425E-2"/>
                </c:manualLayout>
              </c:layout>
              <c:dLblPos val="r"/>
              <c:showVal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3.5885392792781566E-3"/>
                  <c:y val="-5.7483572775715724E-3"/>
                </c:manualLayout>
              </c:layout>
              <c:dLblPos val="r"/>
              <c:showVal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-2.9107040820811652E-2"/>
                  <c:y val="3.6568560655241784E-2"/>
                </c:manualLayout>
              </c:layout>
              <c:dLblPos val="r"/>
              <c:showVal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layout>
                <c:manualLayout>
                  <c:x val="-2.9107040820811652E-2"/>
                  <c:y val="2.6073742810370608E-2"/>
                </c:manualLayout>
              </c:layout>
              <c:dLblPos val="r"/>
              <c:showVal val="1"/>
            </c:dLbl>
            <c:dLbl>
              <c:idx val="17"/>
              <c:delete val="1"/>
            </c:dLbl>
            <c:dLbl>
              <c:idx val="18"/>
              <c:layout>
                <c:manualLayout>
                  <c:x val="2.7910861061052291E-3"/>
                  <c:y val="3.9470179350888732E-3"/>
                </c:manualLayout>
              </c:layout>
              <c:dLblPos val="r"/>
              <c:showVal val="1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dLblPos val="t"/>
            <c:showVal val="1"/>
          </c:dLbls>
          <c:cat>
            <c:strRef>
              <c:f>Лист1!$A$2:$A$24</c:f>
              <c:strCache>
                <c:ptCount val="23"/>
                <c:pt idx="0">
                  <c:v>Ак-во и гин-гия</c:v>
                </c:pt>
                <c:pt idx="1">
                  <c:v>гастро-гия</c:v>
                </c:pt>
                <c:pt idx="2">
                  <c:v>гемат-ия</c:v>
                </c:pt>
                <c:pt idx="3">
                  <c:v>дерматов-гия</c:v>
                </c:pt>
                <c:pt idx="4">
                  <c:v>инф. болезни</c:v>
                </c:pt>
                <c:pt idx="5">
                  <c:v>кардиология</c:v>
                </c:pt>
                <c:pt idx="6">
                  <c:v>колопр-ия</c:v>
                </c:pt>
                <c:pt idx="7">
                  <c:v>неврология</c:v>
                </c:pt>
                <c:pt idx="8">
                  <c:v>нейрохи-ия</c:v>
                </c:pt>
                <c:pt idx="9">
                  <c:v>нефрология</c:v>
                </c:pt>
                <c:pt idx="10">
                  <c:v>онкология</c:v>
                </c:pt>
                <c:pt idx="11">
                  <c:v>отол-гия</c:v>
                </c:pt>
                <c:pt idx="12">
                  <c:v>офто-ия</c:v>
                </c:pt>
                <c:pt idx="13">
                  <c:v>пульм-гия</c:v>
                </c:pt>
                <c:pt idx="14">
                  <c:v>ревматология</c:v>
                </c:pt>
                <c:pt idx="15">
                  <c:v>серд-сосуд хир-ия</c:v>
                </c:pt>
                <c:pt idx="16">
                  <c:v>травм.и орт-дия</c:v>
                </c:pt>
                <c:pt idx="17">
                  <c:v>урология</c:v>
                </c:pt>
                <c:pt idx="18">
                  <c:v>хирургия</c:v>
                </c:pt>
                <c:pt idx="19">
                  <c:v>тор. хирургия</c:v>
                </c:pt>
                <c:pt idx="20">
                  <c:v>эндокр-гия</c:v>
                </c:pt>
                <c:pt idx="21">
                  <c:v>чел.-лиц. хир-ия</c:v>
                </c:pt>
                <c:pt idx="22">
                  <c:v>прочие</c:v>
                </c:pt>
              </c:strCache>
            </c:strRef>
          </c:cat>
          <c:val>
            <c:numRef>
              <c:f>Лист1!$B$2:$B$24</c:f>
              <c:numCache>
                <c:formatCode>0.00</c:formatCode>
                <c:ptCount val="23"/>
                <c:pt idx="0">
                  <c:v>25.4</c:v>
                </c:pt>
                <c:pt idx="1">
                  <c:v>1.49</c:v>
                </c:pt>
                <c:pt idx="2">
                  <c:v>0.24</c:v>
                </c:pt>
                <c:pt idx="3">
                  <c:v>0.55000000000000004</c:v>
                </c:pt>
                <c:pt idx="4">
                  <c:v>13.67</c:v>
                </c:pt>
                <c:pt idx="5">
                  <c:v>6.18</c:v>
                </c:pt>
                <c:pt idx="6">
                  <c:v>0.27</c:v>
                </c:pt>
                <c:pt idx="7">
                  <c:v>4.5</c:v>
                </c:pt>
                <c:pt idx="8">
                  <c:v>1.05</c:v>
                </c:pt>
                <c:pt idx="9">
                  <c:v>0.51</c:v>
                </c:pt>
                <c:pt idx="10">
                  <c:v>7.47</c:v>
                </c:pt>
                <c:pt idx="11">
                  <c:v>1.7999999999999999E-2</c:v>
                </c:pt>
                <c:pt idx="12">
                  <c:v>2.29</c:v>
                </c:pt>
                <c:pt idx="13">
                  <c:v>1.21</c:v>
                </c:pt>
                <c:pt idx="14">
                  <c:v>0.16</c:v>
                </c:pt>
                <c:pt idx="15">
                  <c:v>0.54</c:v>
                </c:pt>
                <c:pt idx="16">
                  <c:v>4.76</c:v>
                </c:pt>
                <c:pt idx="17">
                  <c:v>3.96</c:v>
                </c:pt>
                <c:pt idx="18">
                  <c:v>9.0399999999999991</c:v>
                </c:pt>
                <c:pt idx="19">
                  <c:v>1.29</c:v>
                </c:pt>
                <c:pt idx="20">
                  <c:v>1.27</c:v>
                </c:pt>
                <c:pt idx="21">
                  <c:v>1.7</c:v>
                </c:pt>
                <c:pt idx="22">
                  <c:v>12.43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уд.вес.фин.затрат,%</c:v>
                </c:pt>
              </c:strCache>
            </c:strRef>
          </c:tx>
          <c:dLbls>
            <c:dLbl>
              <c:idx val="0"/>
              <c:layout>
                <c:manualLayout>
                  <c:x val="-9.5295779777341022E-2"/>
                  <c:y val="-2.3426111958109071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7.6954231211186983E-2"/>
                  <c:y val="1.0754225140296064E-2"/>
                </c:manualLayout>
              </c:layout>
              <c:dLblPos val="r"/>
              <c:showVal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>
                <c:manualLayout>
                  <c:x val="-6.4194980440420393E-2"/>
                  <c:y val="-1.935762157618363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5.4625667945522101E-2"/>
                  <c:y val="6.8749221973997535E-2"/>
                </c:manualLayout>
              </c:layout>
              <c:dLblPos val="r"/>
              <c:showVal val="1"/>
            </c:dLbl>
            <c:dLbl>
              <c:idx val="6"/>
              <c:delete val="1"/>
            </c:dLbl>
            <c:dLbl>
              <c:idx val="7"/>
              <c:layout>
                <c:manualLayout>
                  <c:x val="-3.2296853513503407E-2"/>
                  <c:y val="-1.3812053011512813E-2"/>
                </c:manualLayout>
              </c:layout>
              <c:dLblPos val="r"/>
              <c:showVal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layout>
                <c:manualLayout>
                  <c:x val="-4.5056104284270079E-2"/>
                  <c:y val="-1.8554330643315447E-2"/>
                </c:manualLayout>
              </c:layout>
              <c:dLblPos val="r"/>
              <c:showVal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layout>
                <c:manualLayout>
                  <c:x val="-3.8676478898886708E-2"/>
                  <c:y val="5.3771125701480287E-2"/>
                </c:manualLayout>
              </c:layout>
              <c:dLblPos val="r"/>
              <c:showVal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layout>
                <c:manualLayout>
                  <c:x val="-5.6220448708690841E-2"/>
                  <c:y val="-2.5576977390731687E-2"/>
                </c:manualLayout>
              </c:layout>
              <c:dLblPos val="r"/>
              <c:showVal val="1"/>
            </c:dLbl>
            <c:dLbl>
              <c:idx val="17"/>
              <c:delete val="1"/>
            </c:dLbl>
            <c:dLbl>
              <c:idx val="18"/>
              <c:layout>
                <c:manualLayout>
                  <c:x val="-4.9840823323307623E-2"/>
                  <c:y val="-3.4024833920729046E-2"/>
                </c:manualLayout>
              </c:layout>
              <c:dLblPos val="r"/>
              <c:showVal val="1"/>
            </c:dLbl>
            <c:dLbl>
              <c:idx val="19"/>
              <c:delete val="1"/>
            </c:dLbl>
            <c:dLbl>
              <c:idx val="20"/>
              <c:delete val="1"/>
            </c:dLbl>
            <c:dLbl>
              <c:idx val="21"/>
              <c:delete val="1"/>
            </c:dLbl>
            <c:dLbl>
              <c:idx val="22"/>
              <c:delete val="1"/>
            </c:dLbl>
            <c:dLbl>
              <c:idx val="23"/>
              <c:delete val="1"/>
            </c:dLbl>
            <c:dLbl>
              <c:idx val="24"/>
              <c:layout>
                <c:manualLayout>
                  <c:x val="-8.3866957182415006E-3"/>
                  <c:y val="-4.9469435645361992E-2"/>
                </c:manualLayout>
              </c:layout>
              <c:dLblPos val="r"/>
              <c:showVal val="1"/>
            </c:dLbl>
            <c:dLblPos val="ctr"/>
            <c:showVal val="1"/>
          </c:dLbls>
          <c:cat>
            <c:strRef>
              <c:f>Лист1!$A$2:$A$24</c:f>
              <c:strCache>
                <c:ptCount val="23"/>
                <c:pt idx="0">
                  <c:v>Ак-во и гин-гия</c:v>
                </c:pt>
                <c:pt idx="1">
                  <c:v>гастро-гия</c:v>
                </c:pt>
                <c:pt idx="2">
                  <c:v>гемат-ия</c:v>
                </c:pt>
                <c:pt idx="3">
                  <c:v>дерматов-гия</c:v>
                </c:pt>
                <c:pt idx="4">
                  <c:v>инф. болезни</c:v>
                </c:pt>
                <c:pt idx="5">
                  <c:v>кардиология</c:v>
                </c:pt>
                <c:pt idx="6">
                  <c:v>колопр-ия</c:v>
                </c:pt>
                <c:pt idx="7">
                  <c:v>неврология</c:v>
                </c:pt>
                <c:pt idx="8">
                  <c:v>нейрохи-ия</c:v>
                </c:pt>
                <c:pt idx="9">
                  <c:v>нефрология</c:v>
                </c:pt>
                <c:pt idx="10">
                  <c:v>онкология</c:v>
                </c:pt>
                <c:pt idx="11">
                  <c:v>отол-гия</c:v>
                </c:pt>
                <c:pt idx="12">
                  <c:v>офто-ия</c:v>
                </c:pt>
                <c:pt idx="13">
                  <c:v>пульм-гия</c:v>
                </c:pt>
                <c:pt idx="14">
                  <c:v>ревматология</c:v>
                </c:pt>
                <c:pt idx="15">
                  <c:v>серд-сосуд хир-ия</c:v>
                </c:pt>
                <c:pt idx="16">
                  <c:v>травм.и орт-дия</c:v>
                </c:pt>
                <c:pt idx="17">
                  <c:v>урология</c:v>
                </c:pt>
                <c:pt idx="18">
                  <c:v>хирургия</c:v>
                </c:pt>
                <c:pt idx="19">
                  <c:v>тор. хирургия</c:v>
                </c:pt>
                <c:pt idx="20">
                  <c:v>эндокр-гия</c:v>
                </c:pt>
                <c:pt idx="21">
                  <c:v>чел.-лиц. хир-ия</c:v>
                </c:pt>
                <c:pt idx="22">
                  <c:v>прочие</c:v>
                </c:pt>
              </c:strCache>
            </c:strRef>
          </c:cat>
          <c:val>
            <c:numRef>
              <c:f>Лист1!$C$2:$C$24</c:f>
              <c:numCache>
                <c:formatCode>0.00</c:formatCode>
                <c:ptCount val="23"/>
                <c:pt idx="0">
                  <c:v>19.600000000000001</c:v>
                </c:pt>
                <c:pt idx="1">
                  <c:v>1.45</c:v>
                </c:pt>
                <c:pt idx="2">
                  <c:v>1</c:v>
                </c:pt>
                <c:pt idx="3">
                  <c:v>0.37</c:v>
                </c:pt>
                <c:pt idx="4">
                  <c:v>8.09</c:v>
                </c:pt>
                <c:pt idx="5">
                  <c:v>7.86</c:v>
                </c:pt>
                <c:pt idx="6">
                  <c:v>0.38</c:v>
                </c:pt>
                <c:pt idx="7">
                  <c:v>6.5</c:v>
                </c:pt>
                <c:pt idx="8">
                  <c:v>2.17</c:v>
                </c:pt>
                <c:pt idx="9">
                  <c:v>0.85</c:v>
                </c:pt>
                <c:pt idx="10">
                  <c:v>10.02</c:v>
                </c:pt>
                <c:pt idx="11">
                  <c:v>1.2999999999999999E-2</c:v>
                </c:pt>
                <c:pt idx="12">
                  <c:v>1.44</c:v>
                </c:pt>
                <c:pt idx="13">
                  <c:v>1.26</c:v>
                </c:pt>
                <c:pt idx="14">
                  <c:v>0.23</c:v>
                </c:pt>
                <c:pt idx="15">
                  <c:v>1.45</c:v>
                </c:pt>
                <c:pt idx="16">
                  <c:v>4</c:v>
                </c:pt>
                <c:pt idx="17">
                  <c:v>5.1100000000000003</c:v>
                </c:pt>
                <c:pt idx="18">
                  <c:v>9.67</c:v>
                </c:pt>
                <c:pt idx="19">
                  <c:v>1.8</c:v>
                </c:pt>
                <c:pt idx="20">
                  <c:v>1.27</c:v>
                </c:pt>
                <c:pt idx="21">
                  <c:v>2</c:v>
                </c:pt>
                <c:pt idx="22">
                  <c:v>13.47</c:v>
                </c:pt>
              </c:numCache>
            </c:numRef>
          </c:val>
        </c:ser>
        <c:marker val="1"/>
        <c:axId val="152110592"/>
        <c:axId val="152112128"/>
      </c:lineChart>
      <c:catAx>
        <c:axId val="152110592"/>
        <c:scaling>
          <c:orientation val="minMax"/>
        </c:scaling>
        <c:axPos val="b"/>
        <c:majorGridlines/>
        <c:majorTickMark val="none"/>
        <c:tickLblPos val="nextTo"/>
        <c:crossAx val="152112128"/>
        <c:crosses val="autoZero"/>
        <c:auto val="1"/>
        <c:lblAlgn val="ctr"/>
        <c:lblOffset val="100"/>
      </c:catAx>
      <c:valAx>
        <c:axId val="152112128"/>
        <c:scaling>
          <c:orientation val="minMax"/>
        </c:scaling>
        <c:delete val="1"/>
        <c:axPos val="l"/>
        <c:majorGridlines/>
        <c:numFmt formatCode="0.00" sourceLinked="1"/>
        <c:majorTickMark val="none"/>
        <c:tickLblPos val="none"/>
        <c:crossAx val="152110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7940624273972314"/>
          <c:y val="0.9170381671112845"/>
          <c:w val="0.64931513214489855"/>
          <c:h val="5.505462579124408E-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E503E7-7A4A-41B9-9489-CBFD2543C77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F207CF9-3DBE-4CCD-AA0A-712D5C59C77F}">
      <dgm:prSet phldrT="[Текст]"/>
      <dgm:spPr/>
      <dgm:t>
        <a:bodyPr/>
        <a:lstStyle/>
        <a:p>
          <a:r>
            <a:rPr lang="ru-RU" dirty="0" smtClean="0"/>
            <a:t>24/24</a:t>
          </a:r>
          <a:endParaRPr lang="ru-RU" dirty="0"/>
        </a:p>
      </dgm:t>
    </dgm:pt>
    <dgm:pt modelId="{22A3D1B5-7D4A-4B6C-A043-B2D2F8EEE1BF}" type="parTrans" cxnId="{1566F4E7-934E-434E-BB1A-2A66FCEB349E}">
      <dgm:prSet/>
      <dgm:spPr/>
      <dgm:t>
        <a:bodyPr/>
        <a:lstStyle/>
        <a:p>
          <a:endParaRPr lang="ru-RU"/>
        </a:p>
      </dgm:t>
    </dgm:pt>
    <dgm:pt modelId="{163E759C-1B72-4796-84A5-488C63E5265A}" type="sibTrans" cxnId="{1566F4E7-934E-434E-BB1A-2A66FCEB349E}">
      <dgm:prSet/>
      <dgm:spPr/>
      <dgm:t>
        <a:bodyPr/>
        <a:lstStyle/>
        <a:p>
          <a:endParaRPr lang="ru-RU"/>
        </a:p>
      </dgm:t>
    </dgm:pt>
    <dgm:pt modelId="{5E184D6B-D63C-47E8-A24F-9AC543FCE810}">
      <dgm:prSet phldrT="[Текст]"/>
      <dgm:spPr/>
      <dgm:t>
        <a:bodyPr/>
        <a:lstStyle/>
        <a:p>
          <a:r>
            <a:rPr lang="ru-RU" b="1" dirty="0" smtClean="0"/>
            <a:t>медицинские организации, подведомственные государственной власти Республике Адыгея</a:t>
          </a:r>
          <a:endParaRPr lang="ru-RU" dirty="0"/>
        </a:p>
      </dgm:t>
    </dgm:pt>
    <dgm:pt modelId="{9A9CEFBC-7FE7-4A4C-B1F8-5A243F093085}" type="parTrans" cxnId="{6AFA5288-0491-4211-9266-B23F302D61D3}">
      <dgm:prSet/>
      <dgm:spPr/>
      <dgm:t>
        <a:bodyPr/>
        <a:lstStyle/>
        <a:p>
          <a:endParaRPr lang="ru-RU"/>
        </a:p>
      </dgm:t>
    </dgm:pt>
    <dgm:pt modelId="{2DA42D3E-7502-462E-A1E0-B42CD84AE4DD}" type="sibTrans" cxnId="{6AFA5288-0491-4211-9266-B23F302D61D3}">
      <dgm:prSet/>
      <dgm:spPr/>
      <dgm:t>
        <a:bodyPr/>
        <a:lstStyle/>
        <a:p>
          <a:endParaRPr lang="ru-RU"/>
        </a:p>
      </dgm:t>
    </dgm:pt>
    <dgm:pt modelId="{D8D3C95F-6943-4ABD-AFE3-18671A14E000}">
      <dgm:prSet phldrT="[Текст]"/>
      <dgm:spPr/>
      <dgm:t>
        <a:bodyPr/>
        <a:lstStyle/>
        <a:p>
          <a:r>
            <a:rPr lang="ru-RU" dirty="0" smtClean="0"/>
            <a:t>2/0</a:t>
          </a:r>
          <a:endParaRPr lang="ru-RU" dirty="0"/>
        </a:p>
      </dgm:t>
    </dgm:pt>
    <dgm:pt modelId="{1459DFA7-68FA-4743-B100-FB18138A3D27}" type="parTrans" cxnId="{9C2229E8-8F6B-4F1C-BE57-AE8EA12A7960}">
      <dgm:prSet/>
      <dgm:spPr/>
      <dgm:t>
        <a:bodyPr/>
        <a:lstStyle/>
        <a:p>
          <a:endParaRPr lang="ru-RU"/>
        </a:p>
      </dgm:t>
    </dgm:pt>
    <dgm:pt modelId="{5213DD7C-68D4-4163-BE33-E580C393A969}" type="sibTrans" cxnId="{9C2229E8-8F6B-4F1C-BE57-AE8EA12A7960}">
      <dgm:prSet/>
      <dgm:spPr/>
      <dgm:t>
        <a:bodyPr/>
        <a:lstStyle/>
        <a:p>
          <a:endParaRPr lang="ru-RU"/>
        </a:p>
      </dgm:t>
    </dgm:pt>
    <dgm:pt modelId="{74FA1CF4-C98C-48FC-B7A2-CFC7C3BC8F8A}">
      <dgm:prSet phldrT="[Текст]"/>
      <dgm:spPr/>
      <dgm:t>
        <a:bodyPr/>
        <a:lstStyle/>
        <a:p>
          <a:r>
            <a:rPr lang="ru-RU" b="1" dirty="0" smtClean="0"/>
            <a:t>медицинские организации, подведомственные федеральным органам исполнительной власти</a:t>
          </a:r>
          <a:endParaRPr lang="ru-RU" dirty="0"/>
        </a:p>
      </dgm:t>
    </dgm:pt>
    <dgm:pt modelId="{7508B580-828B-4C26-8AA2-26DC9700B5F3}" type="parTrans" cxnId="{0FD5F7D2-6C61-4C45-B5D3-801A58CA0473}">
      <dgm:prSet/>
      <dgm:spPr/>
      <dgm:t>
        <a:bodyPr/>
        <a:lstStyle/>
        <a:p>
          <a:endParaRPr lang="ru-RU"/>
        </a:p>
      </dgm:t>
    </dgm:pt>
    <dgm:pt modelId="{F05800A6-32B5-4D1C-AB44-6DABD0249D6E}" type="sibTrans" cxnId="{0FD5F7D2-6C61-4C45-B5D3-801A58CA0473}">
      <dgm:prSet/>
      <dgm:spPr/>
      <dgm:t>
        <a:bodyPr/>
        <a:lstStyle/>
        <a:p>
          <a:endParaRPr lang="ru-RU"/>
        </a:p>
      </dgm:t>
    </dgm:pt>
    <dgm:pt modelId="{93AC4481-3AFB-4920-AF2F-29C8FC768167}">
      <dgm:prSet phldrT="[Текст]"/>
      <dgm:spPr/>
      <dgm:t>
        <a:bodyPr/>
        <a:lstStyle/>
        <a:p>
          <a:r>
            <a:rPr lang="ru-RU" dirty="0" smtClean="0"/>
            <a:t>5/5</a:t>
          </a:r>
          <a:endParaRPr lang="ru-RU" dirty="0"/>
        </a:p>
      </dgm:t>
    </dgm:pt>
    <dgm:pt modelId="{48B8CF7D-22F2-4E40-8F80-21A9AD7D8A4C}" type="parTrans" cxnId="{7D7C757F-F8A0-48D1-AAF5-9DAACED006B3}">
      <dgm:prSet/>
      <dgm:spPr/>
      <dgm:t>
        <a:bodyPr/>
        <a:lstStyle/>
        <a:p>
          <a:endParaRPr lang="ru-RU"/>
        </a:p>
      </dgm:t>
    </dgm:pt>
    <dgm:pt modelId="{D270D14C-958C-43A4-9EA4-272EAF7B51FE}" type="sibTrans" cxnId="{7D7C757F-F8A0-48D1-AAF5-9DAACED006B3}">
      <dgm:prSet/>
      <dgm:spPr/>
      <dgm:t>
        <a:bodyPr/>
        <a:lstStyle/>
        <a:p>
          <a:endParaRPr lang="ru-RU"/>
        </a:p>
      </dgm:t>
    </dgm:pt>
    <dgm:pt modelId="{484D5A6F-D346-4968-8AB0-4B04E79AA16E}">
      <dgm:prSet phldrT="[Текст]"/>
      <dgm:spPr/>
      <dgm:t>
        <a:bodyPr/>
        <a:lstStyle/>
        <a:p>
          <a:r>
            <a:rPr lang="ru-RU" b="1" dirty="0" smtClean="0"/>
            <a:t>медицинские организации частной формы собственности</a:t>
          </a:r>
          <a:endParaRPr lang="ru-RU" dirty="0"/>
        </a:p>
      </dgm:t>
    </dgm:pt>
    <dgm:pt modelId="{4E179232-2E0A-46DA-8F39-43706128B638}" type="parTrans" cxnId="{98BEF945-E9DD-42E5-9CBB-12C8C7C75FA8}">
      <dgm:prSet/>
      <dgm:spPr/>
      <dgm:t>
        <a:bodyPr/>
        <a:lstStyle/>
        <a:p>
          <a:endParaRPr lang="ru-RU"/>
        </a:p>
      </dgm:t>
    </dgm:pt>
    <dgm:pt modelId="{C0AD3DA6-1EF7-41E2-87E5-FC674EAAB81B}" type="sibTrans" cxnId="{98BEF945-E9DD-42E5-9CBB-12C8C7C75FA8}">
      <dgm:prSet/>
      <dgm:spPr/>
      <dgm:t>
        <a:bodyPr/>
        <a:lstStyle/>
        <a:p>
          <a:endParaRPr lang="ru-RU"/>
        </a:p>
      </dgm:t>
    </dgm:pt>
    <dgm:pt modelId="{E09B7BD0-8959-401C-A92B-BFC3F7D5AD2B}" type="pres">
      <dgm:prSet presAssocID="{84E503E7-7A4A-41B9-9489-CBFD2543C77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3B0675-0722-474A-A279-4AA5A40253E9}" type="pres">
      <dgm:prSet presAssocID="{2F207CF9-3DBE-4CCD-AA0A-712D5C59C77F}" presName="linNode" presStyleCnt="0"/>
      <dgm:spPr/>
    </dgm:pt>
    <dgm:pt modelId="{B97F6286-A5E6-44A8-A1A1-F9A733206655}" type="pres">
      <dgm:prSet presAssocID="{2F207CF9-3DBE-4CCD-AA0A-712D5C59C77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D7C22C-9680-48C6-B3D5-4EE1BE1EBAB8}" type="pres">
      <dgm:prSet presAssocID="{2F207CF9-3DBE-4CCD-AA0A-712D5C59C77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33B1E1-1694-4C98-94D2-0031E0FFFEE8}" type="pres">
      <dgm:prSet presAssocID="{163E759C-1B72-4796-84A5-488C63E5265A}" presName="sp" presStyleCnt="0"/>
      <dgm:spPr/>
    </dgm:pt>
    <dgm:pt modelId="{89B50702-3780-4A1F-AF33-486539DD1D08}" type="pres">
      <dgm:prSet presAssocID="{D8D3C95F-6943-4ABD-AFE3-18671A14E000}" presName="linNode" presStyleCnt="0"/>
      <dgm:spPr/>
    </dgm:pt>
    <dgm:pt modelId="{F4C281B2-FB7E-41D4-BDB3-2C98893902ED}" type="pres">
      <dgm:prSet presAssocID="{D8D3C95F-6943-4ABD-AFE3-18671A14E00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0A2A5-C920-4FF9-9CE4-A3CD7B4FDBA8}" type="pres">
      <dgm:prSet presAssocID="{D8D3C95F-6943-4ABD-AFE3-18671A14E00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457C8B-A39B-4EAF-9770-43987407336A}" type="pres">
      <dgm:prSet presAssocID="{5213DD7C-68D4-4163-BE33-E580C393A969}" presName="sp" presStyleCnt="0"/>
      <dgm:spPr/>
    </dgm:pt>
    <dgm:pt modelId="{01C7AE51-1E85-465D-AD90-AAA85920F174}" type="pres">
      <dgm:prSet presAssocID="{93AC4481-3AFB-4920-AF2F-29C8FC768167}" presName="linNode" presStyleCnt="0"/>
      <dgm:spPr/>
    </dgm:pt>
    <dgm:pt modelId="{D55C59AA-5A79-4AAE-BD44-BE2DE9B9A457}" type="pres">
      <dgm:prSet presAssocID="{93AC4481-3AFB-4920-AF2F-29C8FC76816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62EA07-C4C5-49A8-A1F5-C6527922AB17}" type="pres">
      <dgm:prSet presAssocID="{93AC4481-3AFB-4920-AF2F-29C8FC76816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2E93380-9D24-4FB6-ABDC-49596B9F7CA9}" type="presOf" srcId="{484D5A6F-D346-4968-8AB0-4B04E79AA16E}" destId="{6462EA07-C4C5-49A8-A1F5-C6527922AB17}" srcOrd="0" destOrd="0" presId="urn:microsoft.com/office/officeart/2005/8/layout/vList5"/>
    <dgm:cxn modelId="{7D7C757F-F8A0-48D1-AAF5-9DAACED006B3}" srcId="{84E503E7-7A4A-41B9-9489-CBFD2543C77F}" destId="{93AC4481-3AFB-4920-AF2F-29C8FC768167}" srcOrd="2" destOrd="0" parTransId="{48B8CF7D-22F2-4E40-8F80-21A9AD7D8A4C}" sibTransId="{D270D14C-958C-43A4-9EA4-272EAF7B51FE}"/>
    <dgm:cxn modelId="{3C204C1E-339D-4913-95F7-2B3FBACAB326}" type="presOf" srcId="{84E503E7-7A4A-41B9-9489-CBFD2543C77F}" destId="{E09B7BD0-8959-401C-A92B-BFC3F7D5AD2B}" srcOrd="0" destOrd="0" presId="urn:microsoft.com/office/officeart/2005/8/layout/vList5"/>
    <dgm:cxn modelId="{DBB8534C-045E-440A-8F4A-8F9414F27D28}" type="presOf" srcId="{93AC4481-3AFB-4920-AF2F-29C8FC768167}" destId="{D55C59AA-5A79-4AAE-BD44-BE2DE9B9A457}" srcOrd="0" destOrd="0" presId="urn:microsoft.com/office/officeart/2005/8/layout/vList5"/>
    <dgm:cxn modelId="{00CEA4A6-9D2B-40B9-ADAB-3141A721F7BA}" type="presOf" srcId="{D8D3C95F-6943-4ABD-AFE3-18671A14E000}" destId="{F4C281B2-FB7E-41D4-BDB3-2C98893902ED}" srcOrd="0" destOrd="0" presId="urn:microsoft.com/office/officeart/2005/8/layout/vList5"/>
    <dgm:cxn modelId="{98BEF945-E9DD-42E5-9CBB-12C8C7C75FA8}" srcId="{93AC4481-3AFB-4920-AF2F-29C8FC768167}" destId="{484D5A6F-D346-4968-8AB0-4B04E79AA16E}" srcOrd="0" destOrd="0" parTransId="{4E179232-2E0A-46DA-8F39-43706128B638}" sibTransId="{C0AD3DA6-1EF7-41E2-87E5-FC674EAAB81B}"/>
    <dgm:cxn modelId="{0FD5F7D2-6C61-4C45-B5D3-801A58CA0473}" srcId="{D8D3C95F-6943-4ABD-AFE3-18671A14E000}" destId="{74FA1CF4-C98C-48FC-B7A2-CFC7C3BC8F8A}" srcOrd="0" destOrd="0" parTransId="{7508B580-828B-4C26-8AA2-26DC9700B5F3}" sibTransId="{F05800A6-32B5-4D1C-AB44-6DABD0249D6E}"/>
    <dgm:cxn modelId="{62CBFCCF-9FE8-4F20-8529-D4464D0B07DA}" type="presOf" srcId="{2F207CF9-3DBE-4CCD-AA0A-712D5C59C77F}" destId="{B97F6286-A5E6-44A8-A1A1-F9A733206655}" srcOrd="0" destOrd="0" presId="urn:microsoft.com/office/officeart/2005/8/layout/vList5"/>
    <dgm:cxn modelId="{1566F4E7-934E-434E-BB1A-2A66FCEB349E}" srcId="{84E503E7-7A4A-41B9-9489-CBFD2543C77F}" destId="{2F207CF9-3DBE-4CCD-AA0A-712D5C59C77F}" srcOrd="0" destOrd="0" parTransId="{22A3D1B5-7D4A-4B6C-A043-B2D2F8EEE1BF}" sibTransId="{163E759C-1B72-4796-84A5-488C63E5265A}"/>
    <dgm:cxn modelId="{6EB2E5E3-B7E3-4976-A4A9-7F0E398C80E5}" type="presOf" srcId="{74FA1CF4-C98C-48FC-B7A2-CFC7C3BC8F8A}" destId="{3180A2A5-C920-4FF9-9CE4-A3CD7B4FDBA8}" srcOrd="0" destOrd="0" presId="urn:microsoft.com/office/officeart/2005/8/layout/vList5"/>
    <dgm:cxn modelId="{AA59E452-4033-4C95-9DCB-81C0E374B884}" type="presOf" srcId="{5E184D6B-D63C-47E8-A24F-9AC543FCE810}" destId="{F7D7C22C-9680-48C6-B3D5-4EE1BE1EBAB8}" srcOrd="0" destOrd="0" presId="urn:microsoft.com/office/officeart/2005/8/layout/vList5"/>
    <dgm:cxn modelId="{6AFA5288-0491-4211-9266-B23F302D61D3}" srcId="{2F207CF9-3DBE-4CCD-AA0A-712D5C59C77F}" destId="{5E184D6B-D63C-47E8-A24F-9AC543FCE810}" srcOrd="0" destOrd="0" parTransId="{9A9CEFBC-7FE7-4A4C-B1F8-5A243F093085}" sibTransId="{2DA42D3E-7502-462E-A1E0-B42CD84AE4DD}"/>
    <dgm:cxn modelId="{9C2229E8-8F6B-4F1C-BE57-AE8EA12A7960}" srcId="{84E503E7-7A4A-41B9-9489-CBFD2543C77F}" destId="{D8D3C95F-6943-4ABD-AFE3-18671A14E000}" srcOrd="1" destOrd="0" parTransId="{1459DFA7-68FA-4743-B100-FB18138A3D27}" sibTransId="{5213DD7C-68D4-4163-BE33-E580C393A969}"/>
    <dgm:cxn modelId="{5CCBD94E-581C-4E0F-87FE-4E3D6C55F5F9}" type="presParOf" srcId="{E09B7BD0-8959-401C-A92B-BFC3F7D5AD2B}" destId="{E13B0675-0722-474A-A279-4AA5A40253E9}" srcOrd="0" destOrd="0" presId="urn:microsoft.com/office/officeart/2005/8/layout/vList5"/>
    <dgm:cxn modelId="{4134A69A-EF69-4312-B3E7-E51830BE59D6}" type="presParOf" srcId="{E13B0675-0722-474A-A279-4AA5A40253E9}" destId="{B97F6286-A5E6-44A8-A1A1-F9A733206655}" srcOrd="0" destOrd="0" presId="urn:microsoft.com/office/officeart/2005/8/layout/vList5"/>
    <dgm:cxn modelId="{634C7283-3B19-4094-8DA3-7A683179F0CB}" type="presParOf" srcId="{E13B0675-0722-474A-A279-4AA5A40253E9}" destId="{F7D7C22C-9680-48C6-B3D5-4EE1BE1EBAB8}" srcOrd="1" destOrd="0" presId="urn:microsoft.com/office/officeart/2005/8/layout/vList5"/>
    <dgm:cxn modelId="{7E09AD2E-2EB0-4733-8F33-2A9C8D008CA7}" type="presParOf" srcId="{E09B7BD0-8959-401C-A92B-BFC3F7D5AD2B}" destId="{4733B1E1-1694-4C98-94D2-0031E0FFFEE8}" srcOrd="1" destOrd="0" presId="urn:microsoft.com/office/officeart/2005/8/layout/vList5"/>
    <dgm:cxn modelId="{304B1308-6D1E-4154-9C6A-1B46E9C651C4}" type="presParOf" srcId="{E09B7BD0-8959-401C-A92B-BFC3F7D5AD2B}" destId="{89B50702-3780-4A1F-AF33-486539DD1D08}" srcOrd="2" destOrd="0" presId="urn:microsoft.com/office/officeart/2005/8/layout/vList5"/>
    <dgm:cxn modelId="{0E6F1B00-3E85-4229-99BA-FB53838CB61D}" type="presParOf" srcId="{89B50702-3780-4A1F-AF33-486539DD1D08}" destId="{F4C281B2-FB7E-41D4-BDB3-2C98893902ED}" srcOrd="0" destOrd="0" presId="urn:microsoft.com/office/officeart/2005/8/layout/vList5"/>
    <dgm:cxn modelId="{F302A4D3-9619-4DAD-B2C7-969CF648ED4F}" type="presParOf" srcId="{89B50702-3780-4A1F-AF33-486539DD1D08}" destId="{3180A2A5-C920-4FF9-9CE4-A3CD7B4FDBA8}" srcOrd="1" destOrd="0" presId="urn:microsoft.com/office/officeart/2005/8/layout/vList5"/>
    <dgm:cxn modelId="{9F85160A-F608-4205-A830-A875C6921A1C}" type="presParOf" srcId="{E09B7BD0-8959-401C-A92B-BFC3F7D5AD2B}" destId="{0B457C8B-A39B-4EAF-9770-43987407336A}" srcOrd="3" destOrd="0" presId="urn:microsoft.com/office/officeart/2005/8/layout/vList5"/>
    <dgm:cxn modelId="{62A2A124-1B02-44CB-B986-68A2D04BA2D1}" type="presParOf" srcId="{E09B7BD0-8959-401C-A92B-BFC3F7D5AD2B}" destId="{01C7AE51-1E85-465D-AD90-AAA85920F174}" srcOrd="4" destOrd="0" presId="urn:microsoft.com/office/officeart/2005/8/layout/vList5"/>
    <dgm:cxn modelId="{A0424A26-8FE6-435E-85D3-FCBBFD4A8048}" type="presParOf" srcId="{01C7AE51-1E85-465D-AD90-AAA85920F174}" destId="{D55C59AA-5A79-4AAE-BD44-BE2DE9B9A457}" srcOrd="0" destOrd="0" presId="urn:microsoft.com/office/officeart/2005/8/layout/vList5"/>
    <dgm:cxn modelId="{217ECD58-6E0E-440C-A6BF-2601843DAF44}" type="presParOf" srcId="{01C7AE51-1E85-465D-AD90-AAA85920F174}" destId="{6462EA07-C4C5-49A8-A1F5-C6527922AB1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B471D0-E802-4D35-8B5E-3F50428970F2}" type="doc">
      <dgm:prSet loTypeId="urn:microsoft.com/office/officeart/2005/8/layout/target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68C8769-BBE3-4A95-9C47-4348795A5CB0}">
      <dgm:prSet phldrT="[Текст]" custT="1"/>
      <dgm:spPr/>
      <dgm:t>
        <a:bodyPr/>
        <a:lstStyle/>
        <a:p>
          <a:r>
            <a:rPr lang="ru-RU" sz="1600" dirty="0" smtClean="0"/>
            <a:t>в стационарных условиях  83 722 пациента (при плане  – 70 416 пациентов</a:t>
          </a:r>
          <a:r>
            <a:rPr lang="ru-RU" sz="1400" dirty="0" smtClean="0"/>
            <a:t>)</a:t>
          </a:r>
        </a:p>
      </dgm:t>
    </dgm:pt>
    <dgm:pt modelId="{0C27BF54-4F67-4DCC-9F15-CF816480A3C6}" type="parTrans" cxnId="{5284F188-F080-400A-AF8A-4E9E2240016C}">
      <dgm:prSet/>
      <dgm:spPr/>
      <dgm:t>
        <a:bodyPr/>
        <a:lstStyle/>
        <a:p>
          <a:endParaRPr lang="ru-RU"/>
        </a:p>
      </dgm:t>
    </dgm:pt>
    <dgm:pt modelId="{A1ED87C1-2B6A-418E-A6CE-D5D88F6B8097}" type="sibTrans" cxnId="{5284F188-F080-400A-AF8A-4E9E2240016C}">
      <dgm:prSet/>
      <dgm:spPr/>
      <dgm:t>
        <a:bodyPr/>
        <a:lstStyle/>
        <a:p>
          <a:endParaRPr lang="ru-RU"/>
        </a:p>
      </dgm:t>
    </dgm:pt>
    <dgm:pt modelId="{0ADCEABF-F0F9-4D6B-864F-34822BB6AC6F}">
      <dgm:prSet phldrT="[Текст]" custT="1"/>
      <dgm:spPr/>
      <dgm:t>
        <a:bodyPr/>
        <a:lstStyle/>
        <a:p>
          <a:r>
            <a:rPr lang="ru-RU" sz="1600" dirty="0" smtClean="0"/>
            <a:t>медицинскую помощь в дневных стационарах –  26 109 пациентов (при плане – 22 070 ). </a:t>
          </a:r>
          <a:endParaRPr lang="ru-RU" sz="1600" dirty="0"/>
        </a:p>
      </dgm:t>
    </dgm:pt>
    <dgm:pt modelId="{06CF5756-7A89-4229-B7EB-A94B2C156A71}" type="parTrans" cxnId="{158DADA5-0F53-47B7-80CA-25DBF2B962F6}">
      <dgm:prSet/>
      <dgm:spPr/>
      <dgm:t>
        <a:bodyPr/>
        <a:lstStyle/>
        <a:p>
          <a:endParaRPr lang="ru-RU"/>
        </a:p>
      </dgm:t>
    </dgm:pt>
    <dgm:pt modelId="{5F6E3EBC-0FE5-4068-B393-917BFD8BC9F7}" type="sibTrans" cxnId="{158DADA5-0F53-47B7-80CA-25DBF2B962F6}">
      <dgm:prSet/>
      <dgm:spPr/>
      <dgm:t>
        <a:bodyPr/>
        <a:lstStyle/>
        <a:p>
          <a:endParaRPr lang="ru-RU"/>
        </a:p>
      </dgm:t>
    </dgm:pt>
    <dgm:pt modelId="{11642DCD-2907-48C7-974B-C91564B554D2}">
      <dgm:prSet phldrT="[Текст]" custT="1"/>
      <dgm:spPr/>
      <dgm:t>
        <a:bodyPr/>
        <a:lstStyle/>
        <a:p>
          <a:endParaRPr lang="ru-RU" sz="1600" dirty="0" smtClean="0"/>
        </a:p>
        <a:p>
          <a:r>
            <a:rPr lang="x-none" sz="1600" smtClean="0"/>
            <a:t>в амбулаторных условиях, с профилактической и иными целями, а также в неотложной форме составило </a:t>
          </a:r>
          <a:r>
            <a:rPr lang="ru-RU" sz="1600" dirty="0" smtClean="0"/>
            <a:t> 1 133 792 </a:t>
          </a:r>
          <a:r>
            <a:rPr lang="x-none" sz="1600" smtClean="0"/>
            <a:t> (при плане – </a:t>
          </a:r>
          <a:r>
            <a:rPr lang="ru-RU" sz="1600" dirty="0" smtClean="0"/>
            <a:t>1 171 517</a:t>
          </a:r>
          <a:r>
            <a:rPr lang="x-none" sz="1600" smtClean="0"/>
            <a:t>),  количество обращений в связи с заболеваниями – </a:t>
          </a:r>
          <a:r>
            <a:rPr lang="ru-RU" sz="1600" dirty="0" smtClean="0"/>
            <a:t>1 881 704</a:t>
          </a:r>
          <a:r>
            <a:rPr lang="x-none" sz="1600" smtClean="0"/>
            <a:t>(при плане – </a:t>
          </a:r>
          <a:r>
            <a:rPr lang="ru-RU" sz="1600" dirty="0" smtClean="0"/>
            <a:t>2 389 486)</a:t>
          </a:r>
          <a:r>
            <a:rPr lang="x-none" sz="1600" smtClean="0"/>
            <a:t>.</a:t>
          </a:r>
          <a:endParaRPr lang="ru-RU" sz="1600" dirty="0"/>
        </a:p>
      </dgm:t>
    </dgm:pt>
    <dgm:pt modelId="{15BAEC25-7C1B-43D5-9099-C4E823D74447}" type="parTrans" cxnId="{51F20ECF-B334-4382-AD3A-EA509F7C3CAA}">
      <dgm:prSet/>
      <dgm:spPr/>
      <dgm:t>
        <a:bodyPr/>
        <a:lstStyle/>
        <a:p>
          <a:endParaRPr lang="ru-RU"/>
        </a:p>
      </dgm:t>
    </dgm:pt>
    <dgm:pt modelId="{EDD9DE0F-47D1-49D3-AFB4-10CF31B80A80}" type="sibTrans" cxnId="{51F20ECF-B334-4382-AD3A-EA509F7C3CAA}">
      <dgm:prSet/>
      <dgm:spPr/>
      <dgm:t>
        <a:bodyPr/>
        <a:lstStyle/>
        <a:p>
          <a:endParaRPr lang="ru-RU"/>
        </a:p>
      </dgm:t>
    </dgm:pt>
    <dgm:pt modelId="{B10495E8-C25D-46EE-8234-35EDD68C8822}">
      <dgm:prSet phldrT="[Текст]" custT="1"/>
      <dgm:spPr/>
      <dgm:t>
        <a:bodyPr/>
        <a:lstStyle/>
        <a:p>
          <a:r>
            <a:rPr lang="ru-RU" sz="1500" dirty="0" smtClean="0"/>
            <a:t>  </a:t>
          </a:r>
          <a:r>
            <a:rPr lang="ru-RU" sz="1600" dirty="0" smtClean="0"/>
            <a:t>Общее количество лиц, обслуженных скорой медицинской помощью, составило 123 546  (при плане – 127 610). </a:t>
          </a:r>
          <a:endParaRPr lang="ru-RU" sz="1600" dirty="0"/>
        </a:p>
      </dgm:t>
    </dgm:pt>
    <dgm:pt modelId="{F8821F97-3E74-4708-A118-C64A5A529EDE}" type="parTrans" cxnId="{BB35B2C5-FFC6-4CC8-87DA-77FE7F4FF017}">
      <dgm:prSet/>
      <dgm:spPr/>
      <dgm:t>
        <a:bodyPr/>
        <a:lstStyle/>
        <a:p>
          <a:endParaRPr lang="ru-RU"/>
        </a:p>
      </dgm:t>
    </dgm:pt>
    <dgm:pt modelId="{D79524B3-3CDB-47FF-8E25-F7F99BEFA9D1}" type="sibTrans" cxnId="{BB35B2C5-FFC6-4CC8-87DA-77FE7F4FF017}">
      <dgm:prSet/>
      <dgm:spPr/>
      <dgm:t>
        <a:bodyPr/>
        <a:lstStyle/>
        <a:p>
          <a:endParaRPr lang="ru-RU"/>
        </a:p>
      </dgm:t>
    </dgm:pt>
    <dgm:pt modelId="{02289BDA-45E4-4DC0-A87B-B148B442E35B}">
      <dgm:prSet phldrT="[Текст]" custT="1"/>
      <dgm:spPr/>
      <dgm:t>
        <a:bodyPr/>
        <a:lstStyle/>
        <a:p>
          <a:r>
            <a:rPr lang="ru-RU" sz="1500" dirty="0" smtClean="0"/>
            <a:t>  </a:t>
          </a:r>
          <a:r>
            <a:rPr lang="x-none" sz="1600" smtClean="0"/>
            <a:t>Высокотехнологичную медицинскую помощь за счет средств ОМС получили в ГБУЗ РА АРКБ </a:t>
          </a:r>
          <a:r>
            <a:rPr lang="ru-RU" sz="1600" dirty="0" smtClean="0"/>
            <a:t> - 249 </a:t>
          </a:r>
          <a:r>
            <a:rPr lang="x-none" sz="1600" smtClean="0"/>
            <a:t>пациента, за пределами РА  - </a:t>
          </a:r>
          <a:r>
            <a:rPr lang="ru-RU" sz="1600" dirty="0" smtClean="0"/>
            <a:t>12</a:t>
          </a:r>
          <a:r>
            <a:rPr lang="x-none" sz="1600" smtClean="0"/>
            <a:t>5 пациента. </a:t>
          </a:r>
          <a:r>
            <a:rPr lang="ru-RU" sz="1600" dirty="0" smtClean="0"/>
            <a:t>                                             </a:t>
          </a:r>
          <a:endParaRPr lang="ru-RU" sz="1600" dirty="0"/>
        </a:p>
      </dgm:t>
    </dgm:pt>
    <dgm:pt modelId="{F2C0AFA0-4AC6-4A0D-B49C-8D331661968F}" type="parTrans" cxnId="{A0F480AA-3502-4ED0-B097-0FE54F6462E1}">
      <dgm:prSet/>
      <dgm:spPr/>
      <dgm:t>
        <a:bodyPr/>
        <a:lstStyle/>
        <a:p>
          <a:endParaRPr lang="ru-RU"/>
        </a:p>
      </dgm:t>
    </dgm:pt>
    <dgm:pt modelId="{439A0851-F59A-4338-882C-F758327EBEC9}" type="sibTrans" cxnId="{A0F480AA-3502-4ED0-B097-0FE54F6462E1}">
      <dgm:prSet/>
      <dgm:spPr/>
      <dgm:t>
        <a:bodyPr/>
        <a:lstStyle/>
        <a:p>
          <a:endParaRPr lang="ru-RU"/>
        </a:p>
      </dgm:t>
    </dgm:pt>
    <dgm:pt modelId="{B3ED1F5F-E49A-47B9-B660-2A0CEE1AFAA1}" type="pres">
      <dgm:prSet presAssocID="{40B471D0-E802-4D35-8B5E-3F50428970F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BCA5A38-256F-4433-AB8C-D7CE94B802B7}" type="pres">
      <dgm:prSet presAssocID="{D68C8769-BBE3-4A95-9C47-4348795A5CB0}" presName="circle1" presStyleLbl="node1" presStyleIdx="0" presStyleCnt="5"/>
      <dgm:spPr/>
    </dgm:pt>
    <dgm:pt modelId="{BE9FA283-1E9C-494E-B19C-8150D333290E}" type="pres">
      <dgm:prSet presAssocID="{D68C8769-BBE3-4A95-9C47-4348795A5CB0}" presName="space" presStyleCnt="0"/>
      <dgm:spPr/>
    </dgm:pt>
    <dgm:pt modelId="{DAB851CA-EC88-4F10-BC2C-D683700C2B03}" type="pres">
      <dgm:prSet presAssocID="{D68C8769-BBE3-4A95-9C47-4348795A5CB0}" presName="rect1" presStyleLbl="alignAcc1" presStyleIdx="0" presStyleCnt="5"/>
      <dgm:spPr/>
      <dgm:t>
        <a:bodyPr/>
        <a:lstStyle/>
        <a:p>
          <a:endParaRPr lang="ru-RU"/>
        </a:p>
      </dgm:t>
    </dgm:pt>
    <dgm:pt modelId="{C459628D-E7DF-41A5-B44C-6ECDAD9A0E07}" type="pres">
      <dgm:prSet presAssocID="{0ADCEABF-F0F9-4D6B-864F-34822BB6AC6F}" presName="vertSpace2" presStyleLbl="node1" presStyleIdx="0" presStyleCnt="5"/>
      <dgm:spPr/>
    </dgm:pt>
    <dgm:pt modelId="{7162E23A-5416-457D-9A02-BC9EA42D4A10}" type="pres">
      <dgm:prSet presAssocID="{0ADCEABF-F0F9-4D6B-864F-34822BB6AC6F}" presName="circle2" presStyleLbl="node1" presStyleIdx="1" presStyleCnt="5"/>
      <dgm:spPr/>
    </dgm:pt>
    <dgm:pt modelId="{F43DA58A-9F71-41D5-B6DD-DF46571C3D93}" type="pres">
      <dgm:prSet presAssocID="{0ADCEABF-F0F9-4D6B-864F-34822BB6AC6F}" presName="rect2" presStyleLbl="alignAcc1" presStyleIdx="1" presStyleCnt="5"/>
      <dgm:spPr/>
      <dgm:t>
        <a:bodyPr/>
        <a:lstStyle/>
        <a:p>
          <a:endParaRPr lang="ru-RU"/>
        </a:p>
      </dgm:t>
    </dgm:pt>
    <dgm:pt modelId="{60438915-EB02-4475-BFFF-2715D7ADCE6F}" type="pres">
      <dgm:prSet presAssocID="{11642DCD-2907-48C7-974B-C91564B554D2}" presName="vertSpace3" presStyleLbl="node1" presStyleIdx="1" presStyleCnt="5"/>
      <dgm:spPr/>
    </dgm:pt>
    <dgm:pt modelId="{72B7FFC4-E9B4-4930-AB48-2B3679D835AD}" type="pres">
      <dgm:prSet presAssocID="{11642DCD-2907-48C7-974B-C91564B554D2}" presName="circle3" presStyleLbl="node1" presStyleIdx="2" presStyleCnt="5"/>
      <dgm:spPr/>
    </dgm:pt>
    <dgm:pt modelId="{170A9DB3-5496-4F5C-A775-2A3A15BFF303}" type="pres">
      <dgm:prSet presAssocID="{11642DCD-2907-48C7-974B-C91564B554D2}" presName="rect3" presStyleLbl="alignAcc1" presStyleIdx="2" presStyleCnt="5" custScaleY="106005" custLinFactNeighborX="-840" custLinFactNeighborY="2517"/>
      <dgm:spPr/>
      <dgm:t>
        <a:bodyPr/>
        <a:lstStyle/>
        <a:p>
          <a:endParaRPr lang="ru-RU"/>
        </a:p>
      </dgm:t>
    </dgm:pt>
    <dgm:pt modelId="{0A14D6B8-EED3-48B8-8221-CC44EE0AC54F}" type="pres">
      <dgm:prSet presAssocID="{B10495E8-C25D-46EE-8234-35EDD68C8822}" presName="vertSpace4" presStyleLbl="node1" presStyleIdx="2" presStyleCnt="5"/>
      <dgm:spPr/>
    </dgm:pt>
    <dgm:pt modelId="{14E8196D-098F-4883-BEA5-D065540B1CDF}" type="pres">
      <dgm:prSet presAssocID="{B10495E8-C25D-46EE-8234-35EDD68C8822}" presName="circle4" presStyleLbl="node1" presStyleIdx="3" presStyleCnt="5"/>
      <dgm:spPr/>
    </dgm:pt>
    <dgm:pt modelId="{091BD376-F3CF-4C8B-B8A8-ECD4F09EE291}" type="pres">
      <dgm:prSet presAssocID="{B10495E8-C25D-46EE-8234-35EDD68C8822}" presName="rect4" presStyleLbl="alignAcc1" presStyleIdx="3" presStyleCnt="5" custScaleY="71491" custLinFactNeighborX="-840" custLinFactNeighborY="14582"/>
      <dgm:spPr/>
      <dgm:t>
        <a:bodyPr/>
        <a:lstStyle/>
        <a:p>
          <a:endParaRPr lang="ru-RU"/>
        </a:p>
      </dgm:t>
    </dgm:pt>
    <dgm:pt modelId="{44BC8228-29E7-4BE8-83A9-AEBC92799DB2}" type="pres">
      <dgm:prSet presAssocID="{02289BDA-45E4-4DC0-A87B-B148B442E35B}" presName="vertSpace5" presStyleLbl="node1" presStyleIdx="3" presStyleCnt="5"/>
      <dgm:spPr/>
    </dgm:pt>
    <dgm:pt modelId="{5A522C33-108C-4439-A422-DBE4F0B83973}" type="pres">
      <dgm:prSet presAssocID="{02289BDA-45E4-4DC0-A87B-B148B442E35B}" presName="circle5" presStyleLbl="node1" presStyleIdx="4" presStyleCnt="5"/>
      <dgm:spPr/>
    </dgm:pt>
    <dgm:pt modelId="{D60B4896-0D81-4A11-B458-EC671B387E46}" type="pres">
      <dgm:prSet presAssocID="{02289BDA-45E4-4DC0-A87B-B148B442E35B}" presName="rect5" presStyleLbl="alignAcc1" presStyleIdx="4" presStyleCnt="5" custLinFactNeighborX="360" custLinFactNeighborY="62974"/>
      <dgm:spPr/>
      <dgm:t>
        <a:bodyPr/>
        <a:lstStyle/>
        <a:p>
          <a:endParaRPr lang="ru-RU"/>
        </a:p>
      </dgm:t>
    </dgm:pt>
    <dgm:pt modelId="{E8F2A836-5A1C-4786-A905-F465F0313090}" type="pres">
      <dgm:prSet presAssocID="{D68C8769-BBE3-4A95-9C47-4348795A5CB0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4F437A-3697-4E57-B180-249936ABF944}" type="pres">
      <dgm:prSet presAssocID="{0ADCEABF-F0F9-4D6B-864F-34822BB6AC6F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469585-C912-43BA-B306-A1A8F211A357}" type="pres">
      <dgm:prSet presAssocID="{11642DCD-2907-48C7-974B-C91564B554D2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A213E4-27E4-469B-A05B-BBB8D76DA25F}" type="pres">
      <dgm:prSet presAssocID="{B10495E8-C25D-46EE-8234-35EDD68C8822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3A89D3-9483-47B8-A0D9-ED80F02FD5EC}" type="pres">
      <dgm:prSet presAssocID="{02289BDA-45E4-4DC0-A87B-B148B442E35B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25835D6-C524-4D1C-8FE6-02EF245BFEA9}" type="presOf" srcId="{40B471D0-E802-4D35-8B5E-3F50428970F2}" destId="{B3ED1F5F-E49A-47B9-B660-2A0CEE1AFAA1}" srcOrd="0" destOrd="0" presId="urn:microsoft.com/office/officeart/2005/8/layout/target3"/>
    <dgm:cxn modelId="{5284F188-F080-400A-AF8A-4E9E2240016C}" srcId="{40B471D0-E802-4D35-8B5E-3F50428970F2}" destId="{D68C8769-BBE3-4A95-9C47-4348795A5CB0}" srcOrd="0" destOrd="0" parTransId="{0C27BF54-4F67-4DCC-9F15-CF816480A3C6}" sibTransId="{A1ED87C1-2B6A-418E-A6CE-D5D88F6B8097}"/>
    <dgm:cxn modelId="{F51684BD-C256-4F90-A896-FBF25EA60D2F}" type="presOf" srcId="{B10495E8-C25D-46EE-8234-35EDD68C8822}" destId="{091BD376-F3CF-4C8B-B8A8-ECD4F09EE291}" srcOrd="0" destOrd="0" presId="urn:microsoft.com/office/officeart/2005/8/layout/target3"/>
    <dgm:cxn modelId="{848BD2B2-B774-4E0A-9A08-BE561CFFE33C}" type="presOf" srcId="{0ADCEABF-F0F9-4D6B-864F-34822BB6AC6F}" destId="{F43DA58A-9F71-41D5-B6DD-DF46571C3D93}" srcOrd="0" destOrd="0" presId="urn:microsoft.com/office/officeart/2005/8/layout/target3"/>
    <dgm:cxn modelId="{75D545FA-44D3-4D1E-BA86-59AE3568A836}" type="presOf" srcId="{D68C8769-BBE3-4A95-9C47-4348795A5CB0}" destId="{DAB851CA-EC88-4F10-BC2C-D683700C2B03}" srcOrd="0" destOrd="0" presId="urn:microsoft.com/office/officeart/2005/8/layout/target3"/>
    <dgm:cxn modelId="{62CEAB47-73F6-4A3C-99C6-7DF42DB2BCE9}" type="presOf" srcId="{11642DCD-2907-48C7-974B-C91564B554D2}" destId="{BC469585-C912-43BA-B306-A1A8F211A357}" srcOrd="1" destOrd="0" presId="urn:microsoft.com/office/officeart/2005/8/layout/target3"/>
    <dgm:cxn modelId="{11AFBCEF-94FD-45CE-8DCC-2AEB19D8D857}" type="presOf" srcId="{0ADCEABF-F0F9-4D6B-864F-34822BB6AC6F}" destId="{D44F437A-3697-4E57-B180-249936ABF944}" srcOrd="1" destOrd="0" presId="urn:microsoft.com/office/officeart/2005/8/layout/target3"/>
    <dgm:cxn modelId="{7E804AC3-F09E-4B60-88D3-BCD22DD0AB96}" type="presOf" srcId="{B10495E8-C25D-46EE-8234-35EDD68C8822}" destId="{E0A213E4-27E4-469B-A05B-BBB8D76DA25F}" srcOrd="1" destOrd="0" presId="urn:microsoft.com/office/officeart/2005/8/layout/target3"/>
    <dgm:cxn modelId="{C81B7FB3-D3E5-48F8-8339-7FDA2CE24473}" type="presOf" srcId="{02289BDA-45E4-4DC0-A87B-B148B442E35B}" destId="{323A89D3-9483-47B8-A0D9-ED80F02FD5EC}" srcOrd="1" destOrd="0" presId="urn:microsoft.com/office/officeart/2005/8/layout/target3"/>
    <dgm:cxn modelId="{158DADA5-0F53-47B7-80CA-25DBF2B962F6}" srcId="{40B471D0-E802-4D35-8B5E-3F50428970F2}" destId="{0ADCEABF-F0F9-4D6B-864F-34822BB6AC6F}" srcOrd="1" destOrd="0" parTransId="{06CF5756-7A89-4229-B7EB-A94B2C156A71}" sibTransId="{5F6E3EBC-0FE5-4068-B393-917BFD8BC9F7}"/>
    <dgm:cxn modelId="{51F20ECF-B334-4382-AD3A-EA509F7C3CAA}" srcId="{40B471D0-E802-4D35-8B5E-3F50428970F2}" destId="{11642DCD-2907-48C7-974B-C91564B554D2}" srcOrd="2" destOrd="0" parTransId="{15BAEC25-7C1B-43D5-9099-C4E823D74447}" sibTransId="{EDD9DE0F-47D1-49D3-AFB4-10CF31B80A80}"/>
    <dgm:cxn modelId="{A15C61B7-055E-4EB8-A44E-A8739DE9CBB3}" type="presOf" srcId="{02289BDA-45E4-4DC0-A87B-B148B442E35B}" destId="{D60B4896-0D81-4A11-B458-EC671B387E46}" srcOrd="0" destOrd="0" presId="urn:microsoft.com/office/officeart/2005/8/layout/target3"/>
    <dgm:cxn modelId="{BB35B2C5-FFC6-4CC8-87DA-77FE7F4FF017}" srcId="{40B471D0-E802-4D35-8B5E-3F50428970F2}" destId="{B10495E8-C25D-46EE-8234-35EDD68C8822}" srcOrd="3" destOrd="0" parTransId="{F8821F97-3E74-4708-A118-C64A5A529EDE}" sibTransId="{D79524B3-3CDB-47FF-8E25-F7F99BEFA9D1}"/>
    <dgm:cxn modelId="{7030E697-7080-43AE-B306-E1A91A2EC673}" type="presOf" srcId="{D68C8769-BBE3-4A95-9C47-4348795A5CB0}" destId="{E8F2A836-5A1C-4786-A905-F465F0313090}" srcOrd="1" destOrd="0" presId="urn:microsoft.com/office/officeart/2005/8/layout/target3"/>
    <dgm:cxn modelId="{27C1235D-036C-4F76-9749-791E053929AA}" type="presOf" srcId="{11642DCD-2907-48C7-974B-C91564B554D2}" destId="{170A9DB3-5496-4F5C-A775-2A3A15BFF303}" srcOrd="0" destOrd="0" presId="urn:microsoft.com/office/officeart/2005/8/layout/target3"/>
    <dgm:cxn modelId="{A0F480AA-3502-4ED0-B097-0FE54F6462E1}" srcId="{40B471D0-E802-4D35-8B5E-3F50428970F2}" destId="{02289BDA-45E4-4DC0-A87B-B148B442E35B}" srcOrd="4" destOrd="0" parTransId="{F2C0AFA0-4AC6-4A0D-B49C-8D331661968F}" sibTransId="{439A0851-F59A-4338-882C-F758327EBEC9}"/>
    <dgm:cxn modelId="{42606F5D-0591-4E73-89D1-3B6C0D34F8AF}" type="presParOf" srcId="{B3ED1F5F-E49A-47B9-B660-2A0CEE1AFAA1}" destId="{CBCA5A38-256F-4433-AB8C-D7CE94B802B7}" srcOrd="0" destOrd="0" presId="urn:microsoft.com/office/officeart/2005/8/layout/target3"/>
    <dgm:cxn modelId="{C9E956DA-BEAC-48C9-85F9-94692679228F}" type="presParOf" srcId="{B3ED1F5F-E49A-47B9-B660-2A0CEE1AFAA1}" destId="{BE9FA283-1E9C-494E-B19C-8150D333290E}" srcOrd="1" destOrd="0" presId="urn:microsoft.com/office/officeart/2005/8/layout/target3"/>
    <dgm:cxn modelId="{D0735F4C-BF99-4D46-9155-8FAB04976650}" type="presParOf" srcId="{B3ED1F5F-E49A-47B9-B660-2A0CEE1AFAA1}" destId="{DAB851CA-EC88-4F10-BC2C-D683700C2B03}" srcOrd="2" destOrd="0" presId="urn:microsoft.com/office/officeart/2005/8/layout/target3"/>
    <dgm:cxn modelId="{A0A67F34-E481-42C0-BBC9-38FA50B38118}" type="presParOf" srcId="{B3ED1F5F-E49A-47B9-B660-2A0CEE1AFAA1}" destId="{C459628D-E7DF-41A5-B44C-6ECDAD9A0E07}" srcOrd="3" destOrd="0" presId="urn:microsoft.com/office/officeart/2005/8/layout/target3"/>
    <dgm:cxn modelId="{B3EAD7C5-8E66-4E37-B09D-BBBAAC8AA8AF}" type="presParOf" srcId="{B3ED1F5F-E49A-47B9-B660-2A0CEE1AFAA1}" destId="{7162E23A-5416-457D-9A02-BC9EA42D4A10}" srcOrd="4" destOrd="0" presId="urn:microsoft.com/office/officeart/2005/8/layout/target3"/>
    <dgm:cxn modelId="{44544B31-EA2D-4353-A1E0-FC7CC6D0B99D}" type="presParOf" srcId="{B3ED1F5F-E49A-47B9-B660-2A0CEE1AFAA1}" destId="{F43DA58A-9F71-41D5-B6DD-DF46571C3D93}" srcOrd="5" destOrd="0" presId="urn:microsoft.com/office/officeart/2005/8/layout/target3"/>
    <dgm:cxn modelId="{68551012-D080-4F01-82AE-49407AE6F10C}" type="presParOf" srcId="{B3ED1F5F-E49A-47B9-B660-2A0CEE1AFAA1}" destId="{60438915-EB02-4475-BFFF-2715D7ADCE6F}" srcOrd="6" destOrd="0" presId="urn:microsoft.com/office/officeart/2005/8/layout/target3"/>
    <dgm:cxn modelId="{D3A1A510-DD53-4E18-BC2D-63803E8D2048}" type="presParOf" srcId="{B3ED1F5F-E49A-47B9-B660-2A0CEE1AFAA1}" destId="{72B7FFC4-E9B4-4930-AB48-2B3679D835AD}" srcOrd="7" destOrd="0" presId="urn:microsoft.com/office/officeart/2005/8/layout/target3"/>
    <dgm:cxn modelId="{C81A4D7D-5410-4CAD-A134-BFC16DB6B84F}" type="presParOf" srcId="{B3ED1F5F-E49A-47B9-B660-2A0CEE1AFAA1}" destId="{170A9DB3-5496-4F5C-A775-2A3A15BFF303}" srcOrd="8" destOrd="0" presId="urn:microsoft.com/office/officeart/2005/8/layout/target3"/>
    <dgm:cxn modelId="{BF3AD981-D18C-4947-9F41-14DF0392D303}" type="presParOf" srcId="{B3ED1F5F-E49A-47B9-B660-2A0CEE1AFAA1}" destId="{0A14D6B8-EED3-48B8-8221-CC44EE0AC54F}" srcOrd="9" destOrd="0" presId="urn:microsoft.com/office/officeart/2005/8/layout/target3"/>
    <dgm:cxn modelId="{1D34B58E-7249-4346-953C-5EA5ADAB9A9C}" type="presParOf" srcId="{B3ED1F5F-E49A-47B9-B660-2A0CEE1AFAA1}" destId="{14E8196D-098F-4883-BEA5-D065540B1CDF}" srcOrd="10" destOrd="0" presId="urn:microsoft.com/office/officeart/2005/8/layout/target3"/>
    <dgm:cxn modelId="{22746280-2E3E-4473-8281-1D6EE9283914}" type="presParOf" srcId="{B3ED1F5F-E49A-47B9-B660-2A0CEE1AFAA1}" destId="{091BD376-F3CF-4C8B-B8A8-ECD4F09EE291}" srcOrd="11" destOrd="0" presId="urn:microsoft.com/office/officeart/2005/8/layout/target3"/>
    <dgm:cxn modelId="{D7360083-60E9-4FA0-A634-3982E47E4732}" type="presParOf" srcId="{B3ED1F5F-E49A-47B9-B660-2A0CEE1AFAA1}" destId="{44BC8228-29E7-4BE8-83A9-AEBC92799DB2}" srcOrd="12" destOrd="0" presId="urn:microsoft.com/office/officeart/2005/8/layout/target3"/>
    <dgm:cxn modelId="{2DAF0958-2EF2-4CE6-8D2B-C9268FD4C5DE}" type="presParOf" srcId="{B3ED1F5F-E49A-47B9-B660-2A0CEE1AFAA1}" destId="{5A522C33-108C-4439-A422-DBE4F0B83973}" srcOrd="13" destOrd="0" presId="urn:microsoft.com/office/officeart/2005/8/layout/target3"/>
    <dgm:cxn modelId="{2371BEAC-9521-407E-98E8-CB873A3CD56B}" type="presParOf" srcId="{B3ED1F5F-E49A-47B9-B660-2A0CEE1AFAA1}" destId="{D60B4896-0D81-4A11-B458-EC671B387E46}" srcOrd="14" destOrd="0" presId="urn:microsoft.com/office/officeart/2005/8/layout/target3"/>
    <dgm:cxn modelId="{3B44F34F-A38B-455A-AD3E-6D80799D6334}" type="presParOf" srcId="{B3ED1F5F-E49A-47B9-B660-2A0CEE1AFAA1}" destId="{E8F2A836-5A1C-4786-A905-F465F0313090}" srcOrd="15" destOrd="0" presId="urn:microsoft.com/office/officeart/2005/8/layout/target3"/>
    <dgm:cxn modelId="{9CC05E4C-73C4-4BFC-A2A4-B06134DCBC53}" type="presParOf" srcId="{B3ED1F5F-E49A-47B9-B660-2A0CEE1AFAA1}" destId="{D44F437A-3697-4E57-B180-249936ABF944}" srcOrd="16" destOrd="0" presId="urn:microsoft.com/office/officeart/2005/8/layout/target3"/>
    <dgm:cxn modelId="{FF23C044-F87C-45AF-97DC-76D7F5F549C7}" type="presParOf" srcId="{B3ED1F5F-E49A-47B9-B660-2A0CEE1AFAA1}" destId="{BC469585-C912-43BA-B306-A1A8F211A357}" srcOrd="17" destOrd="0" presId="urn:microsoft.com/office/officeart/2005/8/layout/target3"/>
    <dgm:cxn modelId="{E9890699-AE78-4698-A433-F15B09678A04}" type="presParOf" srcId="{B3ED1F5F-E49A-47B9-B660-2A0CEE1AFAA1}" destId="{E0A213E4-27E4-469B-A05B-BBB8D76DA25F}" srcOrd="18" destOrd="0" presId="urn:microsoft.com/office/officeart/2005/8/layout/target3"/>
    <dgm:cxn modelId="{7A49012F-55B5-4247-9BAE-D41CE17FF1E5}" type="presParOf" srcId="{B3ED1F5F-E49A-47B9-B660-2A0CEE1AFAA1}" destId="{323A89D3-9483-47B8-A0D9-ED80F02FD5EC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32B5BC-2DAA-435A-ABF4-FD1B115AFAC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792107D-2722-470C-8675-CB45452DB4A7}">
      <dgm:prSet phldrT="[Текст]"/>
      <dgm:spPr/>
      <dgm:t>
        <a:bodyPr/>
        <a:lstStyle/>
        <a:p>
          <a:r>
            <a:rPr lang="ru-RU" dirty="0" smtClean="0"/>
            <a:t>374 </a:t>
          </a:r>
          <a:r>
            <a:rPr lang="ru-RU" dirty="0" err="1" smtClean="0"/>
            <a:t>пац</a:t>
          </a:r>
          <a:r>
            <a:rPr lang="ru-RU" dirty="0" smtClean="0"/>
            <a:t>. </a:t>
          </a:r>
          <a:endParaRPr lang="ru-RU" dirty="0"/>
        </a:p>
      </dgm:t>
    </dgm:pt>
    <dgm:pt modelId="{40812F58-C117-4BA5-8FC5-39AC10F449E6}" type="parTrans" cxnId="{B6C3B6E0-CE3E-4146-B8FB-5AAB8B54F399}">
      <dgm:prSet/>
      <dgm:spPr/>
      <dgm:t>
        <a:bodyPr/>
        <a:lstStyle/>
        <a:p>
          <a:endParaRPr lang="ru-RU"/>
        </a:p>
      </dgm:t>
    </dgm:pt>
    <dgm:pt modelId="{4AE5B2BD-3EB1-48B7-8876-3D0669BCE632}" type="sibTrans" cxnId="{B6C3B6E0-CE3E-4146-B8FB-5AAB8B54F399}">
      <dgm:prSet/>
      <dgm:spPr/>
      <dgm:t>
        <a:bodyPr/>
        <a:lstStyle/>
        <a:p>
          <a:endParaRPr lang="ru-RU"/>
        </a:p>
      </dgm:t>
    </dgm:pt>
    <dgm:pt modelId="{27AC5FF1-DB3F-4271-B442-829C6B01EBCA}">
      <dgm:prSet phldrT="[Текст]"/>
      <dgm:spPr/>
      <dgm:t>
        <a:bodyPr/>
        <a:lstStyle/>
        <a:p>
          <a:r>
            <a:rPr lang="ru-RU" dirty="0" smtClean="0"/>
            <a:t>оказана высокотехнологичная медицинская помощь</a:t>
          </a:r>
          <a:endParaRPr lang="ru-RU" dirty="0"/>
        </a:p>
      </dgm:t>
    </dgm:pt>
    <dgm:pt modelId="{1BF3DADC-D0CF-431D-9D9D-4756C1BFAF89}" type="parTrans" cxnId="{A9F1BBF3-FBD6-4E59-AB85-58E38867EED2}">
      <dgm:prSet/>
      <dgm:spPr/>
      <dgm:t>
        <a:bodyPr/>
        <a:lstStyle/>
        <a:p>
          <a:endParaRPr lang="ru-RU"/>
        </a:p>
      </dgm:t>
    </dgm:pt>
    <dgm:pt modelId="{D08F2A7C-4940-4AFE-9C41-FD2F97E06EF3}" type="sibTrans" cxnId="{A9F1BBF3-FBD6-4E59-AB85-58E38867EED2}">
      <dgm:prSet/>
      <dgm:spPr/>
      <dgm:t>
        <a:bodyPr/>
        <a:lstStyle/>
        <a:p>
          <a:endParaRPr lang="ru-RU"/>
        </a:p>
      </dgm:t>
    </dgm:pt>
    <dgm:pt modelId="{B7F7C479-65AF-4185-9578-E4458E6134F7}">
      <dgm:prSet phldrT="[Текст]"/>
      <dgm:spPr/>
      <dgm:t>
        <a:bodyPr/>
        <a:lstStyle/>
        <a:p>
          <a:r>
            <a:rPr lang="ru-RU" dirty="0" smtClean="0"/>
            <a:t>45,9 млн.</a:t>
          </a:r>
          <a:endParaRPr lang="ru-RU" dirty="0"/>
        </a:p>
      </dgm:t>
    </dgm:pt>
    <dgm:pt modelId="{E9A1A9F6-BE25-4AC6-A0B4-F6BAD5288133}" type="parTrans" cxnId="{BC25CE95-31AE-4B3E-9E93-E3A2CA0B9D8E}">
      <dgm:prSet/>
      <dgm:spPr/>
      <dgm:t>
        <a:bodyPr/>
        <a:lstStyle/>
        <a:p>
          <a:endParaRPr lang="ru-RU"/>
        </a:p>
      </dgm:t>
    </dgm:pt>
    <dgm:pt modelId="{14E63D0E-5502-4C13-8788-EB53FE91BC68}" type="sibTrans" cxnId="{BC25CE95-31AE-4B3E-9E93-E3A2CA0B9D8E}">
      <dgm:prSet/>
      <dgm:spPr/>
      <dgm:t>
        <a:bodyPr/>
        <a:lstStyle/>
        <a:p>
          <a:endParaRPr lang="ru-RU"/>
        </a:p>
      </dgm:t>
    </dgm:pt>
    <dgm:pt modelId="{76F164EC-9C12-400B-9DFB-0BFA4F73A58E}">
      <dgm:prSet phldrT="[Текст]"/>
      <dgm:spPr/>
      <dgm:t>
        <a:bodyPr/>
        <a:lstStyle/>
        <a:p>
          <a:r>
            <a:rPr lang="ru-RU" dirty="0" smtClean="0"/>
            <a:t>израсходовано  средств обязательного медицинского страхования</a:t>
          </a:r>
          <a:endParaRPr lang="ru-RU" dirty="0"/>
        </a:p>
      </dgm:t>
    </dgm:pt>
    <dgm:pt modelId="{8DE308E1-E24E-4BC0-AF59-F02F93067918}" type="parTrans" cxnId="{7EC94C9F-78E0-444A-8E4F-BCAFFBE07894}">
      <dgm:prSet/>
      <dgm:spPr/>
      <dgm:t>
        <a:bodyPr/>
        <a:lstStyle/>
        <a:p>
          <a:endParaRPr lang="ru-RU"/>
        </a:p>
      </dgm:t>
    </dgm:pt>
    <dgm:pt modelId="{06128509-0642-4457-9272-C18CC51E12F0}" type="sibTrans" cxnId="{7EC94C9F-78E0-444A-8E4F-BCAFFBE07894}">
      <dgm:prSet/>
      <dgm:spPr/>
      <dgm:t>
        <a:bodyPr/>
        <a:lstStyle/>
        <a:p>
          <a:endParaRPr lang="ru-RU"/>
        </a:p>
      </dgm:t>
    </dgm:pt>
    <dgm:pt modelId="{D8EE712F-34F2-437C-BFB2-854BBA6EB678}">
      <dgm:prSet phldrT="[Текст]"/>
      <dgm:spPr/>
      <dgm:t>
        <a:bodyPr/>
        <a:lstStyle/>
        <a:p>
          <a:r>
            <a:rPr lang="ru-RU" dirty="0" smtClean="0"/>
            <a:t>122,7 тыс.руб.</a:t>
          </a:r>
          <a:endParaRPr lang="ru-RU" dirty="0"/>
        </a:p>
      </dgm:t>
    </dgm:pt>
    <dgm:pt modelId="{C2DFF455-2C68-4F6B-B48A-BC5262F152BB}" type="parTrans" cxnId="{CAAE9EB2-23DA-45DF-A0C7-19D0BB388542}">
      <dgm:prSet/>
      <dgm:spPr/>
      <dgm:t>
        <a:bodyPr/>
        <a:lstStyle/>
        <a:p>
          <a:endParaRPr lang="ru-RU"/>
        </a:p>
      </dgm:t>
    </dgm:pt>
    <dgm:pt modelId="{CC90C818-4218-450A-B1F4-D462BB703B29}" type="sibTrans" cxnId="{CAAE9EB2-23DA-45DF-A0C7-19D0BB388542}">
      <dgm:prSet/>
      <dgm:spPr/>
      <dgm:t>
        <a:bodyPr/>
        <a:lstStyle/>
        <a:p>
          <a:endParaRPr lang="ru-RU"/>
        </a:p>
      </dgm:t>
    </dgm:pt>
    <dgm:pt modelId="{02370B14-C9B4-46AA-8864-AF682942D354}">
      <dgm:prSet phldrT="[Текст]"/>
      <dgm:spPr/>
      <dgm:t>
        <a:bodyPr/>
        <a:lstStyle/>
        <a:p>
          <a:r>
            <a:rPr lang="ru-RU" dirty="0" smtClean="0"/>
            <a:t>Средняя стоимость 1 законченного случая</a:t>
          </a:r>
          <a:endParaRPr lang="ru-RU" dirty="0"/>
        </a:p>
      </dgm:t>
    </dgm:pt>
    <dgm:pt modelId="{EC142C0C-895E-4F4B-9539-8F2D0CD80CEE}" type="parTrans" cxnId="{BE5567F0-38E6-463A-85F7-733E1004BA8D}">
      <dgm:prSet/>
      <dgm:spPr/>
      <dgm:t>
        <a:bodyPr/>
        <a:lstStyle/>
        <a:p>
          <a:endParaRPr lang="ru-RU"/>
        </a:p>
      </dgm:t>
    </dgm:pt>
    <dgm:pt modelId="{FBF9F2E5-0197-40D9-A613-E2293DE077CD}" type="sibTrans" cxnId="{BE5567F0-38E6-463A-85F7-733E1004BA8D}">
      <dgm:prSet/>
      <dgm:spPr/>
      <dgm:t>
        <a:bodyPr/>
        <a:lstStyle/>
        <a:p>
          <a:endParaRPr lang="ru-RU"/>
        </a:p>
      </dgm:t>
    </dgm:pt>
    <dgm:pt modelId="{A63D2F97-C47A-4DAD-8686-A17506460403}" type="pres">
      <dgm:prSet presAssocID="{D432B5BC-2DAA-435A-ABF4-FD1B115AFAC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0A33A2-D57F-4037-8678-021C2160A664}" type="pres">
      <dgm:prSet presAssocID="{6792107D-2722-470C-8675-CB45452DB4A7}" presName="linNode" presStyleCnt="0"/>
      <dgm:spPr/>
    </dgm:pt>
    <dgm:pt modelId="{A691B8D6-C23A-4CE1-92F8-7BF586436E76}" type="pres">
      <dgm:prSet presAssocID="{6792107D-2722-470C-8675-CB45452DB4A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B4E50-1B60-4ECB-89D4-745D2E3A1DEF}" type="pres">
      <dgm:prSet presAssocID="{6792107D-2722-470C-8675-CB45452DB4A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360527-BE1A-479B-8D37-65400C6B19FF}" type="pres">
      <dgm:prSet presAssocID="{4AE5B2BD-3EB1-48B7-8876-3D0669BCE632}" presName="sp" presStyleCnt="0"/>
      <dgm:spPr/>
    </dgm:pt>
    <dgm:pt modelId="{41999088-0B02-4213-A5F6-43A81F5414A4}" type="pres">
      <dgm:prSet presAssocID="{B7F7C479-65AF-4185-9578-E4458E6134F7}" presName="linNode" presStyleCnt="0"/>
      <dgm:spPr/>
    </dgm:pt>
    <dgm:pt modelId="{2B97D052-275E-47F5-AD34-0E015936F214}" type="pres">
      <dgm:prSet presAssocID="{B7F7C479-65AF-4185-9578-E4458E6134F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3060FA-D55F-478F-B189-83B4EC83A296}" type="pres">
      <dgm:prSet presAssocID="{B7F7C479-65AF-4185-9578-E4458E6134F7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7B82F8-A0D7-4941-A425-87DE01286F3F}" type="pres">
      <dgm:prSet presAssocID="{14E63D0E-5502-4C13-8788-EB53FE91BC68}" presName="sp" presStyleCnt="0"/>
      <dgm:spPr/>
    </dgm:pt>
    <dgm:pt modelId="{AC2040E2-660D-49A8-9878-DBC93B5383B0}" type="pres">
      <dgm:prSet presAssocID="{D8EE712F-34F2-437C-BFB2-854BBA6EB678}" presName="linNode" presStyleCnt="0"/>
      <dgm:spPr/>
    </dgm:pt>
    <dgm:pt modelId="{FE192177-8997-4FD7-AFC2-963745642021}" type="pres">
      <dgm:prSet presAssocID="{D8EE712F-34F2-437C-BFB2-854BBA6EB67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F447C1-87AA-4136-871B-2CFD9688CCC7}" type="pres">
      <dgm:prSet presAssocID="{D8EE712F-34F2-437C-BFB2-854BBA6EB67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AE9EB2-23DA-45DF-A0C7-19D0BB388542}" srcId="{D432B5BC-2DAA-435A-ABF4-FD1B115AFAC5}" destId="{D8EE712F-34F2-437C-BFB2-854BBA6EB678}" srcOrd="2" destOrd="0" parTransId="{C2DFF455-2C68-4F6B-B48A-BC5262F152BB}" sibTransId="{CC90C818-4218-450A-B1F4-D462BB703B29}"/>
    <dgm:cxn modelId="{7317A3B8-6F6B-4997-92B9-F691E72DAC2B}" type="presOf" srcId="{27AC5FF1-DB3F-4271-B442-829C6B01EBCA}" destId="{5FDB4E50-1B60-4ECB-89D4-745D2E3A1DEF}" srcOrd="0" destOrd="0" presId="urn:microsoft.com/office/officeart/2005/8/layout/vList5"/>
    <dgm:cxn modelId="{A9F1BBF3-FBD6-4E59-AB85-58E38867EED2}" srcId="{6792107D-2722-470C-8675-CB45452DB4A7}" destId="{27AC5FF1-DB3F-4271-B442-829C6B01EBCA}" srcOrd="0" destOrd="0" parTransId="{1BF3DADC-D0CF-431D-9D9D-4756C1BFAF89}" sibTransId="{D08F2A7C-4940-4AFE-9C41-FD2F97E06EF3}"/>
    <dgm:cxn modelId="{591D571B-978C-4C9F-AEAB-B3D9C4A00B30}" type="presOf" srcId="{02370B14-C9B4-46AA-8864-AF682942D354}" destId="{53F447C1-87AA-4136-871B-2CFD9688CCC7}" srcOrd="0" destOrd="0" presId="urn:microsoft.com/office/officeart/2005/8/layout/vList5"/>
    <dgm:cxn modelId="{BE5567F0-38E6-463A-85F7-733E1004BA8D}" srcId="{D8EE712F-34F2-437C-BFB2-854BBA6EB678}" destId="{02370B14-C9B4-46AA-8864-AF682942D354}" srcOrd="0" destOrd="0" parTransId="{EC142C0C-895E-4F4B-9539-8F2D0CD80CEE}" sibTransId="{FBF9F2E5-0197-40D9-A613-E2293DE077CD}"/>
    <dgm:cxn modelId="{B6C3B6E0-CE3E-4146-B8FB-5AAB8B54F399}" srcId="{D432B5BC-2DAA-435A-ABF4-FD1B115AFAC5}" destId="{6792107D-2722-470C-8675-CB45452DB4A7}" srcOrd="0" destOrd="0" parTransId="{40812F58-C117-4BA5-8FC5-39AC10F449E6}" sibTransId="{4AE5B2BD-3EB1-48B7-8876-3D0669BCE632}"/>
    <dgm:cxn modelId="{BC25CE95-31AE-4B3E-9E93-E3A2CA0B9D8E}" srcId="{D432B5BC-2DAA-435A-ABF4-FD1B115AFAC5}" destId="{B7F7C479-65AF-4185-9578-E4458E6134F7}" srcOrd="1" destOrd="0" parTransId="{E9A1A9F6-BE25-4AC6-A0B4-F6BAD5288133}" sibTransId="{14E63D0E-5502-4C13-8788-EB53FE91BC68}"/>
    <dgm:cxn modelId="{76509A9C-8478-4C39-B1FC-5D01F409E3BD}" type="presOf" srcId="{D8EE712F-34F2-437C-BFB2-854BBA6EB678}" destId="{FE192177-8997-4FD7-AFC2-963745642021}" srcOrd="0" destOrd="0" presId="urn:microsoft.com/office/officeart/2005/8/layout/vList5"/>
    <dgm:cxn modelId="{39641187-1140-4C87-8CB9-2FE7E2C21454}" type="presOf" srcId="{D432B5BC-2DAA-435A-ABF4-FD1B115AFAC5}" destId="{A63D2F97-C47A-4DAD-8686-A17506460403}" srcOrd="0" destOrd="0" presId="urn:microsoft.com/office/officeart/2005/8/layout/vList5"/>
    <dgm:cxn modelId="{EA546830-0B6A-4FA7-B942-61407E91F35F}" type="presOf" srcId="{76F164EC-9C12-400B-9DFB-0BFA4F73A58E}" destId="{E43060FA-D55F-478F-B189-83B4EC83A296}" srcOrd="0" destOrd="0" presId="urn:microsoft.com/office/officeart/2005/8/layout/vList5"/>
    <dgm:cxn modelId="{74D83AE4-91D7-4014-A355-C43B31F1E714}" type="presOf" srcId="{B7F7C479-65AF-4185-9578-E4458E6134F7}" destId="{2B97D052-275E-47F5-AD34-0E015936F214}" srcOrd="0" destOrd="0" presId="urn:microsoft.com/office/officeart/2005/8/layout/vList5"/>
    <dgm:cxn modelId="{7EC94C9F-78E0-444A-8E4F-BCAFFBE07894}" srcId="{B7F7C479-65AF-4185-9578-E4458E6134F7}" destId="{76F164EC-9C12-400B-9DFB-0BFA4F73A58E}" srcOrd="0" destOrd="0" parTransId="{8DE308E1-E24E-4BC0-AF59-F02F93067918}" sibTransId="{06128509-0642-4457-9272-C18CC51E12F0}"/>
    <dgm:cxn modelId="{8B3F2487-BDA5-4B06-945A-7676DDB90E68}" type="presOf" srcId="{6792107D-2722-470C-8675-CB45452DB4A7}" destId="{A691B8D6-C23A-4CE1-92F8-7BF586436E76}" srcOrd="0" destOrd="0" presId="urn:microsoft.com/office/officeart/2005/8/layout/vList5"/>
    <dgm:cxn modelId="{1CBE1CBE-D6F2-4F2B-A893-AA765C2BE80B}" type="presParOf" srcId="{A63D2F97-C47A-4DAD-8686-A17506460403}" destId="{9F0A33A2-D57F-4037-8678-021C2160A664}" srcOrd="0" destOrd="0" presId="urn:microsoft.com/office/officeart/2005/8/layout/vList5"/>
    <dgm:cxn modelId="{14BB3191-4470-458D-86BD-C89976137543}" type="presParOf" srcId="{9F0A33A2-D57F-4037-8678-021C2160A664}" destId="{A691B8D6-C23A-4CE1-92F8-7BF586436E76}" srcOrd="0" destOrd="0" presId="urn:microsoft.com/office/officeart/2005/8/layout/vList5"/>
    <dgm:cxn modelId="{C90D773C-6024-4946-9CEA-8B4A4CE66F96}" type="presParOf" srcId="{9F0A33A2-D57F-4037-8678-021C2160A664}" destId="{5FDB4E50-1B60-4ECB-89D4-745D2E3A1DEF}" srcOrd="1" destOrd="0" presId="urn:microsoft.com/office/officeart/2005/8/layout/vList5"/>
    <dgm:cxn modelId="{31E491E2-CFE6-4712-A582-507CAFD08B6C}" type="presParOf" srcId="{A63D2F97-C47A-4DAD-8686-A17506460403}" destId="{37360527-BE1A-479B-8D37-65400C6B19FF}" srcOrd="1" destOrd="0" presId="urn:microsoft.com/office/officeart/2005/8/layout/vList5"/>
    <dgm:cxn modelId="{4B7429A9-D0C9-4348-B3CA-5DF39E5F47B2}" type="presParOf" srcId="{A63D2F97-C47A-4DAD-8686-A17506460403}" destId="{41999088-0B02-4213-A5F6-43A81F5414A4}" srcOrd="2" destOrd="0" presId="urn:microsoft.com/office/officeart/2005/8/layout/vList5"/>
    <dgm:cxn modelId="{5D9AEB0B-40B2-439A-901B-59D77931CCED}" type="presParOf" srcId="{41999088-0B02-4213-A5F6-43A81F5414A4}" destId="{2B97D052-275E-47F5-AD34-0E015936F214}" srcOrd="0" destOrd="0" presId="urn:microsoft.com/office/officeart/2005/8/layout/vList5"/>
    <dgm:cxn modelId="{3EC59C1C-AEAB-4CA8-9A21-85B8D52870AC}" type="presParOf" srcId="{41999088-0B02-4213-A5F6-43A81F5414A4}" destId="{E43060FA-D55F-478F-B189-83B4EC83A296}" srcOrd="1" destOrd="0" presId="urn:microsoft.com/office/officeart/2005/8/layout/vList5"/>
    <dgm:cxn modelId="{A2C81700-8DE0-4B54-AE9B-C97D5C72DA03}" type="presParOf" srcId="{A63D2F97-C47A-4DAD-8686-A17506460403}" destId="{6E7B82F8-A0D7-4941-A425-87DE01286F3F}" srcOrd="3" destOrd="0" presId="urn:microsoft.com/office/officeart/2005/8/layout/vList5"/>
    <dgm:cxn modelId="{604B506D-41FA-4053-83C0-3AB7273F43AD}" type="presParOf" srcId="{A63D2F97-C47A-4DAD-8686-A17506460403}" destId="{AC2040E2-660D-49A8-9878-DBC93B5383B0}" srcOrd="4" destOrd="0" presId="urn:microsoft.com/office/officeart/2005/8/layout/vList5"/>
    <dgm:cxn modelId="{92F8CD22-4E4E-4E20-914B-3AD8361F6E2A}" type="presParOf" srcId="{AC2040E2-660D-49A8-9878-DBC93B5383B0}" destId="{FE192177-8997-4FD7-AFC2-963745642021}" srcOrd="0" destOrd="0" presId="urn:microsoft.com/office/officeart/2005/8/layout/vList5"/>
    <dgm:cxn modelId="{F9E1E94D-D4B3-4EEE-84AC-39E96A6CC42C}" type="presParOf" srcId="{AC2040E2-660D-49A8-9878-DBC93B5383B0}" destId="{53F447C1-87AA-4136-871B-2CFD9688CC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D7C22C-9680-48C6-B3D5-4EE1BE1EBAB8}">
      <dsp:nvSpPr>
        <dsp:cNvPr id="0" name=""/>
        <dsp:cNvSpPr/>
      </dsp:nvSpPr>
      <dsp:spPr>
        <a:xfrm rot="5400000">
          <a:off x="4479867" y="-1623507"/>
          <a:ext cx="1237654" cy="47987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медицинские организации, подведомственные государственной власти Республике Адыгея</a:t>
          </a:r>
          <a:endParaRPr lang="ru-RU" sz="2000" kern="1200" dirty="0"/>
        </a:p>
      </dsp:txBody>
      <dsp:txXfrm rot="5400000">
        <a:off x="4479867" y="-1623507"/>
        <a:ext cx="1237654" cy="4798771"/>
      </dsp:txXfrm>
    </dsp:sp>
    <dsp:sp modelId="{B97F6286-A5E6-44A8-A1A1-F9A733206655}">
      <dsp:nvSpPr>
        <dsp:cNvPr id="0" name=""/>
        <dsp:cNvSpPr/>
      </dsp:nvSpPr>
      <dsp:spPr>
        <a:xfrm>
          <a:off x="0" y="2344"/>
          <a:ext cx="2699308" cy="1547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24/24</a:t>
          </a:r>
          <a:endParaRPr lang="ru-RU" sz="6500" kern="1200" dirty="0"/>
        </a:p>
      </dsp:txBody>
      <dsp:txXfrm>
        <a:off x="0" y="2344"/>
        <a:ext cx="2699308" cy="1547068"/>
      </dsp:txXfrm>
    </dsp:sp>
    <dsp:sp modelId="{3180A2A5-C920-4FF9-9CE4-A3CD7B4FDBA8}">
      <dsp:nvSpPr>
        <dsp:cNvPr id="0" name=""/>
        <dsp:cNvSpPr/>
      </dsp:nvSpPr>
      <dsp:spPr>
        <a:xfrm rot="5400000">
          <a:off x="4479867" y="914"/>
          <a:ext cx="1237654" cy="47987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медицинские организации, подведомственные федеральным органам исполнительной власти</a:t>
          </a:r>
          <a:endParaRPr lang="ru-RU" sz="2000" kern="1200" dirty="0"/>
        </a:p>
      </dsp:txBody>
      <dsp:txXfrm rot="5400000">
        <a:off x="4479867" y="914"/>
        <a:ext cx="1237654" cy="4798771"/>
      </dsp:txXfrm>
    </dsp:sp>
    <dsp:sp modelId="{F4C281B2-FB7E-41D4-BDB3-2C98893902ED}">
      <dsp:nvSpPr>
        <dsp:cNvPr id="0" name=""/>
        <dsp:cNvSpPr/>
      </dsp:nvSpPr>
      <dsp:spPr>
        <a:xfrm>
          <a:off x="0" y="1626765"/>
          <a:ext cx="2699308" cy="1547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2/0</a:t>
          </a:r>
          <a:endParaRPr lang="ru-RU" sz="6500" kern="1200" dirty="0"/>
        </a:p>
      </dsp:txBody>
      <dsp:txXfrm>
        <a:off x="0" y="1626765"/>
        <a:ext cx="2699308" cy="1547068"/>
      </dsp:txXfrm>
    </dsp:sp>
    <dsp:sp modelId="{6462EA07-C4C5-49A8-A1F5-C6527922AB17}">
      <dsp:nvSpPr>
        <dsp:cNvPr id="0" name=""/>
        <dsp:cNvSpPr/>
      </dsp:nvSpPr>
      <dsp:spPr>
        <a:xfrm rot="5400000">
          <a:off x="4479867" y="1625336"/>
          <a:ext cx="1237654" cy="47987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медицинские организации частной формы собственности</a:t>
          </a:r>
          <a:endParaRPr lang="ru-RU" sz="2000" kern="1200" dirty="0"/>
        </a:p>
      </dsp:txBody>
      <dsp:txXfrm rot="5400000">
        <a:off x="4479867" y="1625336"/>
        <a:ext cx="1237654" cy="4798771"/>
      </dsp:txXfrm>
    </dsp:sp>
    <dsp:sp modelId="{D55C59AA-5A79-4AAE-BD44-BE2DE9B9A457}">
      <dsp:nvSpPr>
        <dsp:cNvPr id="0" name=""/>
        <dsp:cNvSpPr/>
      </dsp:nvSpPr>
      <dsp:spPr>
        <a:xfrm>
          <a:off x="0" y="3251187"/>
          <a:ext cx="2699308" cy="15470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5/5</a:t>
          </a:r>
          <a:endParaRPr lang="ru-RU" sz="6500" kern="1200" dirty="0"/>
        </a:p>
      </dsp:txBody>
      <dsp:txXfrm>
        <a:off x="0" y="3251187"/>
        <a:ext cx="2699308" cy="154706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CA5A38-256F-4433-AB8C-D7CE94B802B7}">
      <dsp:nvSpPr>
        <dsp:cNvPr id="0" name=""/>
        <dsp:cNvSpPr/>
      </dsp:nvSpPr>
      <dsp:spPr>
        <a:xfrm>
          <a:off x="0" y="367950"/>
          <a:ext cx="5141371" cy="5141371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851CA-EC88-4F10-BC2C-D683700C2B03}">
      <dsp:nvSpPr>
        <dsp:cNvPr id="0" name=""/>
        <dsp:cNvSpPr/>
      </dsp:nvSpPr>
      <dsp:spPr>
        <a:xfrm>
          <a:off x="2570685" y="367950"/>
          <a:ext cx="5998266" cy="5141371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стационарных условиях  83 722 пациента (при плане  – 70 416 пациентов</a:t>
          </a:r>
          <a:r>
            <a:rPr lang="ru-RU" sz="1400" kern="1200" dirty="0" smtClean="0"/>
            <a:t>)</a:t>
          </a:r>
        </a:p>
      </dsp:txBody>
      <dsp:txXfrm>
        <a:off x="2570685" y="367950"/>
        <a:ext cx="5998266" cy="822619"/>
      </dsp:txXfrm>
    </dsp:sp>
    <dsp:sp modelId="{7162E23A-5416-457D-9A02-BC9EA42D4A10}">
      <dsp:nvSpPr>
        <dsp:cNvPr id="0" name=""/>
        <dsp:cNvSpPr/>
      </dsp:nvSpPr>
      <dsp:spPr>
        <a:xfrm>
          <a:off x="539843" y="1190569"/>
          <a:ext cx="4061683" cy="4061683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DA58A-9F71-41D5-B6DD-DF46571C3D93}">
      <dsp:nvSpPr>
        <dsp:cNvPr id="0" name=""/>
        <dsp:cNvSpPr/>
      </dsp:nvSpPr>
      <dsp:spPr>
        <a:xfrm>
          <a:off x="2570685" y="1190569"/>
          <a:ext cx="5998266" cy="4061683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медицинскую помощь в дневных стационарах –  26 109 пациентов (при плане – 22 070 ). </a:t>
          </a:r>
          <a:endParaRPr lang="ru-RU" sz="1600" kern="1200" dirty="0"/>
        </a:p>
      </dsp:txBody>
      <dsp:txXfrm>
        <a:off x="2570685" y="1190569"/>
        <a:ext cx="5998266" cy="822619"/>
      </dsp:txXfrm>
    </dsp:sp>
    <dsp:sp modelId="{72B7FFC4-E9B4-4930-AB48-2B3679D835AD}">
      <dsp:nvSpPr>
        <dsp:cNvPr id="0" name=""/>
        <dsp:cNvSpPr/>
      </dsp:nvSpPr>
      <dsp:spPr>
        <a:xfrm>
          <a:off x="1079687" y="2013189"/>
          <a:ext cx="2981995" cy="2981995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A9DB3-5496-4F5C-A775-2A3A15BFF303}">
      <dsp:nvSpPr>
        <dsp:cNvPr id="0" name=""/>
        <dsp:cNvSpPr/>
      </dsp:nvSpPr>
      <dsp:spPr>
        <a:xfrm>
          <a:off x="2520300" y="1998711"/>
          <a:ext cx="5998266" cy="3161064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kern="1200" smtClean="0"/>
            <a:t>в амбулаторных условиях, с профилактической и иными целями, а также в неотложной форме составило </a:t>
          </a:r>
          <a:r>
            <a:rPr lang="ru-RU" sz="1600" kern="1200" dirty="0" smtClean="0"/>
            <a:t> 1 133 792 </a:t>
          </a:r>
          <a:r>
            <a:rPr lang="x-none" sz="1600" kern="1200" smtClean="0"/>
            <a:t> (при плане – </a:t>
          </a:r>
          <a:r>
            <a:rPr lang="ru-RU" sz="1600" kern="1200" dirty="0" smtClean="0"/>
            <a:t>1 171 517</a:t>
          </a:r>
          <a:r>
            <a:rPr lang="x-none" sz="1600" kern="1200" smtClean="0"/>
            <a:t>),  количество обращений в связи с заболеваниями – </a:t>
          </a:r>
          <a:r>
            <a:rPr lang="ru-RU" sz="1600" kern="1200" dirty="0" smtClean="0"/>
            <a:t>1 881 704</a:t>
          </a:r>
          <a:r>
            <a:rPr lang="x-none" sz="1600" kern="1200" smtClean="0"/>
            <a:t>(при плане – </a:t>
          </a:r>
          <a:r>
            <a:rPr lang="ru-RU" sz="1600" kern="1200" dirty="0" smtClean="0"/>
            <a:t>2 389 486)</a:t>
          </a:r>
          <a:r>
            <a:rPr lang="x-none" sz="1600" kern="1200" smtClean="0"/>
            <a:t>.</a:t>
          </a:r>
          <a:endParaRPr lang="ru-RU" sz="1600" kern="1200" dirty="0"/>
        </a:p>
      </dsp:txBody>
      <dsp:txXfrm>
        <a:off x="2520300" y="1998711"/>
        <a:ext cx="5998266" cy="872017"/>
      </dsp:txXfrm>
    </dsp:sp>
    <dsp:sp modelId="{14E8196D-098F-4883-BEA5-D065540B1CDF}">
      <dsp:nvSpPr>
        <dsp:cNvPr id="0" name=""/>
        <dsp:cNvSpPr/>
      </dsp:nvSpPr>
      <dsp:spPr>
        <a:xfrm>
          <a:off x="1619531" y="2835808"/>
          <a:ext cx="1902307" cy="1902307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1BD376-F3CF-4C8B-B8A8-ECD4F09EE291}">
      <dsp:nvSpPr>
        <dsp:cNvPr id="0" name=""/>
        <dsp:cNvSpPr/>
      </dsp:nvSpPr>
      <dsp:spPr>
        <a:xfrm>
          <a:off x="2520300" y="3384367"/>
          <a:ext cx="5998266" cy="1359978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 </a:t>
          </a:r>
          <a:r>
            <a:rPr lang="ru-RU" sz="1600" kern="1200" dirty="0" smtClean="0"/>
            <a:t>Общее количество лиц, обслуженных скорой медицинской помощью, составило 123 546  (при плане – 127 610). </a:t>
          </a:r>
          <a:endParaRPr lang="ru-RU" sz="1600" kern="1200" dirty="0"/>
        </a:p>
      </dsp:txBody>
      <dsp:txXfrm>
        <a:off x="2520300" y="3384367"/>
        <a:ext cx="5998266" cy="588098"/>
      </dsp:txXfrm>
    </dsp:sp>
    <dsp:sp modelId="{5A522C33-108C-4439-A422-DBE4F0B83973}">
      <dsp:nvSpPr>
        <dsp:cNvPr id="0" name=""/>
        <dsp:cNvSpPr/>
      </dsp:nvSpPr>
      <dsp:spPr>
        <a:xfrm>
          <a:off x="2159375" y="3658427"/>
          <a:ext cx="822619" cy="822619"/>
        </a:xfrm>
        <a:prstGeom prst="pie">
          <a:avLst>
            <a:gd name="adj1" fmla="val 5400000"/>
            <a:gd name="adj2" fmla="val 162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0B4896-0D81-4A11-B458-EC671B387E46}">
      <dsp:nvSpPr>
        <dsp:cNvPr id="0" name=""/>
        <dsp:cNvSpPr/>
      </dsp:nvSpPr>
      <dsp:spPr>
        <a:xfrm>
          <a:off x="2570685" y="4176464"/>
          <a:ext cx="5998266" cy="822619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 </a:t>
          </a:r>
          <a:r>
            <a:rPr lang="x-none" sz="1600" kern="1200" smtClean="0"/>
            <a:t>Высокотехнологичную медицинскую помощь за счет средств ОМС получили в ГБУЗ РА АРКБ </a:t>
          </a:r>
          <a:r>
            <a:rPr lang="ru-RU" sz="1600" kern="1200" dirty="0" smtClean="0"/>
            <a:t> - 249 </a:t>
          </a:r>
          <a:r>
            <a:rPr lang="x-none" sz="1600" kern="1200" smtClean="0"/>
            <a:t>пациента, за пределами РА  - </a:t>
          </a:r>
          <a:r>
            <a:rPr lang="ru-RU" sz="1600" kern="1200" dirty="0" smtClean="0"/>
            <a:t>12</a:t>
          </a:r>
          <a:r>
            <a:rPr lang="x-none" sz="1600" kern="1200" smtClean="0"/>
            <a:t>5 пациента. </a:t>
          </a:r>
          <a:r>
            <a:rPr lang="ru-RU" sz="1600" kern="1200" dirty="0" smtClean="0"/>
            <a:t>                                             </a:t>
          </a:r>
          <a:endParaRPr lang="ru-RU" sz="1600" kern="1200" dirty="0"/>
        </a:p>
      </dsp:txBody>
      <dsp:txXfrm>
        <a:off x="2570685" y="4176464"/>
        <a:ext cx="5998266" cy="8226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DB4E50-1B60-4ECB-89D4-745D2E3A1DEF}">
      <dsp:nvSpPr>
        <dsp:cNvPr id="0" name=""/>
        <dsp:cNvSpPr/>
      </dsp:nvSpPr>
      <dsp:spPr>
        <a:xfrm rot="5400000">
          <a:off x="4373247" y="-1489828"/>
          <a:ext cx="1450894" cy="47987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/>
            <a:t>оказана высокотехнологичная медицинская помощь</a:t>
          </a:r>
          <a:endParaRPr lang="ru-RU" sz="2700" kern="1200" dirty="0"/>
        </a:p>
      </dsp:txBody>
      <dsp:txXfrm rot="5400000">
        <a:off x="4373247" y="-1489828"/>
        <a:ext cx="1450894" cy="4798771"/>
      </dsp:txXfrm>
    </dsp:sp>
    <dsp:sp modelId="{A691B8D6-C23A-4CE1-92F8-7BF586436E76}">
      <dsp:nvSpPr>
        <dsp:cNvPr id="0" name=""/>
        <dsp:cNvSpPr/>
      </dsp:nvSpPr>
      <dsp:spPr>
        <a:xfrm>
          <a:off x="0" y="2747"/>
          <a:ext cx="2699308" cy="1813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/>
            <a:t>374 </a:t>
          </a:r>
          <a:r>
            <a:rPr lang="ru-RU" sz="4500" kern="1200" dirty="0" err="1" smtClean="0"/>
            <a:t>пац</a:t>
          </a:r>
          <a:r>
            <a:rPr lang="ru-RU" sz="4500" kern="1200" dirty="0" smtClean="0"/>
            <a:t>. </a:t>
          </a:r>
          <a:endParaRPr lang="ru-RU" sz="4500" kern="1200" dirty="0"/>
        </a:p>
      </dsp:txBody>
      <dsp:txXfrm>
        <a:off x="0" y="2747"/>
        <a:ext cx="2699308" cy="1813618"/>
      </dsp:txXfrm>
    </dsp:sp>
    <dsp:sp modelId="{E43060FA-D55F-478F-B189-83B4EC83A296}">
      <dsp:nvSpPr>
        <dsp:cNvPr id="0" name=""/>
        <dsp:cNvSpPr/>
      </dsp:nvSpPr>
      <dsp:spPr>
        <a:xfrm rot="5400000">
          <a:off x="4373247" y="414470"/>
          <a:ext cx="1450894" cy="47987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/>
            <a:t>израсходовано  средств обязательного медицинского страхования</a:t>
          </a:r>
          <a:endParaRPr lang="ru-RU" sz="2700" kern="1200" dirty="0"/>
        </a:p>
      </dsp:txBody>
      <dsp:txXfrm rot="5400000">
        <a:off x="4373247" y="414470"/>
        <a:ext cx="1450894" cy="4798771"/>
      </dsp:txXfrm>
    </dsp:sp>
    <dsp:sp modelId="{2B97D052-275E-47F5-AD34-0E015936F214}">
      <dsp:nvSpPr>
        <dsp:cNvPr id="0" name=""/>
        <dsp:cNvSpPr/>
      </dsp:nvSpPr>
      <dsp:spPr>
        <a:xfrm>
          <a:off x="0" y="1907046"/>
          <a:ext cx="2699308" cy="1813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/>
            <a:t>45,9 млн.</a:t>
          </a:r>
          <a:endParaRPr lang="ru-RU" sz="4500" kern="1200" dirty="0"/>
        </a:p>
      </dsp:txBody>
      <dsp:txXfrm>
        <a:off x="0" y="1907046"/>
        <a:ext cx="2699308" cy="1813618"/>
      </dsp:txXfrm>
    </dsp:sp>
    <dsp:sp modelId="{53F447C1-87AA-4136-871B-2CFD9688CCC7}">
      <dsp:nvSpPr>
        <dsp:cNvPr id="0" name=""/>
        <dsp:cNvSpPr/>
      </dsp:nvSpPr>
      <dsp:spPr>
        <a:xfrm rot="5400000">
          <a:off x="4373247" y="2318769"/>
          <a:ext cx="1450894" cy="47987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/>
            <a:t>Средняя стоимость 1 законченного случая</a:t>
          </a:r>
          <a:endParaRPr lang="ru-RU" sz="2700" kern="1200" dirty="0"/>
        </a:p>
      </dsp:txBody>
      <dsp:txXfrm rot="5400000">
        <a:off x="4373247" y="2318769"/>
        <a:ext cx="1450894" cy="4798771"/>
      </dsp:txXfrm>
    </dsp:sp>
    <dsp:sp modelId="{FE192177-8997-4FD7-AFC2-963745642021}">
      <dsp:nvSpPr>
        <dsp:cNvPr id="0" name=""/>
        <dsp:cNvSpPr/>
      </dsp:nvSpPr>
      <dsp:spPr>
        <a:xfrm>
          <a:off x="0" y="3811345"/>
          <a:ext cx="2699308" cy="1813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85725" rIns="171450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500" kern="1200" dirty="0" smtClean="0"/>
            <a:t>122,7 тыс.руб.</a:t>
          </a:r>
          <a:endParaRPr lang="ru-RU" sz="4500" kern="1200" dirty="0"/>
        </a:p>
      </dsp:txBody>
      <dsp:txXfrm>
        <a:off x="0" y="3811345"/>
        <a:ext cx="2699308" cy="1813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0.87719</cdr:x>
      <cdr:y>0.44437</cdr:y>
    </cdr:from>
    <cdr:to>
      <cdr:x>0.89474</cdr:x>
      <cdr:y>0.4705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7200800" y="2448272"/>
          <a:ext cx="144016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0.65789</cdr:x>
      <cdr:y>0.4313</cdr:y>
    </cdr:from>
    <cdr:to>
      <cdr:x>0.66667</cdr:x>
      <cdr:y>0.4705</cdr:y>
    </cdr:to>
    <cdr:sp macro="" textlink="">
      <cdr:nvSpPr>
        <cdr:cNvPr id="5" name="Прямая со стрелкой 4"/>
        <cdr:cNvSpPr/>
      </cdr:nvSpPr>
      <cdr:spPr>
        <a:xfrm xmlns:a="http://schemas.openxmlformats.org/drawingml/2006/main" flipV="1">
          <a:off x="5400600" y="2376264"/>
          <a:ext cx="72008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0.45614</cdr:x>
      <cdr:y>0.36595</cdr:y>
    </cdr:from>
    <cdr:to>
      <cdr:x>0.47368</cdr:x>
      <cdr:y>0.40516</cdr:y>
    </cdr:to>
    <cdr:sp macro="" textlink="">
      <cdr:nvSpPr>
        <cdr:cNvPr id="7" name="Прямая со стрелкой 6"/>
        <cdr:cNvSpPr/>
      </cdr:nvSpPr>
      <cdr:spPr>
        <a:xfrm xmlns:a="http://schemas.openxmlformats.org/drawingml/2006/main" flipV="1">
          <a:off x="3744416" y="2016224"/>
          <a:ext cx="144016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47F7EFA-644C-44FF-B7C2-94C4F34A0707}" type="datetimeFigureOut">
              <a:rPr lang="ru-RU" smtClean="0"/>
              <a:pPr/>
              <a:t>05.03.2015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47A9E97-6B41-4A62-B5D4-4AD41BB331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edg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60648"/>
            <a:ext cx="7776864" cy="5976664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600" dirty="0" smtClean="0"/>
              <a:t>Реализация Территориальной программы обязательного медицинского страхования в Республике Адыгея</a:t>
            </a:r>
            <a:br>
              <a:rPr lang="ru-RU" sz="3600" dirty="0" smtClean="0"/>
            </a:br>
            <a:r>
              <a:rPr lang="ru-RU" sz="3600" dirty="0" smtClean="0"/>
              <a:t>  за 2014 год</a:t>
            </a:r>
            <a:br>
              <a:rPr lang="ru-RU" sz="3600" dirty="0" smtClean="0"/>
            </a:br>
            <a:r>
              <a:rPr lang="ru-RU" sz="3600" dirty="0" smtClean="0"/>
              <a:t>                                             </a:t>
            </a:r>
            <a:r>
              <a:rPr lang="ru-RU" sz="1600" dirty="0" err="1" smtClean="0"/>
              <a:t>Хагауджева</a:t>
            </a:r>
            <a:r>
              <a:rPr lang="ru-RU" sz="1600" dirty="0" smtClean="0"/>
              <a:t> М.С.- директор ТФОМС РА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32656"/>
            <a:ext cx="7344816" cy="93610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 advTm="5000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x-none" sz="2000" smtClean="0"/>
              <a:t>В реализации территориальных программ </a:t>
            </a:r>
            <a:r>
              <a:rPr lang="ru-RU" sz="2000" dirty="0" smtClean="0"/>
              <a:t>ОМС </a:t>
            </a:r>
            <a:r>
              <a:rPr lang="x-none" sz="2000" smtClean="0"/>
              <a:t>в </a:t>
            </a:r>
            <a:r>
              <a:rPr lang="ru-RU" sz="2000" dirty="0" smtClean="0"/>
              <a:t>1 полугодии </a:t>
            </a:r>
            <a:r>
              <a:rPr lang="x-none" sz="2000" smtClean="0"/>
              <a:t>201</a:t>
            </a:r>
            <a:r>
              <a:rPr lang="ru-RU" sz="2000" dirty="0" smtClean="0"/>
              <a:t>4</a:t>
            </a:r>
            <a:r>
              <a:rPr lang="x-none" sz="2000" smtClean="0"/>
              <a:t> год</a:t>
            </a:r>
            <a:r>
              <a:rPr lang="ru-RU" sz="2000" dirty="0" smtClean="0"/>
              <a:t>а</a:t>
            </a:r>
            <a:r>
              <a:rPr lang="x-none" sz="2000" smtClean="0"/>
              <a:t> приняли участие </a:t>
            </a:r>
            <a:r>
              <a:rPr lang="ru-RU" sz="2000" dirty="0" smtClean="0"/>
              <a:t> 30</a:t>
            </a:r>
            <a:r>
              <a:rPr lang="x-none" sz="2000" smtClean="0"/>
              <a:t> медицинских организаций</a:t>
            </a:r>
            <a:r>
              <a:rPr lang="ru-RU" sz="2000" dirty="0" smtClean="0"/>
              <a:t>, из 32 включенных в систему ОМС</a:t>
            </a:r>
            <a:r>
              <a:rPr lang="x-none" sz="2000" smtClean="0"/>
              <a:t>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608" y="1447800"/>
          <a:ext cx="749808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228600"/>
            <a:ext cx="6779096" cy="914400"/>
          </a:xfrm>
        </p:spPr>
        <p:txBody>
          <a:bodyPr anchor="ctr"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 2014 году в рамках Программы ОМС, бесплатно получили медицинскую помощь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51520" y="980728"/>
          <a:ext cx="8568952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Выполнение  объемных показателей Задания </a:t>
            </a:r>
            <a:r>
              <a:rPr lang="ru-RU" sz="2400" dirty="0" smtClean="0"/>
              <a:t>МО РА по </a:t>
            </a:r>
            <a:r>
              <a:rPr lang="ru-RU" sz="2400" dirty="0" smtClean="0"/>
              <a:t>видам медицинской </a:t>
            </a:r>
            <a:r>
              <a:rPr lang="ru-RU" sz="2400" dirty="0" smtClean="0"/>
              <a:t>помощи</a:t>
            </a:r>
            <a:endParaRPr lang="ru-RU" sz="2400" dirty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611560" y="1196752"/>
          <a:ext cx="8208912" cy="550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Фактический показатель объема медицинской помощи в амбулаторных условиях, оказываемой с профилактической целью, составил в целом по Республике Адыгея – 2,66посещения, при утвержденном нормативе  - 2,27.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447800"/>
            <a:ext cx="8178112" cy="5077544"/>
          </a:xfrm>
        </p:spPr>
        <p:txBody>
          <a:bodyPr/>
          <a:lstStyle/>
          <a:p>
            <a:endParaRPr lang="ru-RU" sz="2000" dirty="0" smtClean="0"/>
          </a:p>
          <a:p>
            <a:r>
              <a:rPr lang="ru-RU" sz="2200" dirty="0" smtClean="0"/>
              <a:t>Превышение   указанных фактических объемов медицинской помощи над установленным Программой сложилось за счет увеличения объемов  медицинской помощи в амбулаторных условиях, оказываемой с профилактической целью (посещения связанные с диагностическим обследованием, направлением на госпитализацию, в дневной стационар, получением справок, санаторно-курортных карт и др.медицинских документов)</a:t>
            </a:r>
          </a:p>
          <a:p>
            <a:r>
              <a:rPr lang="ru-RU" sz="2200" dirty="0" smtClean="0"/>
              <a:t>Наибольшее превышение  отмечается в ГБУЗ РА Ханская участковая больница – 298,6%,  ГБУЗ РА Детская Поликлинике №2 – 234,2%, ГБУЗ РА Поликлинике №1 – 218,1%,  ГБУЗ РА Поликлинике №3 – 176,2%, ГБУЗ РА детская поликлиника №1 – 154,3%. </a:t>
            </a:r>
          </a:p>
          <a:p>
            <a:endParaRPr lang="ru-RU" sz="2200" dirty="0"/>
          </a:p>
        </p:txBody>
      </p:sp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108012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sz="2400" dirty="0" smtClean="0"/>
              <a:t> </a:t>
            </a:r>
            <a:r>
              <a:rPr lang="ru-RU" sz="2700" dirty="0" smtClean="0">
                <a:solidFill>
                  <a:schemeClr val="accent2">
                    <a:lumMod val="75000"/>
                  </a:schemeClr>
                </a:solidFill>
              </a:rPr>
              <a:t>План профилактических осмотров выполнен по Республике Адыгея: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8322128" cy="519566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- </a:t>
            </a:r>
            <a:r>
              <a:rPr lang="ru-RU" dirty="0" smtClean="0">
                <a:solidFill>
                  <a:srgbClr val="FF0000"/>
                </a:solidFill>
              </a:rPr>
              <a:t>по диспансеризации взрослого населения на  84,4%, </a:t>
            </a:r>
            <a:r>
              <a:rPr lang="ru-RU" dirty="0" smtClean="0"/>
              <a:t>самые низкие показатели ГБУЗ РА Гиагинская ЦРБ – 65,8 %, ГБУЗ </a:t>
            </a:r>
            <a:r>
              <a:rPr lang="ru-RU" dirty="0" err="1" smtClean="0"/>
              <a:t>Энемская</a:t>
            </a:r>
            <a:r>
              <a:rPr lang="ru-RU" dirty="0" smtClean="0"/>
              <a:t> РБ – 67,4 %, ГБУЗ РА Поликлинике №3 – 77,3%.  </a:t>
            </a:r>
          </a:p>
          <a:p>
            <a:r>
              <a:rPr lang="ru-RU" dirty="0" smtClean="0"/>
              <a:t>-</a:t>
            </a:r>
            <a:r>
              <a:rPr lang="ru-RU" dirty="0" smtClean="0">
                <a:solidFill>
                  <a:srgbClr val="FF0000"/>
                </a:solidFill>
              </a:rPr>
              <a:t>по профилактическим осмотрам взрослого населения по Республике Адыгея выполнение составило – 25,3 %</a:t>
            </a:r>
            <a:r>
              <a:rPr lang="ru-RU" dirty="0" smtClean="0"/>
              <a:t>, самые низкие показатели ГБУЗ ЦРБ </a:t>
            </a:r>
            <a:r>
              <a:rPr lang="ru-RU" dirty="0" err="1" smtClean="0"/>
              <a:t>Майкопского</a:t>
            </a:r>
            <a:r>
              <a:rPr lang="ru-RU" dirty="0" smtClean="0"/>
              <a:t> района – 11,1 %, ГБУЗ РА Красногвардейское ЦРБ  – 7,5 %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-по диспансеризации детей –сирот и детей, </a:t>
            </a:r>
            <a:r>
              <a:rPr lang="ru-RU" dirty="0" smtClean="0"/>
              <a:t>оставшихся без попечения родителей, в том числе усыновленных (удочеренных), принятых под опеку, в приемную или патронатную семью по Республике Адыгея план выполнен </a:t>
            </a:r>
            <a:r>
              <a:rPr lang="ru-RU" dirty="0" smtClean="0">
                <a:solidFill>
                  <a:srgbClr val="FF0000"/>
                </a:solidFill>
              </a:rPr>
              <a:t>на 94,2%, </a:t>
            </a:r>
            <a:r>
              <a:rPr lang="ru-RU" dirty="0" smtClean="0"/>
              <a:t>самый низкий показатель выполнения ГБУЗ Гиагинская ЦРБ  – 56,3%;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-по диспансеризации пребывающих в стационарных учреждениях детей сирот и детей, находящихся в трудной жизненной ситуации по Республике Адыгея план выполнен на 79,2 %, </a:t>
            </a:r>
            <a:r>
              <a:rPr lang="ru-RU" dirty="0" smtClean="0"/>
              <a:t>самый низкий показатель исполнения - ГБУЗ Красногвардейская ЦРБ – 37,5 %.</a:t>
            </a:r>
          </a:p>
          <a:p>
            <a:r>
              <a:rPr lang="ru-RU" dirty="0" smtClean="0"/>
              <a:t>- по профилактическим осмотрам несовершеннолетних по Республике Адыгея выполнение  плана составило – 45,3 %.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Объем посещений по неотложной медицинской помощи составил </a:t>
            </a:r>
            <a:r>
              <a:rPr lang="ru-RU" sz="2400" dirty="0" smtClean="0">
                <a:solidFill>
                  <a:srgbClr val="0070C0"/>
                </a:solidFill>
              </a:rPr>
              <a:t>0,16</a:t>
            </a:r>
            <a:r>
              <a:rPr lang="ru-RU" sz="2400" dirty="0" smtClean="0">
                <a:solidFill>
                  <a:srgbClr val="FF0000"/>
                </a:solidFill>
              </a:rPr>
              <a:t> посещения на 1 застрахованное лицо, при нормативе </a:t>
            </a:r>
            <a:r>
              <a:rPr lang="ru-RU" sz="2400" dirty="0" smtClean="0">
                <a:solidFill>
                  <a:srgbClr val="0070C0"/>
                </a:solidFill>
              </a:rPr>
              <a:t>0,46</a:t>
            </a:r>
            <a:endParaRPr lang="ru-RU" sz="2400" dirty="0">
              <a:solidFill>
                <a:srgbClr val="0070C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077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36227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Фактический показатель объема медицинской помощи в амбулаторных условиях в связи с заболеванием составил по Республике Адыгея – </a:t>
            </a:r>
            <a:r>
              <a:rPr lang="ru-RU" sz="2400" dirty="0" smtClean="0">
                <a:solidFill>
                  <a:srgbClr val="002060"/>
                </a:solidFill>
              </a:rPr>
              <a:t>1,46 </a:t>
            </a:r>
            <a:r>
              <a:rPr lang="ru-RU" sz="2400" dirty="0" smtClean="0">
                <a:solidFill>
                  <a:srgbClr val="FF0000"/>
                </a:solidFill>
              </a:rPr>
              <a:t>обращений в расчете на 1 застрахованное лицо или </a:t>
            </a:r>
            <a:r>
              <a:rPr lang="ru-RU" sz="2400" dirty="0" smtClean="0">
                <a:solidFill>
                  <a:srgbClr val="002060"/>
                </a:solidFill>
              </a:rPr>
              <a:t>78,7%</a:t>
            </a:r>
            <a:r>
              <a:rPr lang="ru-RU" sz="2400" dirty="0" smtClean="0">
                <a:solidFill>
                  <a:srgbClr val="FF0000"/>
                </a:solidFill>
              </a:rPr>
              <a:t> к нормативу, установленного Программой.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708920"/>
            <a:ext cx="7498080" cy="3539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Ниже средне республиканского показателя выполнения объемов медицинской помощи в связи с заболеванием отмечается</a:t>
            </a:r>
          </a:p>
          <a:p>
            <a:r>
              <a:rPr lang="ru-RU" sz="2400" dirty="0" smtClean="0"/>
              <a:t> в </a:t>
            </a:r>
            <a:r>
              <a:rPr lang="x-none" sz="2400" smtClean="0"/>
              <a:t>ГБУЗ РА Детская Поликлиник</a:t>
            </a:r>
            <a:r>
              <a:rPr lang="ru-RU" sz="2400" dirty="0" smtClean="0"/>
              <a:t>а</a:t>
            </a:r>
            <a:r>
              <a:rPr lang="x-none" sz="2400" smtClean="0"/>
              <a:t> №</a:t>
            </a:r>
            <a:r>
              <a:rPr lang="ru-RU" sz="2400" dirty="0" smtClean="0"/>
              <a:t>1 – 44,2% посещений от плановых показателей,</a:t>
            </a:r>
          </a:p>
          <a:p>
            <a:r>
              <a:rPr lang="ru-RU" sz="2400" dirty="0" smtClean="0"/>
              <a:t> ГБУЗ </a:t>
            </a:r>
            <a:r>
              <a:rPr lang="ru-RU" sz="2400" dirty="0" err="1" smtClean="0"/>
              <a:t>Шовгеновская</a:t>
            </a:r>
            <a:r>
              <a:rPr lang="ru-RU" sz="2400" dirty="0" smtClean="0"/>
              <a:t> ЦРБ – 49,2%,</a:t>
            </a:r>
            <a:r>
              <a:rPr lang="x-none" sz="2400" smtClean="0"/>
              <a:t> </a:t>
            </a:r>
            <a:endParaRPr lang="ru-RU" sz="2400" dirty="0" smtClean="0"/>
          </a:p>
          <a:p>
            <a:r>
              <a:rPr lang="x-none" sz="2400" smtClean="0"/>
              <a:t>ГБУЗ Энемская РБ – </a:t>
            </a:r>
            <a:r>
              <a:rPr lang="ru-RU" sz="2400" dirty="0" smtClean="0"/>
              <a:t>58,7</a:t>
            </a:r>
            <a:r>
              <a:rPr lang="x-none" sz="2400" smtClean="0"/>
              <a:t>%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Фактический показатель объема медицинской помощи в стационарных условиях составил в целом по Республике Адыгея  - </a:t>
            </a:r>
            <a:r>
              <a:rPr lang="ru-RU" sz="2400" dirty="0" smtClean="0">
                <a:solidFill>
                  <a:srgbClr val="002060"/>
                </a:solidFill>
              </a:rPr>
              <a:t>0,21</a:t>
            </a:r>
            <a:r>
              <a:rPr lang="ru-RU" sz="2400" dirty="0" smtClean="0">
                <a:solidFill>
                  <a:srgbClr val="FF0000"/>
                </a:solidFill>
              </a:rPr>
              <a:t> случаев на 1 застрахованное лицо или </a:t>
            </a:r>
            <a:r>
              <a:rPr lang="ru-RU" sz="2400" dirty="0" smtClean="0">
                <a:solidFill>
                  <a:srgbClr val="002060"/>
                </a:solidFill>
              </a:rPr>
              <a:t>118,9%</a:t>
            </a:r>
            <a:r>
              <a:rPr lang="ru-RU" sz="2400" dirty="0" smtClean="0">
                <a:solidFill>
                  <a:srgbClr val="FF0000"/>
                </a:solidFill>
              </a:rPr>
              <a:t> от утвержденного значения показателя.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492896"/>
            <a:ext cx="7498080" cy="3755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Фактические показатели превысили норматив установленный Программой:  </a:t>
            </a:r>
          </a:p>
          <a:p>
            <a:r>
              <a:rPr lang="ru-RU" sz="2400" dirty="0" smtClean="0"/>
              <a:t>ГБУЗ РА МГКБ – 140,9 %,</a:t>
            </a:r>
          </a:p>
          <a:p>
            <a:r>
              <a:rPr lang="ru-RU" sz="2400" dirty="0" smtClean="0"/>
              <a:t> ГБУЗ </a:t>
            </a:r>
            <a:r>
              <a:rPr lang="ru-RU" sz="2400" dirty="0" err="1" smtClean="0"/>
              <a:t>Шовгеновская</a:t>
            </a:r>
            <a:r>
              <a:rPr lang="ru-RU" sz="2400" dirty="0" smtClean="0"/>
              <a:t> ЦРБ – 126,7%, </a:t>
            </a:r>
          </a:p>
          <a:p>
            <a:r>
              <a:rPr lang="ru-RU" sz="2400" dirty="0" smtClean="0"/>
              <a:t>ГБУЗ РА Адыгейская МБ им. </a:t>
            </a:r>
            <a:r>
              <a:rPr lang="ru-RU" sz="2400" dirty="0" err="1" smtClean="0"/>
              <a:t>К.М.Батмена</a:t>
            </a:r>
            <a:r>
              <a:rPr lang="ru-RU" sz="2400" dirty="0" smtClean="0"/>
              <a:t> – 117,2%,</a:t>
            </a:r>
          </a:p>
          <a:p>
            <a:r>
              <a:rPr lang="ru-RU" sz="2400" dirty="0" smtClean="0"/>
              <a:t> ГБУЗ РА АРКПЦ – 128,3 %,</a:t>
            </a:r>
          </a:p>
          <a:p>
            <a:r>
              <a:rPr lang="ru-RU" sz="2400" dirty="0" smtClean="0"/>
              <a:t> ГБУЗ РА АРКИБ – 123,1%.</a:t>
            </a:r>
            <a:endParaRPr lang="ru-RU" sz="2400" dirty="0"/>
          </a:p>
        </p:txBody>
      </p:sp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36227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Фактический показатель объема медицинской помощи, оказанной в условиях дневного стационара, составил в целом по Республике Адыгея </a:t>
            </a:r>
            <a:r>
              <a:rPr lang="ru-RU" sz="2400" dirty="0" smtClean="0">
                <a:solidFill>
                  <a:srgbClr val="002060"/>
                </a:solidFill>
              </a:rPr>
              <a:t>0,651 </a:t>
            </a:r>
            <a:r>
              <a:rPr lang="ru-RU" sz="2400" dirty="0" err="1" smtClean="0">
                <a:solidFill>
                  <a:srgbClr val="FF0000"/>
                </a:solidFill>
              </a:rPr>
              <a:t>пациенто-дней</a:t>
            </a:r>
            <a:r>
              <a:rPr lang="ru-RU" sz="2400" dirty="0" smtClean="0">
                <a:solidFill>
                  <a:srgbClr val="FF0000"/>
                </a:solidFill>
              </a:rPr>
              <a:t> на 1 застрахованное лицо, что выше норматива, утвержденного Программой на </a:t>
            </a:r>
            <a:r>
              <a:rPr lang="ru-RU" sz="2400" dirty="0" smtClean="0">
                <a:solidFill>
                  <a:srgbClr val="002060"/>
                </a:solidFill>
              </a:rPr>
              <a:t>118,4%</a:t>
            </a:r>
            <a:r>
              <a:rPr lang="ru-RU" sz="2400" dirty="0" smtClean="0">
                <a:solidFill>
                  <a:srgbClr val="00B0F0"/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(0,55).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708920"/>
            <a:ext cx="7498080" cy="35394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Фактические показатели превысили норматив установленный Программой:</a:t>
            </a:r>
          </a:p>
          <a:p>
            <a:r>
              <a:rPr lang="ru-RU" sz="2400" dirty="0" smtClean="0"/>
              <a:t> ООО Изумруд – 190,3%,</a:t>
            </a:r>
          </a:p>
          <a:p>
            <a:r>
              <a:rPr lang="ru-RU" sz="2400" dirty="0" smtClean="0"/>
              <a:t>  ГБУЗ РА АРКОД – 146,3%,</a:t>
            </a:r>
          </a:p>
          <a:p>
            <a:r>
              <a:rPr lang="ru-RU" sz="2400" dirty="0" smtClean="0"/>
              <a:t> ГБУЗ РА МГКБ – 130,3%,</a:t>
            </a:r>
          </a:p>
          <a:p>
            <a:r>
              <a:rPr lang="ru-RU" sz="2400" dirty="0" smtClean="0"/>
              <a:t> ГБУЗ РА Яблоновская поликлиника  – 137,3 %,</a:t>
            </a:r>
          </a:p>
          <a:p>
            <a:r>
              <a:rPr lang="ru-RU" sz="2400" dirty="0" smtClean="0"/>
              <a:t> ГБУЗ РА Поликлиника №3 – 145,4%.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Финансирование </a:t>
            </a:r>
            <a:r>
              <a:rPr lang="ru-RU" sz="2000" dirty="0" err="1" smtClean="0"/>
              <a:t>Терпрограммы</a:t>
            </a:r>
            <a:r>
              <a:rPr lang="ru-RU" sz="2000" dirty="0" smtClean="0"/>
              <a:t> ОМС в 2014 году составило 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3 308 809,0 </a:t>
            </a:r>
            <a:r>
              <a:rPr lang="ru-RU" sz="2000" dirty="0" err="1" smtClean="0">
                <a:solidFill>
                  <a:srgbClr val="FF0000"/>
                </a:solidFill>
              </a:rPr>
              <a:t>тыс.руб</a:t>
            </a:r>
            <a:r>
              <a:rPr lang="ru-RU" sz="2000" dirty="0" smtClean="0">
                <a:solidFill>
                  <a:srgbClr val="FF0000"/>
                </a:solidFill>
              </a:rPr>
              <a:t>, </a:t>
            </a:r>
            <a:r>
              <a:rPr lang="ru-RU" sz="2000" dirty="0" smtClean="0"/>
              <a:t>в том числе по межтерриториальным расчетам 350 000 тыс.руб., что составляет 10,6%,  при среднем показателе по Российской Федерации 4,2%.  </a:t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00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Объемы оказанной стационарной медицинской помощи по муниципальным образованиям РА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7" y="1196754"/>
          <a:ext cx="8538914" cy="51643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19"/>
                <a:gridCol w="1224136"/>
                <a:gridCol w="1656184"/>
                <a:gridCol w="1070493"/>
                <a:gridCol w="1707782"/>
              </a:tblGrid>
              <a:tr h="679208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Муниципальное образование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Число случаев госпитализации на 1 застрахованного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dirty="0" err="1" smtClean="0"/>
                        <a:t>Уд.вес</a:t>
                      </a:r>
                      <a:r>
                        <a:rPr lang="ru-RU" dirty="0" smtClean="0"/>
                        <a:t> затрат</a:t>
                      </a:r>
                      <a:endParaRPr lang="ru-RU" dirty="0"/>
                    </a:p>
                  </a:txBody>
                  <a:tcPr/>
                </a:tc>
              </a:tr>
              <a:tr h="5449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МО РА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МО др.субъектов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smtClean="0"/>
                        <a:t>Г. </a:t>
                      </a:r>
                      <a:r>
                        <a:rPr lang="ru-RU" dirty="0" err="1" smtClean="0"/>
                        <a:t>Адыгейск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4,3</a:t>
                      </a:r>
                    </a:p>
                  </a:txBody>
                  <a:tcPr marL="9525" marR="9525" marT="9525" marB="0" anchor="b"/>
                </a:tc>
              </a:tr>
              <a:tr h="308815">
                <a:tc>
                  <a:txBody>
                    <a:bodyPr/>
                    <a:lstStyle/>
                    <a:p>
                      <a:r>
                        <a:rPr lang="ru-RU" dirty="0" smtClean="0"/>
                        <a:t>Г.Майкоп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42,5</a:t>
                      </a:r>
                    </a:p>
                  </a:txBody>
                  <a:tcPr marL="9525" marR="9525" marT="9525" marB="0" anchor="b"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Гиагинский</a:t>
                      </a:r>
                      <a:r>
                        <a:rPr lang="ru-RU" dirty="0" smtClean="0"/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6,2</a:t>
                      </a:r>
                    </a:p>
                  </a:txBody>
                  <a:tcPr marL="9525" marR="9525" marT="9525" marB="0" anchor="b"/>
                </a:tc>
              </a:tr>
              <a:tr h="3966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Кошехабльский</a:t>
                      </a:r>
                      <a:r>
                        <a:rPr lang="ru-RU" dirty="0" smtClean="0"/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Красногвардейский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5,5</a:t>
                      </a:r>
                    </a:p>
                  </a:txBody>
                  <a:tcPr marL="9525" marR="9525" marT="9525" marB="0" anchor="b"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Майкопский</a:t>
                      </a:r>
                      <a:r>
                        <a:rPr lang="ru-RU" dirty="0" smtClean="0"/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13,2</a:t>
                      </a:r>
                    </a:p>
                  </a:txBody>
                  <a:tcPr marL="9525" marR="9525" marT="9525" marB="0" anchor="b"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Тахтамукайский</a:t>
                      </a:r>
                      <a:r>
                        <a:rPr lang="ru-RU" dirty="0" smtClean="0"/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Теучежский</a:t>
                      </a:r>
                      <a:r>
                        <a:rPr lang="ru-RU" dirty="0" smtClean="0"/>
                        <a:t>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4,4</a:t>
                      </a:r>
                    </a:p>
                  </a:txBody>
                  <a:tcPr marL="9525" marR="9525" marT="9525" marB="0" anchor="b"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smtClean="0"/>
                        <a:t>Шовгеновский район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0,26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4,1</a:t>
                      </a:r>
                    </a:p>
                  </a:txBody>
                  <a:tcPr marL="9525" marR="9525" marT="9525" marB="0" anchor="b"/>
                </a:tc>
              </a:tr>
              <a:tr h="388119"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 по 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 smtClean="0"/>
              <a:t>Структура кассовых расходов средств ОМС в МО РА (удельный вес) 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03648" y="1124744"/>
          <a:ext cx="72008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92211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Средняя стоимость услуг по кассовым расходам МО РА по видам помощи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331640" y="1340768"/>
            <a:ext cx="7498080" cy="533968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одного посещения с </a:t>
            </a:r>
            <a:r>
              <a:rPr lang="ru-RU" sz="2400" dirty="0" err="1" smtClean="0"/>
              <a:t>профилактичекой</a:t>
            </a:r>
            <a:r>
              <a:rPr lang="ru-RU" sz="2400" dirty="0" smtClean="0"/>
              <a:t> целью – 312.4 рублей. </a:t>
            </a:r>
          </a:p>
          <a:p>
            <a:r>
              <a:rPr lang="x-none" sz="2400" smtClean="0"/>
              <a:t>одного обращения в связи с заболеваниями </a:t>
            </a:r>
            <a:r>
              <a:rPr lang="ru-RU" sz="2400" dirty="0" smtClean="0"/>
              <a:t>– 1098,6</a:t>
            </a:r>
            <a:r>
              <a:rPr lang="x-none" sz="2400" smtClean="0"/>
              <a:t> рубля. </a:t>
            </a:r>
            <a:endParaRPr lang="ru-RU" sz="2400" dirty="0" smtClean="0"/>
          </a:p>
          <a:p>
            <a:r>
              <a:rPr lang="x-none" sz="2400" smtClean="0"/>
              <a:t>1 посещения по неотложной медицинской помощи </a:t>
            </a:r>
            <a:r>
              <a:rPr lang="ru-RU" sz="2400" dirty="0" smtClean="0"/>
              <a:t>– 394,8 </a:t>
            </a:r>
            <a:r>
              <a:rPr lang="x-none" sz="2400" smtClean="0"/>
              <a:t> рубля</a:t>
            </a:r>
            <a:r>
              <a:rPr lang="ru-RU" sz="2400" dirty="0" smtClean="0"/>
              <a:t>.</a:t>
            </a:r>
          </a:p>
          <a:p>
            <a:r>
              <a:rPr lang="x-none" sz="2400" smtClean="0"/>
              <a:t>1 </a:t>
            </a:r>
            <a:r>
              <a:rPr lang="ru-RU" sz="2400" dirty="0" smtClean="0"/>
              <a:t>случая госпитализации – 17 082,2 рублей</a:t>
            </a:r>
          </a:p>
          <a:p>
            <a:r>
              <a:rPr lang="ru-RU" sz="2400" dirty="0" smtClean="0"/>
              <a:t>1 </a:t>
            </a:r>
            <a:r>
              <a:rPr lang="ru-RU" sz="2400" dirty="0" err="1" smtClean="0"/>
              <a:t>пациенто-дня</a:t>
            </a:r>
            <a:r>
              <a:rPr lang="ru-RU" sz="2400" dirty="0" smtClean="0"/>
              <a:t>  в дневном стационаре – 760,7 руб.</a:t>
            </a:r>
          </a:p>
          <a:p>
            <a:r>
              <a:rPr lang="ru-RU" sz="2400" dirty="0" smtClean="0"/>
              <a:t>одного вызова скорой медицинской помощи – 1 479,6 рубля,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608" y="620688"/>
          <a:ext cx="7498080" cy="5627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7158" y="142852"/>
            <a:ext cx="8572560" cy="107157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1" name="Заголовок 6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928694"/>
          </a:xfr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 fontScale="90000"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Динамика расходов на медикаменты и продукты питания на койко-день в круглосуточном стационаре (руб.)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endParaRPr lang="ru-RU" sz="2000" dirty="0" smtClean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3648" y="285728"/>
          <a:ext cx="7311788" cy="71438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7311788"/>
              </a:tblGrid>
              <a:tr h="7143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средней заработной платы медицинских работников </a:t>
                      </a:r>
                      <a:endParaRPr lang="en-US" sz="2000" b="1" i="0" u="none" strike="noStrike" dirty="0" smtClean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системе ОМС за период 2008 - </a:t>
                      </a:r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</a:t>
                      </a:r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гг.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51520" y="1214422"/>
          <a:ext cx="8568952" cy="5382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Объемы (законченных случаев)  по межтерриториальным взаиморасчетам </a:t>
            </a:r>
            <a:r>
              <a:rPr lang="ru-RU" sz="2000" dirty="0" smtClean="0">
                <a:solidFill>
                  <a:srgbClr val="002060"/>
                </a:solidFill>
              </a:rPr>
              <a:t>в 2014году </a:t>
            </a:r>
            <a:r>
              <a:rPr lang="ru-RU" sz="2000" dirty="0" smtClean="0">
                <a:solidFill>
                  <a:srgbClr val="002060"/>
                </a:solidFill>
              </a:rPr>
              <a:t>(круглосуточный стационар) .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Всего оказана </a:t>
            </a:r>
            <a:r>
              <a:rPr lang="ru-RU" sz="1600" dirty="0" err="1" smtClean="0"/>
              <a:t>мед.помощь</a:t>
            </a:r>
            <a:r>
              <a:rPr lang="ru-RU" sz="1600" dirty="0" smtClean="0"/>
              <a:t> </a:t>
            </a:r>
            <a:r>
              <a:rPr lang="ru-RU" sz="1600" b="1" dirty="0" smtClean="0"/>
              <a:t>– </a:t>
            </a:r>
            <a:r>
              <a:rPr lang="ru-RU" sz="1600" b="1" dirty="0" smtClean="0">
                <a:solidFill>
                  <a:srgbClr val="FF0000"/>
                </a:solidFill>
              </a:rPr>
              <a:t>10 794 жителям</a:t>
            </a:r>
            <a:r>
              <a:rPr lang="ru-RU" sz="1600" dirty="0" smtClean="0">
                <a:solidFill>
                  <a:srgbClr val="FF0000"/>
                </a:solidFill>
              </a:rPr>
              <a:t>, </a:t>
            </a:r>
            <a:r>
              <a:rPr lang="ru-RU" sz="1600" dirty="0" smtClean="0"/>
              <a:t>застрахованным в РА в </a:t>
            </a:r>
            <a:r>
              <a:rPr lang="ru-RU" sz="1600" dirty="0" smtClean="0">
                <a:solidFill>
                  <a:srgbClr val="FF0000"/>
                </a:solidFill>
              </a:rPr>
              <a:t>47 субъектах РФ 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4294967295"/>
          </p:nvPr>
        </p:nvGraphicFramePr>
        <p:xfrm>
          <a:off x="1115616" y="2060848"/>
          <a:ext cx="78488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8002136" cy="112474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Финансовые затраты по межтерриториальным взаиморасчетам </a:t>
            </a:r>
            <a:r>
              <a:rPr lang="ru-RU" sz="2000" dirty="0" smtClean="0">
                <a:solidFill>
                  <a:srgbClr val="002060"/>
                </a:solidFill>
              </a:rPr>
              <a:t>в</a:t>
            </a:r>
            <a:r>
              <a:rPr lang="ru-RU" sz="2000" dirty="0" smtClean="0">
                <a:solidFill>
                  <a:srgbClr val="002060"/>
                </a:solidFill>
              </a:rPr>
              <a:t> 2014году </a:t>
            </a:r>
            <a:r>
              <a:rPr lang="ru-RU" sz="2000" dirty="0" smtClean="0">
                <a:solidFill>
                  <a:srgbClr val="002060"/>
                </a:solidFill>
              </a:rPr>
              <a:t>(круглосуточный стационар) .</a:t>
            </a: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971600" y="1052741"/>
          <a:ext cx="7704856" cy="4970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7323"/>
                <a:gridCol w="1135105"/>
                <a:gridCol w="1926214"/>
                <a:gridCol w="1926214"/>
              </a:tblGrid>
              <a:tr h="106360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Регион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Кол-во случаев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Оплаченная сумма, тыс.руб.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Средняя стоимость 1</a:t>
                      </a:r>
                      <a:r>
                        <a:rPr lang="ru-RU" sz="1600" baseline="0" dirty="0" smtClean="0"/>
                        <a:t> случая, тыс. руб.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Г.Москва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281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7 057,6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25,11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B050"/>
                          </a:solidFill>
                        </a:rPr>
                        <a:t>Краснод.</a:t>
                      </a:r>
                      <a:r>
                        <a:rPr lang="ru-RU" sz="1600" b="1" baseline="0" dirty="0" err="1" smtClean="0">
                          <a:solidFill>
                            <a:srgbClr val="00B050"/>
                          </a:solidFill>
                        </a:rPr>
                        <a:t>край</a:t>
                      </a:r>
                      <a:r>
                        <a:rPr lang="ru-RU" sz="1600" b="1" baseline="0" dirty="0" smtClean="0">
                          <a:solidFill>
                            <a:srgbClr val="00B050"/>
                          </a:solidFill>
                        </a:rPr>
                        <a:t> </a:t>
                      </a:r>
                      <a:endParaRPr lang="ru-RU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50"/>
                          </a:solidFill>
                        </a:rPr>
                        <a:t>9745</a:t>
                      </a:r>
                      <a:endParaRPr lang="ru-RU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50"/>
                          </a:solidFill>
                        </a:rPr>
                        <a:t>222641,2</a:t>
                      </a:r>
                      <a:endParaRPr lang="ru-RU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B050"/>
                          </a:solidFill>
                        </a:rPr>
                        <a:t>22,84</a:t>
                      </a:r>
                      <a:endParaRPr lang="ru-RU" sz="16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Московская обл.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2 049,9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21,8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Ростовская обл.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3 607,4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22,4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Ставр-ий</a:t>
                      </a:r>
                      <a:r>
                        <a:rPr lang="ru-RU" sz="1600" dirty="0" smtClean="0"/>
                        <a:t> край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1 393,8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16,9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Г.Санкт-Петербург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2 426,0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26,4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Волг-кая</a:t>
                      </a:r>
                      <a:r>
                        <a:rPr lang="ru-RU" sz="1600" dirty="0" smtClean="0"/>
                        <a:t> область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333,5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15,8</a:t>
                      </a:r>
                      <a:endParaRPr lang="ru-RU" sz="1600" dirty="0"/>
                    </a:p>
                  </a:txBody>
                  <a:tcPr/>
                </a:tc>
              </a:tr>
              <a:tr h="577385">
                <a:tc>
                  <a:txBody>
                    <a:bodyPr/>
                    <a:lstStyle/>
                    <a:p>
                      <a:r>
                        <a:rPr lang="ru-RU" sz="1600" dirty="0" err="1" smtClean="0"/>
                        <a:t>Кабар.-Балкарская</a:t>
                      </a:r>
                      <a:r>
                        <a:rPr lang="ru-RU" sz="1600" dirty="0" smtClean="0"/>
                        <a:t> Республика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382,8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15,3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другие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293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7730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22,8</a:t>
                      </a:r>
                      <a:endParaRPr lang="ru-RU" sz="1600" dirty="0"/>
                    </a:p>
                  </a:txBody>
                  <a:tcPr/>
                </a:tc>
              </a:tr>
              <a:tr h="369729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итого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10 794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247 622,4 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22,6</a:t>
                      </a:r>
                      <a:endParaRPr lang="ru-RU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Средняя </a:t>
            </a:r>
            <a:r>
              <a:rPr lang="ru-RU" sz="2000" b="1" dirty="0" smtClean="0"/>
              <a:t>стоимость (тыс.руб.) и продолжительность лечения (дней)  1 случая  </a:t>
            </a:r>
            <a:endParaRPr lang="ru-RU" sz="20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59632" y="1052736"/>
          <a:ext cx="767481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207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Удельный вес законченных случаев лечения по КПГ и ср.стоимости лечения 1 случая в МО Краснодарского края </a:t>
            </a:r>
            <a:endParaRPr lang="ru-RU" sz="18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71600" y="764704"/>
          <a:ext cx="7962850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1474</TotalTime>
  <Words>1131</Words>
  <Application>Microsoft Office PowerPoint</Application>
  <PresentationFormat>Экран (4:3)</PresentationFormat>
  <Paragraphs>207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Солнцестояние</vt:lpstr>
      <vt:lpstr>Реализация Территориальной программы обязательного медицинского страхования в Республике Адыгея   за 2014 год                                              Хагауджева М.С.- директор ТФОМС РА</vt:lpstr>
      <vt:lpstr>В реализации территориальных программ ОМС в 1 полугодии 2014 года приняли участие  30 медицинских организаций, из 32 включенных в систему ОМС. </vt:lpstr>
      <vt:lpstr>В 2014 году в рамках Программы ОМС, бесплатно получили медицинскую помощь</vt:lpstr>
      <vt:lpstr>Выполнение  объемных показателей Задания МО РА по видам медицинской помощи</vt:lpstr>
      <vt:lpstr>Фактический показатель объема медицинской помощи в амбулаторных условиях, оказываемой с профилактической целью, составил в целом по Республике Адыгея – 2,66посещения, при утвержденном нормативе  - 2,27. </vt:lpstr>
      <vt:lpstr> План профилактических осмотров выполнен по Республике Адыгея:  </vt:lpstr>
      <vt:lpstr>Объем посещений по неотложной медицинской помощи составил 0,16 посещения на 1 застрахованное лицо, при нормативе 0,46</vt:lpstr>
      <vt:lpstr>Фактический показатель объема медицинской помощи в амбулаторных условиях в связи с заболеванием составил по Республике Адыгея – 1,46 обращений в расчете на 1 застрахованное лицо или 78,7% к нормативу, установленного Программой. </vt:lpstr>
      <vt:lpstr>Фактический показатель объема медицинской помощи в стационарных условиях составил в целом по Республике Адыгея  - 0,21 случаев на 1 застрахованное лицо или 118,9% от утвержденного значения показателя.</vt:lpstr>
      <vt:lpstr>Фактический показатель объема медицинской помощи, оказанной в условиях дневного стационара, составил в целом по Республике Адыгея 0,651 пациенто-дней на 1 застрахованное лицо, что выше норматива, утвержденного Программой на 118,4% (0,55).</vt:lpstr>
      <vt:lpstr>Финансирование Терпрограммы ОМС в 2014 году составило  3 308 809,0 тыс.руб, в том числе по межтерриториальным расчетам 350 000 тыс.руб., что составляет 10,6%,  при среднем показателе по Российской Федерации 4,2%.   </vt:lpstr>
      <vt:lpstr>Объемы оказанной стационарной медицинской помощи по муниципальным образованиям РА</vt:lpstr>
      <vt:lpstr>Структура кассовых расходов средств ОМС в МО РА (удельный вес) </vt:lpstr>
      <vt:lpstr>Средняя стоимость услуг по кассовым расходам МО РА по видам помощи</vt:lpstr>
      <vt:lpstr>Слайд 15</vt:lpstr>
      <vt:lpstr> Динамика расходов на медикаменты и продукты питания на койко-день в круглосуточном стационаре (руб.) </vt:lpstr>
      <vt:lpstr>Слайд 17</vt:lpstr>
      <vt:lpstr>Объемы (законченных случаев)  по межтерриториальным взаиморасчетам в 2014году (круглосуточный стационар) .</vt:lpstr>
      <vt:lpstr>Финансовые затраты по межтерриториальным взаиморасчетам в 2014году (круглосуточный стационар) .</vt:lpstr>
      <vt:lpstr>Средняя стоимость (тыс.руб.) и продолжительность лечения (дней)  1 случая  </vt:lpstr>
      <vt:lpstr>Удельный вес законченных случаев лечения по КПГ и ср.стоимости лечения 1 случая в МО Краснодарского края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Территориаьной программы госгарантий бесплатного оказания гражданам РФ медицинской помощи в республике Адыгея</dc:title>
  <dc:creator>Director</dc:creator>
  <cp:lastModifiedBy>Director</cp:lastModifiedBy>
  <cp:revision>119</cp:revision>
  <dcterms:created xsi:type="dcterms:W3CDTF">2014-08-07T07:29:24Z</dcterms:created>
  <dcterms:modified xsi:type="dcterms:W3CDTF">2015-03-05T06:37:31Z</dcterms:modified>
</cp:coreProperties>
</file>