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351" r:id="rId3"/>
    <p:sldId id="355" r:id="rId4"/>
    <p:sldId id="378" r:id="rId5"/>
    <p:sldId id="358" r:id="rId6"/>
    <p:sldId id="359" r:id="rId7"/>
    <p:sldId id="360" r:id="rId8"/>
    <p:sldId id="361" r:id="rId9"/>
    <p:sldId id="362" r:id="rId10"/>
    <p:sldId id="363" r:id="rId11"/>
    <p:sldId id="364" r:id="rId12"/>
    <p:sldId id="365" r:id="rId13"/>
    <p:sldId id="366" r:id="rId14"/>
    <p:sldId id="367" r:id="rId15"/>
    <p:sldId id="369" r:id="rId16"/>
    <p:sldId id="371" r:id="rId17"/>
    <p:sldId id="372" r:id="rId18"/>
    <p:sldId id="379" r:id="rId19"/>
    <p:sldId id="310" r:id="rId20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Font typeface="Wingdings" pitchFamily="2" charset="2"/>
      <a:defRPr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Font typeface="Wingdings" pitchFamily="2" charset="2"/>
      <a:defRPr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Font typeface="Wingdings" pitchFamily="2" charset="2"/>
      <a:defRPr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Font typeface="Wingdings" pitchFamily="2" charset="2"/>
      <a:defRPr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Font typeface="Wingdings" pitchFamily="2" charset="2"/>
      <a:defRPr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66FF"/>
    <a:srgbClr val="FF7C80"/>
    <a:srgbClr val="FF9999"/>
    <a:srgbClr val="FF9900"/>
    <a:srgbClr val="9966FF"/>
    <a:srgbClr val="FF00FF"/>
    <a:srgbClr val="FF66CC"/>
    <a:srgbClr val="CC66FF"/>
    <a:srgbClr val="FF99FF"/>
    <a:srgbClr val="F3A95F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9317" autoAdjust="0"/>
  </p:normalViewPr>
  <p:slideViewPr>
    <p:cSldViewPr snapToGrid="0">
      <p:cViewPr>
        <p:scale>
          <a:sx n="100" d="100"/>
          <a:sy n="100" d="100"/>
        </p:scale>
        <p:origin x="-1920" y="-372"/>
      </p:cViewPr>
      <p:guideLst>
        <p:guide orient="horz" pos="2160"/>
        <p:guide pos="23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-2508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.xlsx"/><Relationship Id="rId1" Type="http://schemas.openxmlformats.org/officeDocument/2006/relationships/image" Target="../media/image6.jpe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2.xlsx"/><Relationship Id="rId2" Type="http://schemas.openxmlformats.org/officeDocument/2006/relationships/image" Target="../media/image6.jpeg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3.xlsx"/><Relationship Id="rId1" Type="http://schemas.openxmlformats.org/officeDocument/2006/relationships/image" Target="../media/image6.jpeg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4.xlsx"/><Relationship Id="rId1" Type="http://schemas.openxmlformats.org/officeDocument/2006/relationships/image" Target="../media/image6.jpeg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5.xlsx"/><Relationship Id="rId1" Type="http://schemas.openxmlformats.org/officeDocument/2006/relationships/image" Target="../media/image6.jpeg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6.xlsx"/><Relationship Id="rId1" Type="http://schemas.openxmlformats.org/officeDocument/2006/relationships/image" Target="../media/image6.jpeg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7.xlsx"/><Relationship Id="rId1" Type="http://schemas.openxmlformats.org/officeDocument/2006/relationships/image" Target="../media/image6.jpeg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8.xlsx"/><Relationship Id="rId1" Type="http://schemas.openxmlformats.org/officeDocument/2006/relationships/image" Target="../media/image6.jpeg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9.xlsx"/><Relationship Id="rId1" Type="http://schemas.openxmlformats.org/officeDocument/2006/relationships/image" Target="../media/image6.jpeg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0.xlsx"/><Relationship Id="rId1" Type="http://schemas.openxmlformats.org/officeDocument/2006/relationships/image" Target="../media/image6.jpeg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1.xlsx"/><Relationship Id="rId1" Type="http://schemas.openxmlformats.org/officeDocument/2006/relationships/image" Target="../media/image6.jpeg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2.xlsx"/><Relationship Id="rId1" Type="http://schemas.openxmlformats.org/officeDocument/2006/relationships/image" Target="../media/image6.jpeg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3.xlsx"/><Relationship Id="rId1" Type="http://schemas.openxmlformats.org/officeDocument/2006/relationships/image" Target="../media/image6.jpeg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4.xlsx"/><Relationship Id="rId1" Type="http://schemas.openxmlformats.org/officeDocument/2006/relationships/image" Target="../media/image6.jpeg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5.xlsx"/><Relationship Id="rId1" Type="http://schemas.openxmlformats.org/officeDocument/2006/relationships/image" Target="../media/image6.jpeg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6.xlsx"/><Relationship Id="rId1" Type="http://schemas.openxmlformats.org/officeDocument/2006/relationships/image" Target="../media/image6.jpeg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7.xlsx"/><Relationship Id="rId1" Type="http://schemas.openxmlformats.org/officeDocument/2006/relationships/image" Target="../media/image6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Выполнение плана проф.посещений и обращений  по поводу заболевания </a:t>
            </a:r>
          </a:p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15848708839271625"/>
          <c:y val="1.4184022238759919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888"/>
          <c:y val="0.14481607492737686"/>
          <c:w val="0.8929547361160618"/>
          <c:h val="0.66720970499839816"/>
        </c:manualLayout>
      </c:layout>
      <c:bar3DChart>
        <c:barDir val="col"/>
        <c:grouping val="clustered"/>
        <c:ser>
          <c:idx val="1"/>
          <c:order val="0"/>
          <c:tx>
            <c:strRef>
              <c:f>Sheet1!$A$2</c:f>
              <c:strCache>
                <c:ptCount val="1"/>
                <c:pt idx="0">
                  <c:v>выполнение плана проф.посещений</c:v>
                </c:pt>
              </c:strCache>
            </c:strRef>
          </c:tx>
          <c:spPr>
            <a:solidFill>
              <a:srgbClr val="FF7C8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4.3337703047057917E-3"/>
                  <c:y val="-1.3036642802018222E-2"/>
                </c:manualLayout>
              </c:layout>
              <c:showVal val="1"/>
            </c:dLbl>
            <c:dLbl>
              <c:idx val="1"/>
              <c:layout>
                <c:manualLayout>
                  <c:x val="6.4009179351577107E-3"/>
                  <c:y val="-1.784003773471117E-2"/>
                </c:manualLayout>
              </c:layout>
              <c:showVal val="1"/>
            </c:dLbl>
            <c:dLbl>
              <c:idx val="2"/>
              <c:layout>
                <c:manualLayout>
                  <c:x val="6.3659223134380737E-3"/>
                  <c:y val="-1.4074570728571061E-2"/>
                </c:manualLayout>
              </c:layout>
              <c:showVal val="1"/>
            </c:dLbl>
            <c:dLbl>
              <c:idx val="3"/>
              <c:layout>
                <c:manualLayout>
                  <c:x val="8.3333324219890311E-3"/>
                  <c:y val="-1.8912029651679898E-2"/>
                </c:manualLayout>
              </c:layout>
              <c:showVal val="1"/>
            </c:dLbl>
            <c:dLbl>
              <c:idx val="4"/>
              <c:layout>
                <c:manualLayout>
                  <c:x val="1.2499998632983525E-2"/>
                  <c:y val="-1.6548025945219924E-2"/>
                </c:manualLayout>
              </c:layout>
              <c:showVal val="1"/>
            </c:dLbl>
            <c:dLbl>
              <c:idx val="5"/>
              <c:layout>
                <c:manualLayout>
                  <c:x val="1.0185066412563641E-16"/>
                  <c:y val="-1.8912029651679898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МГП № 3</c:v>
                </c:pt>
                <c:pt idx="1">
                  <c:v>Ханская поликлиника</c:v>
                </c:pt>
                <c:pt idx="2">
                  <c:v>Красногвардейская ЦРБ</c:v>
                </c:pt>
                <c:pt idx="3">
                  <c:v>АРККВД</c:v>
                </c:pt>
              </c:strCache>
            </c:strRef>
          </c:cat>
          <c:val>
            <c:numRef>
              <c:f>Sheet1!$B$2:$E$2</c:f>
              <c:numCache>
                <c:formatCode>0.0%</c:formatCode>
                <c:ptCount val="4"/>
                <c:pt idx="0">
                  <c:v>1.268</c:v>
                </c:pt>
                <c:pt idx="1">
                  <c:v>1.3620000000000001</c:v>
                </c:pt>
                <c:pt idx="2">
                  <c:v>1.212</c:v>
                </c:pt>
                <c:pt idx="3">
                  <c:v>1.002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выполнение плана обращений по поводу заболевания</c:v>
                </c:pt>
              </c:strCache>
            </c:strRef>
          </c:tx>
          <c:spPr>
            <a:solidFill>
              <a:srgbClr val="92D05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2.228838338928444E-2"/>
                  <c:y val="-1.7327961026327578E-2"/>
                </c:manualLayout>
              </c:layout>
              <c:showVal val="1"/>
            </c:dLbl>
            <c:dLbl>
              <c:idx val="1"/>
              <c:layout>
                <c:manualLayout>
                  <c:x val="2.0602797396894447E-2"/>
                  <c:y val="-1.9957217117173798E-2"/>
                </c:manualLayout>
              </c:layout>
              <c:showVal val="1"/>
            </c:dLbl>
            <c:dLbl>
              <c:idx val="2"/>
              <c:layout>
                <c:manualLayout>
                  <c:x val="2.4245950979226768E-2"/>
                  <c:y val="-1.3469795292170406E-2"/>
                </c:manualLayout>
              </c:layout>
              <c:showVal val="1"/>
            </c:dLbl>
            <c:dLbl>
              <c:idx val="3"/>
              <c:layout>
                <c:manualLayout>
                  <c:x val="1.9444442317974382E-2"/>
                  <c:y val="-1.4184022238759919E-2"/>
                </c:manualLayout>
              </c:layout>
              <c:showVal val="1"/>
            </c:dLbl>
            <c:dLbl>
              <c:idx val="4"/>
              <c:layout>
                <c:manualLayout>
                  <c:x val="2.7777774739963443E-2"/>
                  <c:y val="-1.8912029651679898E-2"/>
                </c:manualLayout>
              </c:layout>
              <c:showVal val="1"/>
            </c:dLbl>
            <c:dLbl>
              <c:idx val="5"/>
              <c:layout>
                <c:manualLayout>
                  <c:x val="5.5555549479926782E-3"/>
                  <c:y val="-2.1276033358139882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МГП № 3</c:v>
                </c:pt>
                <c:pt idx="1">
                  <c:v>Ханская поликлиника</c:v>
                </c:pt>
                <c:pt idx="2">
                  <c:v>Красногвардейская ЦРБ</c:v>
                </c:pt>
                <c:pt idx="3">
                  <c:v>АРККВД</c:v>
                </c:pt>
              </c:strCache>
            </c:strRef>
          </c:cat>
          <c:val>
            <c:numRef>
              <c:f>Sheet1!$B$3:$E$3</c:f>
              <c:numCache>
                <c:formatCode>0.0%</c:formatCode>
                <c:ptCount val="4"/>
                <c:pt idx="0">
                  <c:v>1.1659999999999993</c:v>
                </c:pt>
                <c:pt idx="1">
                  <c:v>1.1259999999999992</c:v>
                </c:pt>
                <c:pt idx="2">
                  <c:v>1.117</c:v>
                </c:pt>
                <c:pt idx="3">
                  <c:v>1.006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76137600"/>
        <c:axId val="76139136"/>
        <c:axId val="0"/>
      </c:bar3DChart>
      <c:catAx>
        <c:axId val="76137600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6139136"/>
        <c:crosses val="autoZero"/>
        <c:auto val="1"/>
        <c:lblAlgn val="ctr"/>
        <c:lblOffset val="100"/>
        <c:tickLblSkip val="1"/>
        <c:tickMarkSkip val="1"/>
      </c:catAx>
      <c:valAx>
        <c:axId val="76139136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6137600"/>
        <c:crosses val="autoZero"/>
        <c:crossBetween val="between"/>
      </c:valAx>
      <c:spPr>
        <a:noFill/>
        <a:ln w="22993">
          <a:noFill/>
        </a:ln>
      </c:spPr>
    </c:plotArea>
    <c:legend>
      <c:legendPos val="b"/>
      <c:layout>
        <c:manualLayout>
          <c:xMode val="edge"/>
          <c:yMode val="edge"/>
          <c:x val="1.1914787076451301E-2"/>
          <c:y val="0.91023580099332835"/>
          <c:w val="0.98580835215920004"/>
          <c:h val="6.9517158757926481E-2"/>
        </c:manualLayout>
      </c:layout>
      <c:spPr>
        <a:noFill/>
        <a:ln w="22991">
          <a:noFill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Выполнение плана проф.посещений и обращений  по поводу заболевания </a:t>
            </a:r>
          </a:p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1584870883927163"/>
          <c:y val="1.4184022238759919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2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891"/>
          <c:y val="0.14481607492737689"/>
          <c:w val="0.89295473611606135"/>
          <c:h val="0.66720970499839838"/>
        </c:manualLayout>
      </c:layout>
      <c:bar3DChart>
        <c:barDir val="col"/>
        <c:grouping val="clustered"/>
        <c:ser>
          <c:idx val="1"/>
          <c:order val="0"/>
          <c:tx>
            <c:strRef>
              <c:f>Sheet1!$A$2</c:f>
              <c:strCache>
                <c:ptCount val="1"/>
                <c:pt idx="0">
                  <c:v>выполнение плана проф.посещений</c:v>
                </c:pt>
              </c:strCache>
            </c:strRef>
          </c:tx>
          <c:spPr>
            <a:solidFill>
              <a:srgbClr val="FFC00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4.3337703047057925E-3"/>
                  <c:y val="-1.3036642802018219E-2"/>
                </c:manualLayout>
              </c:layout>
              <c:showVal val="1"/>
            </c:dLbl>
            <c:dLbl>
              <c:idx val="1"/>
              <c:layout>
                <c:manualLayout>
                  <c:x val="6.4009179351577081E-3"/>
                  <c:y val="-1.7840037734711163E-2"/>
                </c:manualLayout>
              </c:layout>
              <c:showVal val="1"/>
            </c:dLbl>
            <c:dLbl>
              <c:idx val="2"/>
              <c:layout>
                <c:manualLayout>
                  <c:x val="6.3659223134380745E-3"/>
                  <c:y val="-1.4074570728571057E-2"/>
                </c:manualLayout>
              </c:layout>
              <c:showVal val="1"/>
            </c:dLbl>
            <c:dLbl>
              <c:idx val="3"/>
              <c:layout>
                <c:manualLayout>
                  <c:x val="8.3333324219890346E-3"/>
                  <c:y val="-1.8912029651679887E-2"/>
                </c:manualLayout>
              </c:layout>
              <c:showVal val="1"/>
            </c:dLbl>
            <c:dLbl>
              <c:idx val="4"/>
              <c:layout>
                <c:manualLayout>
                  <c:x val="1.2499998632983522E-2"/>
                  <c:y val="-1.6548025945219924E-2"/>
                </c:manualLayout>
              </c:layout>
              <c:showVal val="1"/>
            </c:dLbl>
            <c:dLbl>
              <c:idx val="5"/>
              <c:layout>
                <c:manualLayout>
                  <c:x val="1.0185066412563648E-16"/>
                  <c:y val="-1.8912029651679887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МГП № 2</c:v>
                </c:pt>
                <c:pt idx="1">
                  <c:v>Кошехабльская ЦРБ</c:v>
                </c:pt>
                <c:pt idx="2">
                  <c:v> ЦРБ Майкопского района</c:v>
                </c:pt>
                <c:pt idx="3">
                  <c:v>Гиагинская ЦРБ</c:v>
                </c:pt>
              </c:strCache>
            </c:strRef>
          </c:cat>
          <c:val>
            <c:numRef>
              <c:f>Sheet1!$B$2:$E$2</c:f>
              <c:numCache>
                <c:formatCode>0.0%</c:formatCode>
                <c:ptCount val="4"/>
                <c:pt idx="0">
                  <c:v>0.57500000000000029</c:v>
                </c:pt>
                <c:pt idx="1">
                  <c:v>0.61900000000000033</c:v>
                </c:pt>
                <c:pt idx="2">
                  <c:v>0.92600000000000005</c:v>
                </c:pt>
                <c:pt idx="3">
                  <c:v>0.9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выполнение плана обращений по поводу заболевания</c:v>
                </c:pt>
              </c:strCache>
            </c:strRef>
          </c:tx>
          <c:spPr>
            <a:solidFill>
              <a:srgbClr val="0070C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2.228838338928444E-2"/>
                  <c:y val="-1.7327961026327568E-2"/>
                </c:manualLayout>
              </c:layout>
              <c:showVal val="1"/>
            </c:dLbl>
            <c:dLbl>
              <c:idx val="1"/>
              <c:layout>
                <c:manualLayout>
                  <c:x val="2.060279739689444E-2"/>
                  <c:y val="-1.9957217117173801E-2"/>
                </c:manualLayout>
              </c:layout>
              <c:showVal val="1"/>
            </c:dLbl>
            <c:dLbl>
              <c:idx val="2"/>
              <c:layout>
                <c:manualLayout>
                  <c:x val="2.4245950979226775E-2"/>
                  <c:y val="-1.3469795292170406E-2"/>
                </c:manualLayout>
              </c:layout>
              <c:showVal val="1"/>
            </c:dLbl>
            <c:dLbl>
              <c:idx val="3"/>
              <c:layout>
                <c:manualLayout>
                  <c:x val="1.9444442317974389E-2"/>
                  <c:y val="-1.4184022238759919E-2"/>
                </c:manualLayout>
              </c:layout>
              <c:showVal val="1"/>
            </c:dLbl>
            <c:dLbl>
              <c:idx val="4"/>
              <c:layout>
                <c:manualLayout>
                  <c:x val="2.7777774739963443E-2"/>
                  <c:y val="-1.8912029651679887E-2"/>
                </c:manualLayout>
              </c:layout>
              <c:showVal val="1"/>
            </c:dLbl>
            <c:dLbl>
              <c:idx val="5"/>
              <c:layout>
                <c:manualLayout>
                  <c:x val="5.5555549479926782E-3"/>
                  <c:y val="-2.1276033358139875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МГП № 2</c:v>
                </c:pt>
                <c:pt idx="1">
                  <c:v>Кошехабльская ЦРБ</c:v>
                </c:pt>
                <c:pt idx="2">
                  <c:v> ЦРБ Майкопского района</c:v>
                </c:pt>
                <c:pt idx="3">
                  <c:v>Гиагинская ЦРБ</c:v>
                </c:pt>
              </c:strCache>
            </c:strRef>
          </c:cat>
          <c:val>
            <c:numRef>
              <c:f>Sheet1!$B$3:$E$3</c:f>
              <c:numCache>
                <c:formatCode>0.0%</c:formatCode>
                <c:ptCount val="4"/>
                <c:pt idx="0">
                  <c:v>0.92600000000000005</c:v>
                </c:pt>
                <c:pt idx="1">
                  <c:v>0.88600000000000001</c:v>
                </c:pt>
                <c:pt idx="2">
                  <c:v>0.92</c:v>
                </c:pt>
                <c:pt idx="3">
                  <c:v>0.63200000000000034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77218944"/>
        <c:axId val="77220480"/>
        <c:axId val="0"/>
      </c:bar3DChart>
      <c:catAx>
        <c:axId val="77218944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7220480"/>
        <c:crosses val="autoZero"/>
        <c:auto val="1"/>
        <c:lblAlgn val="ctr"/>
        <c:lblOffset val="100"/>
        <c:tickLblSkip val="1"/>
        <c:tickMarkSkip val="1"/>
      </c:catAx>
      <c:valAx>
        <c:axId val="77220480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7218944"/>
        <c:crosses val="autoZero"/>
        <c:crossBetween val="between"/>
      </c:valAx>
      <c:spPr>
        <a:noFill/>
        <a:ln w="22993">
          <a:noFill/>
        </a:ln>
      </c:spPr>
    </c:plotArea>
    <c:legend>
      <c:legendPos val="b"/>
      <c:layout>
        <c:manualLayout>
          <c:xMode val="edge"/>
          <c:yMode val="edge"/>
          <c:x val="1.19147870764513E-2"/>
          <c:y val="0.91023580099332835"/>
          <c:w val="0.98580835215920004"/>
          <c:h val="6.9517158757926439E-2"/>
        </c:manualLayout>
      </c:layout>
      <c:spPr>
        <a:noFill/>
        <a:ln w="22991">
          <a:noFill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Выполнение плана по оказанию неотложной МП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19876485140366895"/>
          <c:y val="1.4184022238759907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891"/>
          <c:y val="0.14481607492737689"/>
          <c:w val="0.89295473611606113"/>
          <c:h val="0.66720970499839838"/>
        </c:manualLayout>
      </c:layout>
      <c:bar3DChart>
        <c:barDir val="col"/>
        <c:grouping val="clustered"/>
        <c:ser>
          <c:idx val="2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9966FF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1.3955050967295391E-2"/>
                  <c:y val="-1.7327961026327561E-2"/>
                </c:manualLayout>
              </c:layout>
              <c:showVal val="1"/>
            </c:dLbl>
            <c:dLbl>
              <c:idx val="1"/>
              <c:layout>
                <c:manualLayout>
                  <c:x val="1.3658353711903581E-2"/>
                  <c:y val="-1.9957217117173801E-2"/>
                </c:manualLayout>
              </c:layout>
              <c:showVal val="1"/>
            </c:dLbl>
            <c:dLbl>
              <c:idx val="2"/>
              <c:layout>
                <c:manualLayout>
                  <c:x val="1.1745952346243193E-2"/>
                  <c:y val="-1.3469795292170395E-2"/>
                </c:manualLayout>
              </c:layout>
              <c:showVal val="1"/>
            </c:dLbl>
            <c:dLbl>
              <c:idx val="3"/>
              <c:layout>
                <c:manualLayout>
                  <c:x val="1.1111109895985379E-2"/>
                  <c:y val="-1.4184022238759891E-2"/>
                </c:manualLayout>
              </c:layout>
              <c:showVal val="1"/>
            </c:dLbl>
            <c:dLbl>
              <c:idx val="4"/>
              <c:layout>
                <c:manualLayout>
                  <c:x val="1.6666664843978041E-2"/>
                  <c:y val="-1.1820204674324061E-2"/>
                </c:manualLayout>
              </c:layout>
              <c:showVal val="1"/>
            </c:dLbl>
            <c:dLbl>
              <c:idx val="5"/>
              <c:layout>
                <c:manualLayout>
                  <c:x val="5.5555549479926782E-3"/>
                  <c:y val="-7.0920111193799535E-3"/>
                </c:manualLayout>
              </c:layout>
              <c:showVal val="1"/>
            </c:dLbl>
            <c:dLbl>
              <c:idx val="6"/>
              <c:layout>
                <c:manualLayout>
                  <c:x val="8.3333324219890207E-3"/>
                  <c:y val="-7.0920111193799535E-3"/>
                </c:manualLayout>
              </c:layout>
              <c:showVal val="1"/>
            </c:dLbl>
            <c:dLbl>
              <c:idx val="7"/>
              <c:layout>
                <c:manualLayout>
                  <c:x val="5.5555549479926782E-3"/>
                  <c:y val="-9.4560148258399663E-3"/>
                </c:manualLayout>
              </c:layout>
              <c:showVal val="1"/>
            </c:dLbl>
            <c:dLbl>
              <c:idx val="8"/>
              <c:layout>
                <c:manualLayout>
                  <c:x val="4.1666662109944115E-3"/>
                  <c:y val="-7.0920111193799535E-3"/>
                </c:manualLayout>
              </c:layout>
              <c:showVal val="1"/>
            </c:dLbl>
            <c:dLbl>
              <c:idx val="9"/>
              <c:layout>
                <c:manualLayout>
                  <c:x val="4.1666662109945104E-3"/>
                  <c:y val="-1.182001853229992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Sheet1!$A$1:$H$1</c:f>
              <c:strCache>
                <c:ptCount val="8"/>
                <c:pt idx="0">
                  <c:v>МГП № 1</c:v>
                </c:pt>
                <c:pt idx="1">
                  <c:v>МГП № 2</c:v>
                </c:pt>
                <c:pt idx="2">
                  <c:v>МГП № 3</c:v>
                </c:pt>
                <c:pt idx="3">
                  <c:v> МГДП № 1</c:v>
                </c:pt>
                <c:pt idx="4">
                  <c:v>Ханская поликлиника</c:v>
                </c:pt>
                <c:pt idx="5">
                  <c:v>Шовгеновская ЦРБ</c:v>
                </c:pt>
                <c:pt idx="6">
                  <c:v>Тахтамукайская ЦРБ</c:v>
                </c:pt>
                <c:pt idx="7">
                  <c:v>ЦРБ Майкопского р-на</c:v>
                </c:pt>
              </c:strCache>
            </c:strRef>
          </c:cat>
          <c:val>
            <c:numRef>
              <c:f>Sheet1!$A$2:$H$2</c:f>
              <c:numCache>
                <c:formatCode>0.0%</c:formatCode>
                <c:ptCount val="8"/>
                <c:pt idx="0">
                  <c:v>0.191</c:v>
                </c:pt>
                <c:pt idx="1">
                  <c:v>0.23600000000000004</c:v>
                </c:pt>
                <c:pt idx="2">
                  <c:v>0.37700000000000017</c:v>
                </c:pt>
                <c:pt idx="3">
                  <c:v>0.37700000000000017</c:v>
                </c:pt>
                <c:pt idx="4">
                  <c:v>1.0409999999999993</c:v>
                </c:pt>
                <c:pt idx="5">
                  <c:v>1.016</c:v>
                </c:pt>
                <c:pt idx="6">
                  <c:v>1.012</c:v>
                </c:pt>
                <c:pt idx="7">
                  <c:v>1.0109999999999992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77336576"/>
        <c:axId val="77338112"/>
        <c:axId val="0"/>
      </c:bar3DChart>
      <c:catAx>
        <c:axId val="77336576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180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7338112"/>
        <c:crosses val="autoZero"/>
        <c:auto val="1"/>
        <c:lblAlgn val="ctr"/>
        <c:lblOffset val="100"/>
        <c:tickLblSkip val="1"/>
        <c:tickMarkSkip val="1"/>
      </c:catAx>
      <c:valAx>
        <c:axId val="77338112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7336576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Выполнение плана диспансеризации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8904261930855035"/>
          <c:y val="1.4184022238759907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894"/>
          <c:y val="0.14481607492737691"/>
          <c:w val="0.89295473611606113"/>
          <c:h val="0.6672097049983986"/>
        </c:manualLayout>
      </c:layout>
      <c:bar3DChart>
        <c:barDir val="col"/>
        <c:grouping val="clustered"/>
        <c:ser>
          <c:idx val="2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00B0F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1.3955050967295391E-2"/>
                  <c:y val="-1.7327961026327561E-2"/>
                </c:manualLayout>
              </c:layout>
              <c:showVal val="1"/>
            </c:dLbl>
            <c:dLbl>
              <c:idx val="1"/>
              <c:layout>
                <c:manualLayout>
                  <c:x val="1.3658353711903581E-2"/>
                  <c:y val="-1.9957217117173801E-2"/>
                </c:manualLayout>
              </c:layout>
              <c:showVal val="1"/>
            </c:dLbl>
            <c:dLbl>
              <c:idx val="2"/>
              <c:layout>
                <c:manualLayout>
                  <c:x val="1.1745952346243194E-2"/>
                  <c:y val="-1.3469795292170399E-2"/>
                </c:manualLayout>
              </c:layout>
              <c:showVal val="1"/>
            </c:dLbl>
            <c:dLbl>
              <c:idx val="3"/>
              <c:layout>
                <c:manualLayout>
                  <c:x val="1.1111109895985384E-2"/>
                  <c:y val="-1.4184022238759891E-2"/>
                </c:manualLayout>
              </c:layout>
              <c:showVal val="1"/>
            </c:dLbl>
            <c:dLbl>
              <c:idx val="4"/>
              <c:layout>
                <c:manualLayout>
                  <c:x val="1.6666664843978041E-2"/>
                  <c:y val="-1.1820204674324061E-2"/>
                </c:manualLayout>
              </c:layout>
              <c:showVal val="1"/>
            </c:dLbl>
            <c:dLbl>
              <c:idx val="5"/>
              <c:layout>
                <c:manualLayout>
                  <c:x val="5.5555549479926782E-3"/>
                  <c:y val="-7.0920111193799535E-3"/>
                </c:manualLayout>
              </c:layout>
              <c:showVal val="1"/>
            </c:dLbl>
            <c:dLbl>
              <c:idx val="6"/>
              <c:layout>
                <c:manualLayout>
                  <c:x val="8.3333324219890207E-3"/>
                  <c:y val="-7.0920111193799535E-3"/>
                </c:manualLayout>
              </c:layout>
              <c:showVal val="1"/>
            </c:dLbl>
            <c:dLbl>
              <c:idx val="7"/>
              <c:layout>
                <c:manualLayout>
                  <c:x val="5.5555549479926782E-3"/>
                  <c:y val="-9.4560148258399698E-3"/>
                </c:manualLayout>
              </c:layout>
              <c:showVal val="1"/>
            </c:dLbl>
            <c:dLbl>
              <c:idx val="8"/>
              <c:layout>
                <c:manualLayout>
                  <c:x val="4.1666662109944123E-3"/>
                  <c:y val="-7.0920111193799535E-3"/>
                </c:manualLayout>
              </c:layout>
              <c:showVal val="1"/>
            </c:dLbl>
            <c:dLbl>
              <c:idx val="9"/>
              <c:layout>
                <c:manualLayout>
                  <c:x val="4.1666662109945104E-3"/>
                  <c:y val="-1.182001853229992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Sheet1!$A$1:$H$1</c:f>
              <c:strCache>
                <c:ptCount val="8"/>
                <c:pt idx="0">
                  <c:v>МГП № 1</c:v>
                </c:pt>
                <c:pt idx="1">
                  <c:v>Красногвардейская ЦРБ</c:v>
                </c:pt>
                <c:pt idx="2">
                  <c:v>Ханская поликлиника</c:v>
                </c:pt>
                <c:pt idx="3">
                  <c:v>Тахтамукайская ЦРБ</c:v>
                </c:pt>
                <c:pt idx="4">
                  <c:v>МДГП № 2</c:v>
                </c:pt>
                <c:pt idx="5">
                  <c:v>МГДП № 1</c:v>
                </c:pt>
                <c:pt idx="6">
                  <c:v>МГП № 2</c:v>
                </c:pt>
                <c:pt idx="7">
                  <c:v>Гиагинская ЦРБ</c:v>
                </c:pt>
              </c:strCache>
            </c:strRef>
          </c:cat>
          <c:val>
            <c:numRef>
              <c:f>Sheet1!$A$2:$H$2</c:f>
              <c:numCache>
                <c:formatCode>0.0%</c:formatCode>
                <c:ptCount val="8"/>
                <c:pt idx="0">
                  <c:v>1.649</c:v>
                </c:pt>
                <c:pt idx="1">
                  <c:v>1.294</c:v>
                </c:pt>
                <c:pt idx="2">
                  <c:v>1.0649999999999993</c:v>
                </c:pt>
                <c:pt idx="3">
                  <c:v>1.0349999999999993</c:v>
                </c:pt>
                <c:pt idx="4">
                  <c:v>1.016</c:v>
                </c:pt>
                <c:pt idx="5">
                  <c:v>1</c:v>
                </c:pt>
                <c:pt idx="6">
                  <c:v>0.60100000000000031</c:v>
                </c:pt>
                <c:pt idx="7">
                  <c:v>0.60400000000000031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77367552"/>
        <c:axId val="77471744"/>
        <c:axId val="0"/>
      </c:bar3DChart>
      <c:catAx>
        <c:axId val="77367552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204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7471744"/>
        <c:crosses val="autoZero"/>
        <c:auto val="1"/>
        <c:lblAlgn val="ctr"/>
        <c:lblOffset val="100"/>
        <c:tickLblSkip val="1"/>
        <c:tickMarkSkip val="1"/>
      </c:catAx>
      <c:valAx>
        <c:axId val="77471744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7367552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Выполнение плана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</a:rPr>
              <a:t>мед.осмотров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8904261930855041"/>
          <c:y val="1.4184022238759907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897"/>
          <c:y val="0.14481607492737691"/>
          <c:w val="0.89295473611606113"/>
          <c:h val="0.66720970499839871"/>
        </c:manualLayout>
      </c:layout>
      <c:bar3DChart>
        <c:barDir val="col"/>
        <c:grouping val="clustered"/>
        <c:ser>
          <c:idx val="2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FF990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1.3955050967295391E-2"/>
                  <c:y val="-1.7327961026327561E-2"/>
                </c:manualLayout>
              </c:layout>
              <c:showVal val="1"/>
            </c:dLbl>
            <c:dLbl>
              <c:idx val="1"/>
              <c:layout>
                <c:manualLayout>
                  <c:x val="1.3658353711903581E-2"/>
                  <c:y val="-1.9957217117173801E-2"/>
                </c:manualLayout>
              </c:layout>
              <c:showVal val="1"/>
            </c:dLbl>
            <c:dLbl>
              <c:idx val="2"/>
              <c:layout>
                <c:manualLayout>
                  <c:x val="1.1745952346243198E-2"/>
                  <c:y val="-1.3469795292170402E-2"/>
                </c:manualLayout>
              </c:layout>
              <c:showVal val="1"/>
            </c:dLbl>
            <c:dLbl>
              <c:idx val="3"/>
              <c:layout>
                <c:manualLayout>
                  <c:x val="1.1111109895985388E-2"/>
                  <c:y val="-1.4184022238759891E-2"/>
                </c:manualLayout>
              </c:layout>
              <c:showVal val="1"/>
            </c:dLbl>
            <c:dLbl>
              <c:idx val="4"/>
              <c:layout>
                <c:manualLayout>
                  <c:x val="1.6666664843978041E-2"/>
                  <c:y val="-1.1820204674324061E-2"/>
                </c:manualLayout>
              </c:layout>
              <c:showVal val="1"/>
            </c:dLbl>
            <c:dLbl>
              <c:idx val="5"/>
              <c:layout>
                <c:manualLayout>
                  <c:x val="5.5555549479926782E-3"/>
                  <c:y val="-7.0920111193799535E-3"/>
                </c:manualLayout>
              </c:layout>
              <c:showVal val="1"/>
            </c:dLbl>
            <c:dLbl>
              <c:idx val="6"/>
              <c:layout>
                <c:manualLayout>
                  <c:x val="8.3333324219890207E-3"/>
                  <c:y val="-7.0920111193799535E-3"/>
                </c:manualLayout>
              </c:layout>
              <c:showVal val="1"/>
            </c:dLbl>
            <c:dLbl>
              <c:idx val="7"/>
              <c:layout>
                <c:manualLayout>
                  <c:x val="5.5555549479926782E-3"/>
                  <c:y val="-9.4560148258399732E-3"/>
                </c:manualLayout>
              </c:layout>
              <c:showVal val="1"/>
            </c:dLbl>
            <c:dLbl>
              <c:idx val="8"/>
              <c:layout>
                <c:manualLayout>
                  <c:x val="4.1666662109944123E-3"/>
                  <c:y val="-7.0920111193799535E-3"/>
                </c:manualLayout>
              </c:layout>
              <c:showVal val="1"/>
            </c:dLbl>
            <c:dLbl>
              <c:idx val="9"/>
              <c:layout>
                <c:manualLayout>
                  <c:x val="4.1666662109945104E-3"/>
                  <c:y val="-1.182001853229992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Sheet1!$A$1:$F$1</c:f>
              <c:strCache>
                <c:ptCount val="6"/>
                <c:pt idx="0">
                  <c:v>МГП № 1</c:v>
                </c:pt>
                <c:pt idx="1">
                  <c:v>МГП № 3</c:v>
                </c:pt>
                <c:pt idx="2">
                  <c:v>Красногвардейская ЦРБ</c:v>
                </c:pt>
                <c:pt idx="3">
                  <c:v>Гиагинская ЦРБ</c:v>
                </c:pt>
                <c:pt idx="4">
                  <c:v>Шовгеновская ЦРБ</c:v>
                </c:pt>
                <c:pt idx="5">
                  <c:v>МГП № 2</c:v>
                </c:pt>
              </c:strCache>
            </c:strRef>
          </c:cat>
          <c:val>
            <c:numRef>
              <c:f>Sheet1!$A$2:$F$2</c:f>
              <c:numCache>
                <c:formatCode>0.0%</c:formatCode>
                <c:ptCount val="6"/>
                <c:pt idx="0">
                  <c:v>1.4039999999999986</c:v>
                </c:pt>
                <c:pt idx="1">
                  <c:v>1.341</c:v>
                </c:pt>
                <c:pt idx="2">
                  <c:v>1.2669999999999992</c:v>
                </c:pt>
                <c:pt idx="3">
                  <c:v>0.22500000000000001</c:v>
                </c:pt>
                <c:pt idx="4">
                  <c:v>0.49300000000000022</c:v>
                </c:pt>
                <c:pt idx="5">
                  <c:v>0.62500000000000033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77738752"/>
        <c:axId val="77740288"/>
        <c:axId val="0"/>
      </c:bar3DChart>
      <c:catAx>
        <c:axId val="77738752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204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7740288"/>
        <c:crosses val="autoZero"/>
        <c:auto val="1"/>
        <c:lblAlgn val="ctr"/>
        <c:lblOffset val="100"/>
        <c:tickLblSkip val="1"/>
        <c:tickMarkSkip val="1"/>
      </c:catAx>
      <c:valAx>
        <c:axId val="77740288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7738752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 u="sng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1600" u="sng" dirty="0" smtClean="0">
                <a:solidFill>
                  <a:schemeClr val="accent1">
                    <a:lumMod val="50000"/>
                  </a:schemeClr>
                </a:solidFill>
              </a:rPr>
              <a:t>Цитологические исследования</a:t>
            </a:r>
            <a:endParaRPr lang="ru-RU" sz="1600" u="sng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1832260929830247"/>
          <c:y val="2.3010113874288342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969341062583016"/>
          <c:y val="0.14222707710669133"/>
          <c:w val="0.89295473611606113"/>
          <c:h val="0.66720970499839938"/>
        </c:manualLayout>
      </c:layout>
      <c:bar3DChart>
        <c:barDir val="col"/>
        <c:grouping val="clustered"/>
        <c:dLbls>
          <c:showVal val="1"/>
        </c:dLbls>
        <c:gapWidth val="230"/>
        <c:gapDepth val="0"/>
        <c:shape val="box"/>
        <c:axId val="77857152"/>
        <c:axId val="77858688"/>
        <c:axId val="0"/>
      </c:bar3DChart>
      <c:catAx>
        <c:axId val="77857152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7858688"/>
        <c:crosses val="autoZero"/>
        <c:auto val="1"/>
        <c:lblAlgn val="ctr"/>
        <c:lblOffset val="100"/>
        <c:tickLblSkip val="1"/>
        <c:tickMarkSkip val="1"/>
      </c:catAx>
      <c:valAx>
        <c:axId val="77858688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7857152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 u="sng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u="sng" dirty="0" smtClean="0">
                <a:solidFill>
                  <a:schemeClr val="accent1">
                    <a:lumMod val="50000"/>
                  </a:schemeClr>
                </a:solidFill>
              </a:rPr>
              <a:t>Проведение исследований на КТ</a:t>
            </a:r>
            <a:endParaRPr lang="ru-RU" sz="2000" u="sng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9673654855643017"/>
          <c:y val="6.8797304592245132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7559055124"/>
          <c:y val="0.12048513151527164"/>
          <c:w val="0.89295473611606113"/>
          <c:h val="0.66720970499839882"/>
        </c:manualLayout>
      </c:layout>
      <c:bar3DChart>
        <c:barDir val="col"/>
        <c:grouping val="clustered"/>
        <c:ser>
          <c:idx val="2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rgbClr val="FF99FF">
                    <a:shade val="30000"/>
                    <a:satMod val="115000"/>
                  </a:srgbClr>
                </a:gs>
                <a:gs pos="50000">
                  <a:srgbClr val="FF99FF">
                    <a:shade val="67500"/>
                    <a:satMod val="115000"/>
                  </a:srgbClr>
                </a:gs>
                <a:gs pos="100000">
                  <a:srgbClr val="FF99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5.6217191601049873E-3"/>
                  <c:y val="-4.5696841086353565E-2"/>
                </c:manualLayout>
              </c:layout>
              <c:showVal val="1"/>
            </c:dLbl>
            <c:dLbl>
              <c:idx val="1"/>
              <c:layout>
                <c:manualLayout>
                  <c:x val="1.2269466316710421E-2"/>
                  <c:y val="-7.1966642467563804E-2"/>
                </c:manualLayout>
              </c:layout>
              <c:showVal val="1"/>
            </c:dLbl>
            <c:dLbl>
              <c:idx val="2"/>
              <c:layout>
                <c:manualLayout>
                  <c:x val="1.4523731408573931E-2"/>
                  <c:y val="-7.0207553843003742E-2"/>
                </c:manualLayout>
              </c:layout>
              <c:showVal val="1"/>
            </c:dLbl>
            <c:dLbl>
              <c:idx val="3"/>
              <c:layout>
                <c:manualLayout>
                  <c:x val="1.2500000000000001E-2"/>
                  <c:y val="-5.673721635859353E-2"/>
                </c:manualLayout>
              </c:layout>
              <c:showVal val="1"/>
            </c:dLbl>
            <c:dLbl>
              <c:idx val="4"/>
              <c:layout>
                <c:manualLayout>
                  <c:x val="1.2500000000000001E-2"/>
                  <c:y val="-5.9101654846335817E-2"/>
                </c:manualLayout>
              </c:layout>
              <c:showVal val="1"/>
            </c:dLbl>
            <c:dLbl>
              <c:idx val="5"/>
              <c:layout>
                <c:manualLayout>
                  <c:x val="1.6666666666666684E-2"/>
                  <c:y val="-5.4373150164740064E-2"/>
                </c:manualLayout>
              </c:layout>
              <c:showVal val="1"/>
            </c:dLbl>
            <c:dLbl>
              <c:idx val="6"/>
              <c:layout>
                <c:manualLayout>
                  <c:x val="8.3333324219890207E-3"/>
                  <c:y val="-7.0920111193799535E-3"/>
                </c:manualLayout>
              </c:layout>
              <c:showVal val="1"/>
            </c:dLbl>
            <c:dLbl>
              <c:idx val="7"/>
              <c:layout>
                <c:manualLayout>
                  <c:x val="5.5555549479926782E-3"/>
                  <c:y val="-9.4560148258399767E-3"/>
                </c:manualLayout>
              </c:layout>
              <c:showVal val="1"/>
            </c:dLbl>
            <c:dLbl>
              <c:idx val="8"/>
              <c:layout>
                <c:manualLayout>
                  <c:x val="4.1666662109944123E-3"/>
                  <c:y val="-7.0920111193799535E-3"/>
                </c:manualLayout>
              </c:layout>
              <c:showVal val="1"/>
            </c:dLbl>
            <c:dLbl>
              <c:idx val="9"/>
              <c:layout>
                <c:manualLayout>
                  <c:x val="4.1666662109945104E-3"/>
                  <c:y val="-1.182001853229992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Sheet1!$A$1:$F$1</c:f>
              <c:strCache>
                <c:ptCount val="6"/>
                <c:pt idx="0">
                  <c:v>АРКБ</c:v>
                </c:pt>
                <c:pt idx="1">
                  <c:v>МГКБ</c:v>
                </c:pt>
                <c:pt idx="2">
                  <c:v>Красногвардейская ЦРБ</c:v>
                </c:pt>
                <c:pt idx="3">
                  <c:v>АРДКБ</c:v>
                </c:pt>
                <c:pt idx="4">
                  <c:v>ООО ВИДДЕР-А</c:v>
                </c:pt>
                <c:pt idx="5">
                  <c:v>Адыгейская МБ</c:v>
                </c:pt>
              </c:strCache>
            </c:strRef>
          </c:cat>
          <c:val>
            <c:numRef>
              <c:f>Sheet1!$A$2:$F$2</c:f>
              <c:numCache>
                <c:formatCode>0.0%</c:formatCode>
                <c:ptCount val="6"/>
                <c:pt idx="0">
                  <c:v>0.89</c:v>
                </c:pt>
                <c:pt idx="1">
                  <c:v>0.99399999999999999</c:v>
                </c:pt>
                <c:pt idx="2">
                  <c:v>1.671</c:v>
                </c:pt>
                <c:pt idx="3">
                  <c:v>3.3179999999999987</c:v>
                </c:pt>
                <c:pt idx="4">
                  <c:v>3.8889999999999998</c:v>
                </c:pt>
                <c:pt idx="5">
                  <c:v>4.2050000000000001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77905280"/>
        <c:axId val="78066816"/>
        <c:axId val="0"/>
      </c:bar3DChart>
      <c:catAx>
        <c:axId val="77905280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8066816"/>
        <c:crosses val="autoZero"/>
        <c:auto val="1"/>
        <c:lblAlgn val="ctr"/>
        <c:lblOffset val="100"/>
        <c:tickLblSkip val="1"/>
        <c:tickMarkSkip val="1"/>
      </c:catAx>
      <c:valAx>
        <c:axId val="78066816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7905280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 u="sng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1600" u="sng" dirty="0" smtClean="0">
                <a:solidFill>
                  <a:schemeClr val="accent1">
                    <a:lumMod val="50000"/>
                  </a:schemeClr>
                </a:solidFill>
              </a:rPr>
              <a:t>Проведение исследований на МРТ</a:t>
            </a:r>
            <a:endParaRPr lang="ru-RU" sz="1600" u="sng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16755435102180471"/>
          <c:y val="1.7567796434422547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969341062583013"/>
          <c:y val="0.14222707710669127"/>
          <c:w val="0.89295473611606113"/>
          <c:h val="0.66720970499839904"/>
        </c:manualLayout>
      </c:layout>
      <c:bar3DChart>
        <c:barDir val="col"/>
        <c:grouping val="clustered"/>
        <c:ser>
          <c:idx val="2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rgbClr val="003366">
                    <a:lumMod val="40000"/>
                    <a:lumOff val="60000"/>
                    <a:shade val="30000"/>
                    <a:satMod val="115000"/>
                  </a:srgbClr>
                </a:gs>
                <a:gs pos="50000">
                  <a:srgbClr val="003366">
                    <a:lumMod val="40000"/>
                    <a:lumOff val="60000"/>
                    <a:shade val="67500"/>
                    <a:satMod val="115000"/>
                  </a:srgbClr>
                </a:gs>
                <a:gs pos="100000">
                  <a:srgbClr val="003366">
                    <a:lumMod val="40000"/>
                    <a:lumOff val="60000"/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3.0248408358323851E-2"/>
                  <c:y val="-6.6710706410158929E-2"/>
                </c:manualLayout>
              </c:layout>
              <c:showVal val="1"/>
            </c:dLbl>
            <c:dLbl>
              <c:idx val="1"/>
              <c:layout>
                <c:manualLayout>
                  <c:x val="2.723607614221342E-2"/>
                  <c:y val="-6.9339697637926023E-2"/>
                </c:manualLayout>
              </c:layout>
              <c:showVal val="1"/>
            </c:dLbl>
            <c:dLbl>
              <c:idx val="2"/>
              <c:layout>
                <c:manualLayout>
                  <c:x val="1.1745952346243201E-2"/>
                  <c:y val="-1.3469795292170411E-2"/>
                </c:manualLayout>
              </c:layout>
              <c:showVal val="1"/>
            </c:dLbl>
            <c:dLbl>
              <c:idx val="3"/>
              <c:layout>
                <c:manualLayout>
                  <c:x val="1.1111109895985403E-2"/>
                  <c:y val="-1.4184022238759891E-2"/>
                </c:manualLayout>
              </c:layout>
              <c:showVal val="1"/>
            </c:dLbl>
            <c:dLbl>
              <c:idx val="4"/>
              <c:layout>
                <c:manualLayout>
                  <c:x val="1.6666664843978041E-2"/>
                  <c:y val="-1.1820204674324061E-2"/>
                </c:manualLayout>
              </c:layout>
              <c:showVal val="1"/>
            </c:dLbl>
            <c:dLbl>
              <c:idx val="5"/>
              <c:layout>
                <c:manualLayout>
                  <c:x val="5.5555549479926782E-3"/>
                  <c:y val="-7.0920111193799535E-3"/>
                </c:manualLayout>
              </c:layout>
              <c:showVal val="1"/>
            </c:dLbl>
            <c:dLbl>
              <c:idx val="6"/>
              <c:layout>
                <c:manualLayout>
                  <c:x val="8.3333324219890207E-3"/>
                  <c:y val="-7.0920111193799535E-3"/>
                </c:manualLayout>
              </c:layout>
              <c:showVal val="1"/>
            </c:dLbl>
            <c:dLbl>
              <c:idx val="7"/>
              <c:layout>
                <c:manualLayout>
                  <c:x val="5.5555549479926782E-3"/>
                  <c:y val="-9.4560148258399819E-3"/>
                </c:manualLayout>
              </c:layout>
              <c:showVal val="1"/>
            </c:dLbl>
            <c:dLbl>
              <c:idx val="8"/>
              <c:layout>
                <c:manualLayout>
                  <c:x val="4.1666662109944123E-3"/>
                  <c:y val="-7.0920111193799535E-3"/>
                </c:manualLayout>
              </c:layout>
              <c:showVal val="1"/>
            </c:dLbl>
            <c:dLbl>
              <c:idx val="9"/>
              <c:layout>
                <c:manualLayout>
                  <c:x val="4.1666662109945104E-3"/>
                  <c:y val="-1.182001853229992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Sheet1!$A$1:$B$1</c:f>
              <c:strCache>
                <c:ptCount val="2"/>
                <c:pt idx="0">
                  <c:v>АРКБ</c:v>
                </c:pt>
                <c:pt idx="1">
                  <c:v>ООО МРТ-Эксперт</c:v>
                </c:pt>
              </c:strCache>
            </c:strRef>
          </c:cat>
          <c:val>
            <c:numRef>
              <c:f>Sheet1!$A$2:$B$2</c:f>
              <c:numCache>
                <c:formatCode>0.0%</c:formatCode>
                <c:ptCount val="2"/>
                <c:pt idx="0">
                  <c:v>1.127</c:v>
                </c:pt>
                <c:pt idx="1">
                  <c:v>1.147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78116352"/>
        <c:axId val="78117888"/>
        <c:axId val="0"/>
      </c:bar3DChart>
      <c:catAx>
        <c:axId val="78116352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8117888"/>
        <c:crosses val="autoZero"/>
        <c:auto val="1"/>
        <c:lblAlgn val="ctr"/>
        <c:lblOffset val="100"/>
        <c:tickLblSkip val="1"/>
        <c:tickMarkSkip val="1"/>
      </c:catAx>
      <c:valAx>
        <c:axId val="78117888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8116352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Выполнение плана по КСГ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3793203872134317"/>
          <c:y val="2.6004040771059875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894"/>
          <c:y val="0.14481607492737691"/>
          <c:w val="0.89295473611606113"/>
          <c:h val="0.6672097049983986"/>
        </c:manualLayout>
      </c:layout>
      <c:bar3DChart>
        <c:barDir val="col"/>
        <c:grouping val="clustered"/>
        <c:ser>
          <c:idx val="2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rgbClr val="CCCCFF"/>
                </a:gs>
                <a:gs pos="17999">
                  <a:srgbClr val="99CCFF"/>
                </a:gs>
                <a:gs pos="36000">
                  <a:srgbClr val="9966FF"/>
                </a:gs>
                <a:gs pos="61000">
                  <a:srgbClr val="CC99FF"/>
                </a:gs>
                <a:gs pos="82001">
                  <a:srgbClr val="99CCFF"/>
                </a:gs>
                <a:gs pos="100000">
                  <a:srgbClr val="CCCCFF"/>
                </a:gs>
              </a:gsLst>
              <a:path path="circle">
                <a:fillToRect l="100000" t="100000"/>
              </a:path>
              <a:tileRect r="-100000" b="-100000"/>
            </a:gra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solidFill>
                <a:srgbClr val="9966FF"/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9.7883847563008802E-3"/>
                  <c:y val="-1.9691964732787563E-2"/>
                </c:manualLayout>
              </c:layout>
              <c:showVal val="1"/>
            </c:dLbl>
            <c:dLbl>
              <c:idx val="1"/>
              <c:layout>
                <c:manualLayout>
                  <c:x val="1.3658353711903581E-2"/>
                  <c:y val="-1.9957217117173801E-2"/>
                </c:manualLayout>
              </c:layout>
              <c:showVal val="1"/>
            </c:dLbl>
            <c:dLbl>
              <c:idx val="2"/>
              <c:layout>
                <c:manualLayout>
                  <c:x val="1.1745952346243194E-2"/>
                  <c:y val="-1.3469795292170399E-2"/>
                </c:manualLayout>
              </c:layout>
              <c:showVal val="1"/>
            </c:dLbl>
            <c:dLbl>
              <c:idx val="3"/>
              <c:layout>
                <c:manualLayout>
                  <c:x val="1.1111109895985384E-2"/>
                  <c:y val="-1.4184022238759891E-2"/>
                </c:manualLayout>
              </c:layout>
              <c:showVal val="1"/>
            </c:dLbl>
            <c:dLbl>
              <c:idx val="4"/>
              <c:layout>
                <c:manualLayout>
                  <c:x val="1.6666664843978041E-2"/>
                  <c:y val="-1.1820204674324061E-2"/>
                </c:manualLayout>
              </c:layout>
              <c:showVal val="1"/>
            </c:dLbl>
            <c:dLbl>
              <c:idx val="5"/>
              <c:layout>
                <c:manualLayout>
                  <c:x val="9.7222211589871876E-3"/>
                  <c:y val="-1.4184022238759907E-2"/>
                </c:manualLayout>
              </c:layout>
              <c:showVal val="1"/>
            </c:dLbl>
            <c:dLbl>
              <c:idx val="6"/>
              <c:layout>
                <c:manualLayout>
                  <c:x val="1.2499889271665761E-2"/>
                  <c:y val="-1.8912029651679849E-2"/>
                </c:manualLayout>
              </c:layout>
              <c:showVal val="1"/>
            </c:dLbl>
            <c:dLbl>
              <c:idx val="7"/>
              <c:layout>
                <c:manualLayout>
                  <c:x val="5.5555549479926782E-3"/>
                  <c:y val="-9.4560148258399698E-3"/>
                </c:manualLayout>
              </c:layout>
              <c:showVal val="1"/>
            </c:dLbl>
            <c:dLbl>
              <c:idx val="8"/>
              <c:layout>
                <c:manualLayout>
                  <c:x val="4.1666662109944123E-3"/>
                  <c:y val="-7.0920111193799535E-3"/>
                </c:manualLayout>
              </c:layout>
              <c:showVal val="1"/>
            </c:dLbl>
            <c:dLbl>
              <c:idx val="9"/>
              <c:layout>
                <c:manualLayout>
                  <c:x val="4.1666662109945104E-3"/>
                  <c:y val="-1.182001853229992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Sheet1!$A$1:$H$1</c:f>
              <c:strCache>
                <c:ptCount val="8"/>
                <c:pt idx="0">
                  <c:v>РА</c:v>
                </c:pt>
                <c:pt idx="1">
                  <c:v>АРКИБ</c:v>
                </c:pt>
                <c:pt idx="2">
                  <c:v>МГКБ</c:v>
                </c:pt>
                <c:pt idx="3">
                  <c:v>АРДКБ</c:v>
                </c:pt>
                <c:pt idx="4">
                  <c:v>Шовгеновская ЦРБ</c:v>
                </c:pt>
                <c:pt idx="5">
                  <c:v>Клиника 21 века</c:v>
                </c:pt>
                <c:pt idx="6">
                  <c:v>ООО Изумруд</c:v>
                </c:pt>
                <c:pt idx="7">
                  <c:v>Гиагинская ЦРБ</c:v>
                </c:pt>
              </c:strCache>
            </c:strRef>
          </c:cat>
          <c:val>
            <c:numRef>
              <c:f>Sheet1!$A$2:$H$2</c:f>
              <c:numCache>
                <c:formatCode>0.0%</c:formatCode>
                <c:ptCount val="8"/>
                <c:pt idx="0">
                  <c:v>1.1859999999999993</c:v>
                </c:pt>
                <c:pt idx="1">
                  <c:v>1.6300000000000001</c:v>
                </c:pt>
                <c:pt idx="2">
                  <c:v>1.3959999999999992</c:v>
                </c:pt>
                <c:pt idx="3">
                  <c:v>1.1639999999999993</c:v>
                </c:pt>
                <c:pt idx="4">
                  <c:v>1.1279999999999992</c:v>
                </c:pt>
                <c:pt idx="5">
                  <c:v>1.119</c:v>
                </c:pt>
                <c:pt idx="6">
                  <c:v>0.66700000000000048</c:v>
                </c:pt>
                <c:pt idx="7">
                  <c:v>0.9650000000000003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78016896"/>
        <c:axId val="78018432"/>
        <c:axId val="0"/>
      </c:bar3DChart>
      <c:catAx>
        <c:axId val="78016896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204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8018432"/>
        <c:crosses val="autoZero"/>
        <c:auto val="1"/>
        <c:lblAlgn val="ctr"/>
        <c:lblOffset val="100"/>
        <c:tickLblSkip val="1"/>
        <c:tickMarkSkip val="1"/>
      </c:catAx>
      <c:valAx>
        <c:axId val="78018432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8016896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Выполнение плана по ВМП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37932038721343186"/>
          <c:y val="2.6004040771059882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897"/>
          <c:y val="0.14481607492737691"/>
          <c:w val="0.89295473611606113"/>
          <c:h val="0.66720970499839871"/>
        </c:manualLayout>
      </c:layout>
      <c:bar3DChart>
        <c:barDir val="col"/>
        <c:grouping val="clustered"/>
        <c:ser>
          <c:idx val="2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path path="circle">
                <a:fillToRect l="50000" t="50000" r="50000" b="50000"/>
              </a:path>
              <a:tileRect/>
            </a:gra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solidFill>
                <a:srgbClr val="3399FF"/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9.7883847563008802E-3"/>
                  <c:y val="-1.9691964732787566E-2"/>
                </c:manualLayout>
              </c:layout>
              <c:showVal val="1"/>
            </c:dLbl>
            <c:dLbl>
              <c:idx val="1"/>
              <c:layout>
                <c:manualLayout>
                  <c:x val="1.3658353711903581E-2"/>
                  <c:y val="-1.9957217117173801E-2"/>
                </c:manualLayout>
              </c:layout>
              <c:showVal val="1"/>
            </c:dLbl>
            <c:dLbl>
              <c:idx val="2"/>
              <c:layout>
                <c:manualLayout>
                  <c:x val="1.1745952346243198E-2"/>
                  <c:y val="-1.3469795292170402E-2"/>
                </c:manualLayout>
              </c:layout>
              <c:showVal val="1"/>
            </c:dLbl>
            <c:dLbl>
              <c:idx val="3"/>
              <c:layout>
                <c:manualLayout>
                  <c:x val="1.1111109895985388E-2"/>
                  <c:y val="-1.4184022238759891E-2"/>
                </c:manualLayout>
              </c:layout>
              <c:showVal val="1"/>
            </c:dLbl>
            <c:dLbl>
              <c:idx val="4"/>
              <c:layout>
                <c:manualLayout>
                  <c:x val="1.6666664843978041E-2"/>
                  <c:y val="-1.1820204674324061E-2"/>
                </c:manualLayout>
              </c:layout>
              <c:showVal val="1"/>
            </c:dLbl>
            <c:dLbl>
              <c:idx val="5"/>
              <c:layout>
                <c:manualLayout>
                  <c:x val="9.7222211589871876E-3"/>
                  <c:y val="-1.4184022238759907E-2"/>
                </c:manualLayout>
              </c:layout>
              <c:showVal val="1"/>
            </c:dLbl>
            <c:dLbl>
              <c:idx val="6"/>
              <c:layout>
                <c:manualLayout>
                  <c:x val="1.2499889271665761E-2"/>
                  <c:y val="-1.8912029651679853E-2"/>
                </c:manualLayout>
              </c:layout>
              <c:showVal val="1"/>
            </c:dLbl>
            <c:dLbl>
              <c:idx val="7"/>
              <c:layout>
                <c:manualLayout>
                  <c:x val="5.5555549479926782E-3"/>
                  <c:y val="-9.4560148258399732E-3"/>
                </c:manualLayout>
              </c:layout>
              <c:showVal val="1"/>
            </c:dLbl>
            <c:dLbl>
              <c:idx val="8"/>
              <c:layout>
                <c:manualLayout>
                  <c:x val="4.1666662109944123E-3"/>
                  <c:y val="-7.0920111193799535E-3"/>
                </c:manualLayout>
              </c:layout>
              <c:showVal val="1"/>
            </c:dLbl>
            <c:dLbl>
              <c:idx val="9"/>
              <c:layout>
                <c:manualLayout>
                  <c:x val="4.1666662109945104E-3"/>
                  <c:y val="-1.182001853229992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Sheet1!$A$1:$E$1</c:f>
              <c:strCache>
                <c:ptCount val="5"/>
                <c:pt idx="0">
                  <c:v>РА</c:v>
                </c:pt>
                <c:pt idx="1">
                  <c:v>АРКБ</c:v>
                </c:pt>
                <c:pt idx="2">
                  <c:v>АРДКБ</c:v>
                </c:pt>
                <c:pt idx="3">
                  <c:v>МГКБ</c:v>
                </c:pt>
                <c:pt idx="4">
                  <c:v>АРКОД</c:v>
                </c:pt>
              </c:strCache>
            </c:strRef>
          </c:cat>
          <c:val>
            <c:numRef>
              <c:f>Sheet1!$A$2:$E$2</c:f>
              <c:numCache>
                <c:formatCode>0.0%</c:formatCode>
                <c:ptCount val="5"/>
                <c:pt idx="0">
                  <c:v>0.97900000000000031</c:v>
                </c:pt>
                <c:pt idx="1">
                  <c:v>0.92900000000000005</c:v>
                </c:pt>
                <c:pt idx="2">
                  <c:v>1</c:v>
                </c:pt>
                <c:pt idx="3">
                  <c:v>1.077</c:v>
                </c:pt>
                <c:pt idx="4">
                  <c:v>1.333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78261248"/>
        <c:axId val="78279424"/>
        <c:axId val="0"/>
      </c:bar3DChart>
      <c:catAx>
        <c:axId val="78261248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204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8279424"/>
        <c:crosses val="autoZero"/>
        <c:auto val="1"/>
        <c:lblAlgn val="ctr"/>
        <c:lblOffset val="100"/>
        <c:tickLblSkip val="1"/>
        <c:tickMarkSkip val="1"/>
      </c:catAx>
      <c:valAx>
        <c:axId val="78279424"/>
        <c:scaling>
          <c:orientation val="minMax"/>
          <c:min val="0.4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8261248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Выполнение плана по медицинской реабилитации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0475008696958802"/>
          <c:y val="2.6004022230009947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899"/>
          <c:y val="0.14481607492737691"/>
          <c:w val="0.89295473611606113"/>
          <c:h val="0.66720970499839882"/>
        </c:manualLayout>
      </c:layout>
      <c:bar3DChart>
        <c:barDir val="col"/>
        <c:grouping val="clustered"/>
        <c:ser>
          <c:idx val="2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rgbClr val="FC9FCB"/>
                </a:gs>
                <a:gs pos="13000">
                  <a:srgbClr val="F8B049"/>
                </a:gs>
                <a:gs pos="21001">
                  <a:srgbClr val="F8B049"/>
                </a:gs>
                <a:gs pos="63000">
                  <a:srgbClr val="FEE7F2"/>
                </a:gs>
                <a:gs pos="67000">
                  <a:srgbClr val="F952A0"/>
                </a:gs>
                <a:gs pos="69000">
                  <a:srgbClr val="C50849"/>
                </a:gs>
                <a:gs pos="82001">
                  <a:srgbClr val="B43E85"/>
                </a:gs>
                <a:gs pos="100000">
                  <a:srgbClr val="F8B049"/>
                </a:gs>
              </a:gsLst>
              <a:lin ang="10800000" scaled="0"/>
              <a:tileRect/>
            </a:gra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solidFill>
                <a:schemeClr val="accent6"/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1.3955050967295391E-2"/>
                  <c:y val="-4.7712958839620949E-2"/>
                </c:manualLayout>
              </c:layout>
              <c:showVal val="1"/>
            </c:dLbl>
            <c:dLbl>
              <c:idx val="1"/>
              <c:layout>
                <c:manualLayout>
                  <c:x val="1.3658353711903581E-2"/>
                  <c:y val="-4.5643190910304415E-2"/>
                </c:manualLayout>
              </c:layout>
              <c:showVal val="1"/>
            </c:dLbl>
            <c:dLbl>
              <c:idx val="2"/>
              <c:layout>
                <c:manualLayout>
                  <c:x val="2.2857062242228571E-2"/>
                  <c:y val="-4.6160954656325123E-2"/>
                </c:manualLayout>
              </c:layout>
              <c:showVal val="1"/>
            </c:dLbl>
            <c:dLbl>
              <c:idx val="3"/>
              <c:layout>
                <c:manualLayout>
                  <c:x val="1.3888778008663843E-2"/>
                  <c:y val="-4.9210355127828474E-2"/>
                </c:manualLayout>
              </c:layout>
              <c:showVal val="1"/>
            </c:dLbl>
            <c:dLbl>
              <c:idx val="4"/>
              <c:layout>
                <c:manualLayout>
                  <c:x val="1.6666664843978041E-2"/>
                  <c:y val="-1.1820204674324061E-2"/>
                </c:manualLayout>
              </c:layout>
              <c:showVal val="1"/>
            </c:dLbl>
            <c:dLbl>
              <c:idx val="5"/>
              <c:layout>
                <c:manualLayout>
                  <c:x val="9.7222211589871876E-3"/>
                  <c:y val="-1.4184022238759907E-2"/>
                </c:manualLayout>
              </c:layout>
              <c:showVal val="1"/>
            </c:dLbl>
            <c:dLbl>
              <c:idx val="6"/>
              <c:layout>
                <c:manualLayout>
                  <c:x val="1.2499889271665761E-2"/>
                  <c:y val="-1.8912029651679856E-2"/>
                </c:manualLayout>
              </c:layout>
              <c:showVal val="1"/>
            </c:dLbl>
            <c:dLbl>
              <c:idx val="7"/>
              <c:layout>
                <c:manualLayout>
                  <c:x val="5.5555549479926782E-3"/>
                  <c:y val="-9.4560148258399767E-3"/>
                </c:manualLayout>
              </c:layout>
              <c:showVal val="1"/>
            </c:dLbl>
            <c:dLbl>
              <c:idx val="8"/>
              <c:layout>
                <c:manualLayout>
                  <c:x val="4.1666662109944123E-3"/>
                  <c:y val="-7.0920111193799535E-3"/>
                </c:manualLayout>
              </c:layout>
              <c:showVal val="1"/>
            </c:dLbl>
            <c:dLbl>
              <c:idx val="9"/>
              <c:layout>
                <c:manualLayout>
                  <c:x val="4.1666662109945104E-3"/>
                  <c:y val="-1.182001853229992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Sheet1!$A$1:$D$1</c:f>
              <c:strCache>
                <c:ptCount val="4"/>
                <c:pt idx="0">
                  <c:v>РА</c:v>
                </c:pt>
                <c:pt idx="1">
                  <c:v>Адыгейская МРБ</c:v>
                </c:pt>
                <c:pt idx="2">
                  <c:v>АРДКБ</c:v>
                </c:pt>
                <c:pt idx="3">
                  <c:v>Кошехабльская ЦРБ</c:v>
                </c:pt>
              </c:strCache>
            </c:strRef>
          </c:cat>
          <c:val>
            <c:numRef>
              <c:f>Sheet1!$A$2:$D$2</c:f>
              <c:numCache>
                <c:formatCode>0.0%</c:formatCode>
                <c:ptCount val="4"/>
                <c:pt idx="0">
                  <c:v>0.49400000000000022</c:v>
                </c:pt>
                <c:pt idx="1">
                  <c:v>0</c:v>
                </c:pt>
                <c:pt idx="2">
                  <c:v>0.72700000000000031</c:v>
                </c:pt>
                <c:pt idx="3">
                  <c:v>1.361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78522240"/>
        <c:axId val="78523776"/>
        <c:axId val="0"/>
      </c:bar3DChart>
      <c:catAx>
        <c:axId val="78522240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204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8523776"/>
        <c:crosses val="autoZero"/>
        <c:auto val="1"/>
        <c:lblAlgn val="ctr"/>
        <c:lblOffset val="100"/>
        <c:tickLblSkip val="1"/>
        <c:tickMarkSkip val="1"/>
      </c:catAx>
      <c:valAx>
        <c:axId val="78523776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8522240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901"/>
          <c:y val="0.14481607492737691"/>
          <c:w val="0.89295473611606113"/>
          <c:h val="0.66720970499839893"/>
        </c:manualLayout>
      </c:layout>
      <c:bar3DChart>
        <c:barDir val="col"/>
        <c:grouping val="clustered"/>
        <c:ser>
          <c:idx val="2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rgbClr val="229450">
                    <a:lumMod val="60000"/>
                    <a:lumOff val="40000"/>
                    <a:shade val="30000"/>
                    <a:satMod val="115000"/>
                  </a:srgbClr>
                </a:gs>
                <a:gs pos="50000">
                  <a:srgbClr val="229450">
                    <a:lumMod val="60000"/>
                    <a:lumOff val="40000"/>
                    <a:shade val="67500"/>
                    <a:satMod val="115000"/>
                  </a:srgbClr>
                </a:gs>
                <a:gs pos="100000">
                  <a:srgbClr val="229450">
                    <a:lumMod val="60000"/>
                    <a:lumOff val="40000"/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solidFill>
                <a:schemeClr val="accent1">
                  <a:lumMod val="75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9.7883847563008802E-3"/>
                  <c:y val="-3.3702448382668594E-2"/>
                </c:manualLayout>
              </c:layout>
              <c:showVal val="1"/>
            </c:dLbl>
            <c:dLbl>
              <c:idx val="1"/>
              <c:layout>
                <c:manualLayout>
                  <c:x val="1.3658353711903581E-2"/>
                  <c:y val="-1.9957217117173801E-2"/>
                </c:manualLayout>
              </c:layout>
              <c:showVal val="1"/>
            </c:dLbl>
            <c:dLbl>
              <c:idx val="2"/>
              <c:layout>
                <c:manualLayout>
                  <c:x val="1.1745952346243193E-2"/>
                  <c:y val="-3.4485529275531585E-2"/>
                </c:manualLayout>
              </c:layout>
              <c:showVal val="1"/>
            </c:dLbl>
            <c:dLbl>
              <c:idx val="3"/>
              <c:layout>
                <c:manualLayout>
                  <c:x val="1.1111109895985379E-2"/>
                  <c:y val="-3.7534929747034901E-2"/>
                </c:manualLayout>
              </c:layout>
              <c:showVal val="1"/>
            </c:dLbl>
            <c:dLbl>
              <c:idx val="4"/>
              <c:layout>
                <c:manualLayout>
                  <c:x val="1.6666555482660189E-2"/>
                  <c:y val="-3.283589279495714E-2"/>
                </c:manualLayout>
              </c:layout>
              <c:showVal val="1"/>
            </c:dLbl>
            <c:dLbl>
              <c:idx val="5"/>
              <c:layout>
                <c:manualLayout>
                  <c:x val="9.7222211589871876E-3"/>
                  <c:y val="-1.4184022238759907E-2"/>
                </c:manualLayout>
              </c:layout>
              <c:showVal val="1"/>
            </c:dLbl>
            <c:dLbl>
              <c:idx val="6"/>
              <c:layout>
                <c:manualLayout>
                  <c:x val="1.2499889271665761E-2"/>
                  <c:y val="-1.891202965167986E-2"/>
                </c:manualLayout>
              </c:layout>
              <c:showVal val="1"/>
            </c:dLbl>
            <c:dLbl>
              <c:idx val="7"/>
              <c:layout>
                <c:manualLayout>
                  <c:x val="5.5555549479926782E-3"/>
                  <c:y val="-9.4560148258399784E-3"/>
                </c:manualLayout>
              </c:layout>
              <c:showVal val="1"/>
            </c:dLbl>
            <c:dLbl>
              <c:idx val="8"/>
              <c:layout>
                <c:manualLayout>
                  <c:x val="4.1666662109944123E-3"/>
                  <c:y val="-7.0920111193799535E-3"/>
                </c:manualLayout>
              </c:layout>
              <c:showVal val="1"/>
            </c:dLbl>
            <c:dLbl>
              <c:idx val="9"/>
              <c:layout>
                <c:manualLayout>
                  <c:x val="4.1666662109945104E-3"/>
                  <c:y val="-1.182001853229992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Sheet1!$A$1:$E$1</c:f>
              <c:strCache>
                <c:ptCount val="5"/>
                <c:pt idx="0">
                  <c:v>Гиагинская ЦРБ</c:v>
                </c:pt>
                <c:pt idx="1">
                  <c:v>МГП № 3</c:v>
                </c:pt>
                <c:pt idx="2">
                  <c:v>Ханская поликлиника</c:v>
                </c:pt>
                <c:pt idx="3">
                  <c:v>МДГП № 2</c:v>
                </c:pt>
                <c:pt idx="4">
                  <c:v>АРДКБ</c:v>
                </c:pt>
              </c:strCache>
            </c:strRef>
          </c:cat>
          <c:val>
            <c:numRef>
              <c:f>Sheet1!$A$2:$E$2</c:f>
              <c:numCache>
                <c:formatCode>0.0%</c:formatCode>
                <c:ptCount val="5"/>
                <c:pt idx="0">
                  <c:v>0.51600000000000001</c:v>
                </c:pt>
                <c:pt idx="1">
                  <c:v>1.3520000000000001</c:v>
                </c:pt>
                <c:pt idx="2">
                  <c:v>1.3660000000000001</c:v>
                </c:pt>
                <c:pt idx="3">
                  <c:v>1.732</c:v>
                </c:pt>
                <c:pt idx="4">
                  <c:v>1.7329999999999994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78721792"/>
        <c:axId val="78723328"/>
        <c:axId val="0"/>
      </c:bar3DChart>
      <c:catAx>
        <c:axId val="78721792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204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8723328"/>
        <c:crosses val="autoZero"/>
        <c:auto val="1"/>
        <c:lblAlgn val="ctr"/>
        <c:lblOffset val="100"/>
        <c:tickLblSkip val="1"/>
        <c:tickMarkSkip val="1"/>
      </c:catAx>
      <c:valAx>
        <c:axId val="78723328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8721792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905"/>
          <c:y val="0.14481607492737691"/>
          <c:w val="0.89295473611606113"/>
          <c:h val="0.66720970499839904"/>
        </c:manualLayout>
      </c:layout>
      <c:bar3DChart>
        <c:barDir val="col"/>
        <c:grouping val="clustered"/>
        <c:ser>
          <c:idx val="2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gradFill>
              <a:gsLst>
                <a:gs pos="0">
                  <a:srgbClr val="FF00FF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2700000" scaled="0"/>
            </a:gra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solidFill>
                <a:srgbClr val="9966FF"/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9.7883847563008802E-3"/>
                  <c:y val="-1.9691964732787576E-2"/>
                </c:manualLayout>
              </c:layout>
              <c:showVal val="1"/>
            </c:dLbl>
            <c:dLbl>
              <c:idx val="1"/>
              <c:layout>
                <c:manualLayout>
                  <c:x val="1.3658353711903581E-2"/>
                  <c:y val="-1.9957217117173801E-2"/>
                </c:manualLayout>
              </c:layout>
              <c:showVal val="1"/>
            </c:dLbl>
            <c:dLbl>
              <c:idx val="2"/>
              <c:layout>
                <c:manualLayout>
                  <c:x val="1.1745952346243201E-2"/>
                  <c:y val="-1.3469795292170411E-2"/>
                </c:manualLayout>
              </c:layout>
              <c:showVal val="1"/>
            </c:dLbl>
            <c:dLbl>
              <c:idx val="3"/>
              <c:layout>
                <c:manualLayout>
                  <c:x val="1.1111109895985403E-2"/>
                  <c:y val="-1.4184022238759891E-2"/>
                </c:manualLayout>
              </c:layout>
              <c:showVal val="1"/>
            </c:dLbl>
            <c:dLbl>
              <c:idx val="4"/>
              <c:layout>
                <c:manualLayout>
                  <c:x val="1.6666664843978041E-2"/>
                  <c:y val="-1.1820204674324061E-2"/>
                </c:manualLayout>
              </c:layout>
              <c:showVal val="1"/>
            </c:dLbl>
            <c:dLbl>
              <c:idx val="5"/>
              <c:layout>
                <c:manualLayout>
                  <c:x val="9.7222211589871876E-3"/>
                  <c:y val="-1.4184022238759907E-2"/>
                </c:manualLayout>
              </c:layout>
              <c:showVal val="1"/>
            </c:dLbl>
            <c:dLbl>
              <c:idx val="6"/>
              <c:layout>
                <c:manualLayout>
                  <c:x val="1.2499889271665761E-2"/>
                  <c:y val="-1.8912029651679863E-2"/>
                </c:manualLayout>
              </c:layout>
              <c:showVal val="1"/>
            </c:dLbl>
            <c:dLbl>
              <c:idx val="7"/>
              <c:layout>
                <c:manualLayout>
                  <c:x val="5.5555549479926782E-3"/>
                  <c:y val="-9.4560148258399819E-3"/>
                </c:manualLayout>
              </c:layout>
              <c:showVal val="1"/>
            </c:dLbl>
            <c:dLbl>
              <c:idx val="8"/>
              <c:layout>
                <c:manualLayout>
                  <c:x val="4.1666662109944123E-3"/>
                  <c:y val="-7.0920111193799535E-3"/>
                </c:manualLayout>
              </c:layout>
              <c:showVal val="1"/>
            </c:dLbl>
            <c:dLbl>
              <c:idx val="9"/>
              <c:layout>
                <c:manualLayout>
                  <c:x val="4.1666662109945104E-3"/>
                  <c:y val="-1.182001853229992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Sheet1!$A$1:$D$1</c:f>
              <c:strCache>
                <c:ptCount val="4"/>
                <c:pt idx="0">
                  <c:v>РА</c:v>
                </c:pt>
                <c:pt idx="1">
                  <c:v>Кошехабльская ЦРБ</c:v>
                </c:pt>
                <c:pt idx="2">
                  <c:v>ССМП г.Майкопа</c:v>
                </c:pt>
                <c:pt idx="3">
                  <c:v>Гиагинская ЦРБ</c:v>
                </c:pt>
              </c:strCache>
            </c:strRef>
          </c:cat>
          <c:val>
            <c:numRef>
              <c:f>Sheet1!$A$2:$D$2</c:f>
              <c:numCache>
                <c:formatCode>0.0%</c:formatCode>
                <c:ptCount val="4"/>
                <c:pt idx="0">
                  <c:v>1.1439999999999992</c:v>
                </c:pt>
                <c:pt idx="1">
                  <c:v>1.131</c:v>
                </c:pt>
                <c:pt idx="2">
                  <c:v>1.2169999999999994</c:v>
                </c:pt>
                <c:pt idx="3">
                  <c:v>1.371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78679040"/>
        <c:axId val="78680832"/>
        <c:axId val="0"/>
      </c:bar3DChart>
      <c:catAx>
        <c:axId val="78679040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204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8680832"/>
        <c:crosses val="autoZero"/>
        <c:auto val="1"/>
        <c:lblAlgn val="ctr"/>
        <c:lblOffset val="100"/>
        <c:tickLblSkip val="1"/>
        <c:tickMarkSkip val="1"/>
      </c:catAx>
      <c:valAx>
        <c:axId val="78680832"/>
        <c:scaling>
          <c:orientation val="minMax"/>
          <c:min val="0.7000000000000004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8679040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Амбулаторная помощь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39182038584641526"/>
          <c:y val="2.1276033358139872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891"/>
          <c:y val="0.14481607492737689"/>
          <c:w val="0.89295473611606113"/>
          <c:h val="0.66720970499839838"/>
        </c:manualLayout>
      </c:layout>
      <c:bar3DChart>
        <c:barDir val="col"/>
        <c:grouping val="clustered"/>
        <c:ser>
          <c:idx val="1"/>
          <c:order val="0"/>
          <c:tx>
            <c:strRef>
              <c:f>Sheet1!$A$2</c:f>
              <c:strCache>
                <c:ptCount val="1"/>
                <c:pt idx="0">
                  <c:v>сложившаяся стоимость</c:v>
                </c:pt>
              </c:strCache>
            </c:strRef>
          </c:tx>
          <c:spPr>
            <a:solidFill>
              <a:srgbClr val="FF7C8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1.6699473239340225E-4"/>
                  <c:y val="5.0791457272401426E-2"/>
                </c:manualLayout>
              </c:layout>
              <c:showVal val="1"/>
            </c:dLbl>
            <c:dLbl>
              <c:idx val="1"/>
              <c:layout>
                <c:manualLayout>
                  <c:x val="8.4536298716502941E-4"/>
                  <c:y val="5.3080073459088432E-2"/>
                </c:manualLayout>
              </c:layout>
              <c:showVal val="1"/>
            </c:dLbl>
            <c:dLbl>
              <c:idx val="2"/>
              <c:layout>
                <c:manualLayout>
                  <c:x val="2.1991467411256872E-3"/>
                  <c:y val="6.3937551584608454E-2"/>
                </c:manualLayout>
              </c:layout>
              <c:showVal val="1"/>
            </c:dLbl>
            <c:dLbl>
              <c:idx val="3"/>
              <c:layout>
                <c:manualLayout>
                  <c:x val="8.3333324219890207E-3"/>
                  <c:y val="-1.8912029651679887E-2"/>
                </c:manualLayout>
              </c:layout>
              <c:showVal val="1"/>
            </c:dLbl>
            <c:dLbl>
              <c:idx val="4"/>
              <c:layout>
                <c:manualLayout>
                  <c:x val="1.2499998632983522E-2"/>
                  <c:y val="-1.6548025945219921E-2"/>
                </c:manualLayout>
              </c:layout>
              <c:showVal val="1"/>
            </c:dLbl>
            <c:dLbl>
              <c:idx val="5"/>
              <c:layout>
                <c:manualLayout>
                  <c:x val="1.0185066412563648E-16"/>
                  <c:y val="-1.8912029651679887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РА</c:v>
                </c:pt>
                <c:pt idx="1">
                  <c:v>АРКИБ</c:v>
                </c:pt>
                <c:pt idx="2">
                  <c:v>МДГП № 2</c:v>
                </c:pt>
                <c:pt idx="3">
                  <c:v>МГДП № 1</c:v>
                </c:pt>
              </c:strCache>
            </c:strRef>
          </c:cat>
          <c:val>
            <c:numRef>
              <c:f>Sheet1!$B$2:$E$2</c:f>
              <c:numCache>
                <c:formatCode>#,##0.00</c:formatCode>
                <c:ptCount val="4"/>
                <c:pt idx="0">
                  <c:v>272.38</c:v>
                </c:pt>
                <c:pt idx="1">
                  <c:v>80.179999999999978</c:v>
                </c:pt>
                <c:pt idx="2">
                  <c:v>162.70999999999998</c:v>
                </c:pt>
                <c:pt idx="3">
                  <c:v>202.5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установленная по Заданию</c:v>
                </c:pt>
              </c:strCache>
            </c:strRef>
          </c:tx>
          <c:spPr>
            <a:solidFill>
              <a:srgbClr val="92D05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1.4550523343118645E-3"/>
                  <c:y val="6.0684161286851897E-2"/>
                </c:manualLayout>
              </c:layout>
              <c:showVal val="1"/>
            </c:dLbl>
            <c:dLbl>
              <c:idx val="1"/>
              <c:layout>
                <c:manualLayout>
                  <c:x val="2.5472438159182182E-3"/>
                  <c:y val="5.5690901489545745E-2"/>
                </c:manualLayout>
              </c:layout>
              <c:showVal val="1"/>
            </c:dLbl>
            <c:dLbl>
              <c:idx val="2"/>
              <c:layout>
                <c:manualLayout>
                  <c:x val="6.3484245025782488E-4"/>
                  <c:y val="5.5086312195169157E-2"/>
                </c:manualLayout>
              </c:layout>
              <c:showVal val="1"/>
            </c:dLbl>
            <c:dLbl>
              <c:idx val="3"/>
              <c:layout>
                <c:manualLayout>
                  <c:x val="1.9444442317974389E-2"/>
                  <c:y val="-1.4184022238759907E-2"/>
                </c:manualLayout>
              </c:layout>
              <c:showVal val="1"/>
            </c:dLbl>
            <c:dLbl>
              <c:idx val="4"/>
              <c:layout>
                <c:manualLayout>
                  <c:x val="2.7777774739963436E-2"/>
                  <c:y val="-1.8912029651679887E-2"/>
                </c:manualLayout>
              </c:layout>
              <c:showVal val="1"/>
            </c:dLbl>
            <c:dLbl>
              <c:idx val="5"/>
              <c:layout>
                <c:manualLayout>
                  <c:x val="5.5555549479926782E-3"/>
                  <c:y val="-2.1276033358139872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РА</c:v>
                </c:pt>
                <c:pt idx="1">
                  <c:v>АРКИБ</c:v>
                </c:pt>
                <c:pt idx="2">
                  <c:v>МДГП № 2</c:v>
                </c:pt>
                <c:pt idx="3">
                  <c:v>МГДП № 1</c:v>
                </c:pt>
              </c:strCache>
            </c:strRef>
          </c:cat>
          <c:val>
            <c:numRef>
              <c:f>Sheet1!$B$3:$E$3</c:f>
              <c:numCache>
                <c:formatCode>#,##0.00</c:formatCode>
                <c:ptCount val="4"/>
                <c:pt idx="0">
                  <c:v>346.27</c:v>
                </c:pt>
                <c:pt idx="1">
                  <c:v>467.63</c:v>
                </c:pt>
                <c:pt idx="2">
                  <c:v>423.39</c:v>
                </c:pt>
                <c:pt idx="3">
                  <c:v>434.52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78878976"/>
        <c:axId val="78888960"/>
        <c:axId val="0"/>
      </c:bar3DChart>
      <c:catAx>
        <c:axId val="78878976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8888960"/>
        <c:crosses val="autoZero"/>
        <c:auto val="1"/>
        <c:lblAlgn val="ctr"/>
        <c:lblOffset val="100"/>
        <c:tickLblSkip val="1"/>
        <c:tickMarkSkip val="1"/>
      </c:catAx>
      <c:valAx>
        <c:axId val="78888960"/>
        <c:scaling>
          <c:orientation val="minMax"/>
        </c:scaling>
        <c:axPos val="l"/>
        <c:numFmt formatCode="#,##0.00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8878976"/>
        <c:crosses val="autoZero"/>
        <c:crossBetween val="between"/>
      </c:valAx>
      <c:spPr>
        <a:noFill/>
        <a:ln w="22993">
          <a:noFill/>
        </a:ln>
      </c:spPr>
    </c:plotArea>
    <c:legend>
      <c:legendPos val="b"/>
      <c:layout>
        <c:manualLayout>
          <c:xMode val="edge"/>
          <c:yMode val="edge"/>
          <c:x val="1.1914787076451293E-2"/>
          <c:y val="0.91023580099332835"/>
          <c:w val="0.98580835215920004"/>
          <c:h val="6.9517158757926439E-2"/>
        </c:manualLayout>
      </c:layout>
      <c:spPr>
        <a:noFill/>
        <a:ln w="22991">
          <a:noFill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</a:rPr>
              <a:t>Стационарозамещающая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помощь (удельный</a:t>
            </a:r>
            <a:r>
              <a:rPr lang="ru-RU" sz="2000" baseline="0" dirty="0" smtClean="0">
                <a:solidFill>
                  <a:schemeClr val="accent1">
                    <a:lumMod val="50000"/>
                  </a:schemeClr>
                </a:solidFill>
              </a:rPr>
              <a:t> вес сложившейся стоимости от установленной по Заданию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10226398706649314"/>
          <c:y val="9.4560148258399611E-3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4.7648070029738684E-2"/>
          <c:y val="0.14481607492737691"/>
          <c:w val="0.95235192997026075"/>
          <c:h val="0.6672097049983986"/>
        </c:manualLayout>
      </c:layout>
      <c:bar3DChart>
        <c:barDir val="col"/>
        <c:grouping val="clustered"/>
        <c:ser>
          <c:idx val="1"/>
          <c:order val="0"/>
          <c:spPr>
            <a:solidFill>
              <a:srgbClr val="FF7C8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2700000" scaled="0"/>
              </a:gra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1.9611546411685693E-2"/>
                  <c:y val="-5.0860702105377978E-2"/>
                </c:manualLayout>
              </c:layout>
              <c:showVal val="1"/>
            </c:dLbl>
            <c:dLbl>
              <c:idx val="1"/>
              <c:layout>
                <c:manualLayout>
                  <c:x val="2.3067582779135742E-2"/>
                  <c:y val="-3.9116071092850903E-2"/>
                </c:manualLayout>
              </c:layout>
              <c:showVal val="1"/>
            </c:dLbl>
            <c:dLbl>
              <c:idx val="2"/>
              <c:layout>
                <c:manualLayout>
                  <c:x val="1.4699254735427087E-2"/>
                  <c:y val="-5.1898630031930827E-2"/>
                </c:manualLayout>
              </c:layout>
              <c:showVal val="1"/>
            </c:dLbl>
            <c:dLbl>
              <c:idx val="3"/>
              <c:layout>
                <c:manualLayout>
                  <c:x val="2.0833331054972672E-2"/>
                  <c:y val="-5.2008081542119729E-2"/>
                </c:manualLayout>
              </c:layout>
              <c:showVal val="1"/>
            </c:dLbl>
            <c:dLbl>
              <c:idx val="4"/>
              <c:layout>
                <c:manualLayout>
                  <c:x val="1.2499998632983522E-2"/>
                  <c:y val="-1.6548025945219924E-2"/>
                </c:manualLayout>
              </c:layout>
              <c:showVal val="1"/>
            </c:dLbl>
            <c:dLbl>
              <c:idx val="5"/>
              <c:layout>
                <c:manualLayout>
                  <c:x val="9.7222211589871876E-3"/>
                  <c:y val="-2.1276033358139872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Sheet1!$A$1:$G$1</c:f>
              <c:strCache>
                <c:ptCount val="7"/>
                <c:pt idx="0">
                  <c:v>РА</c:v>
                </c:pt>
                <c:pt idx="1">
                  <c:v>АРДКБ</c:v>
                </c:pt>
                <c:pt idx="2">
                  <c:v>МГДП № 1</c:v>
                </c:pt>
                <c:pt idx="3">
                  <c:v>МГП № 1</c:v>
                </c:pt>
                <c:pt idx="4">
                  <c:v>АРККВД</c:v>
                </c:pt>
                <c:pt idx="5">
                  <c:v>АРКОД</c:v>
                </c:pt>
                <c:pt idx="6">
                  <c:v>Тахтамукайская ЦРБ</c:v>
                </c:pt>
              </c:strCache>
            </c:strRef>
          </c:cat>
          <c:val>
            <c:numRef>
              <c:f>Sheet1!$A$2:$G$2</c:f>
              <c:numCache>
                <c:formatCode>0.0%</c:formatCode>
                <c:ptCount val="7"/>
                <c:pt idx="0">
                  <c:v>0.67300000000000049</c:v>
                </c:pt>
                <c:pt idx="1">
                  <c:v>7.0999999999999994E-2</c:v>
                </c:pt>
                <c:pt idx="2">
                  <c:v>0.10800000000000004</c:v>
                </c:pt>
                <c:pt idx="3">
                  <c:v>0.11700000000000002</c:v>
                </c:pt>
                <c:pt idx="4">
                  <c:v>0.85800000000000032</c:v>
                </c:pt>
                <c:pt idx="5">
                  <c:v>0.91200000000000003</c:v>
                </c:pt>
                <c:pt idx="6">
                  <c:v>0.93799999999999994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79194752"/>
        <c:axId val="79208832"/>
        <c:axId val="0"/>
      </c:bar3DChart>
      <c:catAx>
        <c:axId val="79194752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9208832"/>
        <c:crosses val="autoZero"/>
        <c:lblAlgn val="ctr"/>
        <c:lblOffset val="100"/>
        <c:tickLblSkip val="1"/>
        <c:tickMarkSkip val="1"/>
      </c:catAx>
      <c:valAx>
        <c:axId val="79208832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9194752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На продукты питания (на один законченный случай в стационаре)</a:t>
            </a:r>
          </a:p>
        </c:rich>
      </c:tx>
      <c:layout>
        <c:manualLayout>
          <c:xMode val="edge"/>
          <c:yMode val="edge"/>
          <c:x val="0.14952787078654081"/>
          <c:y val="2.1276033358139872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4.7648070029738684E-2"/>
          <c:y val="0.14481607492737691"/>
          <c:w val="0.95235192997026075"/>
          <c:h val="0.67430171611777889"/>
        </c:manualLayout>
      </c:layout>
      <c:bar3DChart>
        <c:barDir val="col"/>
        <c:grouping val="clustered"/>
        <c:ser>
          <c:idx val="1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FF7C8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2700000" scaled="0"/>
              </a:gra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4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9.8893252526984724E-3"/>
                  <c:y val="-2.4856661334318127E-2"/>
                </c:manualLayout>
              </c:layout>
              <c:showVal val="1"/>
            </c:dLbl>
            <c:dLbl>
              <c:idx val="1"/>
              <c:layout>
                <c:manualLayout>
                  <c:x val="6.4009179351577064E-3"/>
                  <c:y val="-1.784003773471116E-2"/>
                </c:manualLayout>
              </c:layout>
              <c:showVal val="1"/>
            </c:dLbl>
            <c:dLbl>
              <c:idx val="2"/>
              <c:layout>
                <c:manualLayout>
                  <c:x val="6.3659223134380693E-3"/>
                  <c:y val="-1.4074570728571051E-2"/>
                </c:manualLayout>
              </c:layout>
              <c:showVal val="1"/>
            </c:dLbl>
            <c:dLbl>
              <c:idx val="3"/>
              <c:layout>
                <c:manualLayout>
                  <c:x val="8.3333324219890207E-3"/>
                  <c:y val="-1.8912029651679887E-2"/>
                </c:manualLayout>
              </c:layout>
              <c:showVal val="1"/>
            </c:dLbl>
            <c:dLbl>
              <c:idx val="4"/>
              <c:layout>
                <c:manualLayout>
                  <c:x val="1.2499998632983522E-2"/>
                  <c:y val="-1.6548025945219924E-2"/>
                </c:manualLayout>
              </c:layout>
              <c:showVal val="1"/>
            </c:dLbl>
            <c:dLbl>
              <c:idx val="5"/>
              <c:layout>
                <c:manualLayout>
                  <c:x val="1.2499998632983626E-2"/>
                  <c:y val="-2.8368044477519814E-2"/>
                </c:manualLayout>
              </c:layout>
              <c:showVal val="1"/>
            </c:dLbl>
            <c:dLbl>
              <c:idx val="6"/>
              <c:layout>
                <c:manualLayout>
                  <c:x val="1.6666664843978041E-2"/>
                  <c:y val="-1.8912029651679887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Sheet1!$A$1:$F$1</c:f>
              <c:strCache>
                <c:ptCount val="6"/>
                <c:pt idx="0">
                  <c:v>РА</c:v>
                </c:pt>
                <c:pt idx="1">
                  <c:v>Гиагинская ЦРБ</c:v>
                </c:pt>
                <c:pt idx="2">
                  <c:v>Шовгеновская ЦРБ</c:v>
                </c:pt>
                <c:pt idx="3">
                  <c:v>Красногвардейская ЦРБ</c:v>
                </c:pt>
                <c:pt idx="4">
                  <c:v>АРКИБ</c:v>
                </c:pt>
                <c:pt idx="5">
                  <c:v>АРККВД</c:v>
                </c:pt>
              </c:strCache>
            </c:strRef>
          </c:cat>
          <c:val>
            <c:numRef>
              <c:f>Sheet1!$A$2:$F$2</c:f>
              <c:numCache>
                <c:formatCode>#,##0.00</c:formatCode>
                <c:ptCount val="6"/>
                <c:pt idx="0">
                  <c:v>462.58</c:v>
                </c:pt>
                <c:pt idx="1">
                  <c:v>115.16</c:v>
                </c:pt>
                <c:pt idx="2">
                  <c:v>115.17999999999998</c:v>
                </c:pt>
                <c:pt idx="3">
                  <c:v>171.01</c:v>
                </c:pt>
                <c:pt idx="4">
                  <c:v>177.35000000000008</c:v>
                </c:pt>
                <c:pt idx="5">
                  <c:v>1407.08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79117312"/>
        <c:axId val="79143680"/>
        <c:axId val="0"/>
      </c:bar3DChart>
      <c:catAx>
        <c:axId val="79117312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204000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9143680"/>
        <c:crosses val="autoZero"/>
        <c:auto val="1"/>
        <c:lblAlgn val="ctr"/>
        <c:lblOffset val="100"/>
        <c:tickLblSkip val="1"/>
        <c:tickMarkSkip val="1"/>
      </c:catAx>
      <c:valAx>
        <c:axId val="79143680"/>
        <c:scaling>
          <c:orientation val="minMax"/>
        </c:scaling>
        <c:axPos val="l"/>
        <c:numFmt formatCode="#,##0.00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9117312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На медикаменты на 1 посещение в поликлинике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1820929372164358"/>
          <c:y val="1.4184022238759907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4.7648070029738691E-2"/>
          <c:y val="8.335197855941727E-2"/>
          <c:w val="0.95235192997026052"/>
          <c:h val="0.65066167905317895"/>
        </c:manualLayout>
      </c:layout>
      <c:bar3DChart>
        <c:barDir val="col"/>
        <c:grouping val="clustered"/>
        <c:ser>
          <c:idx val="1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FF7C8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2700000" scaled="0"/>
              </a:gra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9.8893252526984724E-3"/>
                  <c:y val="-2.4856661334318127E-2"/>
                </c:manualLayout>
              </c:layout>
              <c:showVal val="1"/>
            </c:dLbl>
            <c:dLbl>
              <c:idx val="1"/>
              <c:layout>
                <c:manualLayout>
                  <c:x val="6.4009179351577064E-3"/>
                  <c:y val="-1.7840037734711163E-2"/>
                </c:manualLayout>
              </c:layout>
              <c:showVal val="1"/>
            </c:dLbl>
            <c:dLbl>
              <c:idx val="2"/>
              <c:layout>
                <c:manualLayout>
                  <c:x val="1.1921367900112884E-2"/>
                  <c:y val="-2.8258779109355089E-2"/>
                </c:manualLayout>
              </c:layout>
              <c:showVal val="1"/>
            </c:dLbl>
            <c:dLbl>
              <c:idx val="3"/>
              <c:layout>
                <c:manualLayout>
                  <c:x val="1.2499998632983522E-2"/>
                  <c:y val="-2.6004040771059875E-2"/>
                </c:manualLayout>
              </c:layout>
              <c:showVal val="1"/>
            </c:dLbl>
            <c:dLbl>
              <c:idx val="4"/>
              <c:layout>
                <c:manualLayout>
                  <c:x val="9.7221117976693128E-3"/>
                  <c:y val="-4.2552066716279716E-2"/>
                </c:manualLayout>
              </c:layout>
              <c:showVal val="1"/>
            </c:dLbl>
            <c:dLbl>
              <c:idx val="5"/>
              <c:layout>
                <c:manualLayout>
                  <c:x val="1.1111109895985473E-2"/>
                  <c:y val="-2.8368044477519814E-2"/>
                </c:manualLayout>
              </c:layout>
              <c:showVal val="1"/>
            </c:dLbl>
            <c:dLbl>
              <c:idx val="6"/>
              <c:layout>
                <c:manualLayout>
                  <c:x val="1.6666664843978041E-2"/>
                  <c:y val="-1.8912029651679887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Sheet1!$A$1:$F$1</c:f>
              <c:strCache>
                <c:ptCount val="6"/>
                <c:pt idx="0">
                  <c:v>РА</c:v>
                </c:pt>
                <c:pt idx="1">
                  <c:v>АРДКБ</c:v>
                </c:pt>
                <c:pt idx="2">
                  <c:v>МДГП № 2</c:v>
                </c:pt>
                <c:pt idx="3">
                  <c:v>АРЦМП</c:v>
                </c:pt>
                <c:pt idx="4">
                  <c:v>АРКОД</c:v>
                </c:pt>
                <c:pt idx="5">
                  <c:v>АРКБ</c:v>
                </c:pt>
              </c:strCache>
            </c:strRef>
          </c:cat>
          <c:val>
            <c:numRef>
              <c:f>Sheet1!$A$2:$F$2</c:f>
              <c:numCache>
                <c:formatCode>#,##0.00</c:formatCode>
                <c:ptCount val="6"/>
                <c:pt idx="0">
                  <c:v>29.36</c:v>
                </c:pt>
                <c:pt idx="1">
                  <c:v>0.53</c:v>
                </c:pt>
                <c:pt idx="2">
                  <c:v>0.88</c:v>
                </c:pt>
                <c:pt idx="3">
                  <c:v>43.63</c:v>
                </c:pt>
                <c:pt idx="4">
                  <c:v>64.08</c:v>
                </c:pt>
                <c:pt idx="5">
                  <c:v>209.18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79551104"/>
        <c:axId val="79552896"/>
        <c:axId val="0"/>
      </c:bar3DChart>
      <c:catAx>
        <c:axId val="79551104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204000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9552896"/>
        <c:crosses val="autoZero"/>
        <c:auto val="1"/>
        <c:lblAlgn val="ctr"/>
        <c:lblOffset val="100"/>
        <c:tickLblSkip val="1"/>
        <c:tickMarkSkip val="1"/>
      </c:catAx>
      <c:valAx>
        <c:axId val="79552896"/>
        <c:scaling>
          <c:orientation val="minMax"/>
        </c:scaling>
        <c:axPos val="l"/>
        <c:numFmt formatCode="#,##0.00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9551104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F381E4AA-FFA4-437D-AFD3-16D13965A3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B3A5E459-DEC4-4D2D-B8CD-7BF3B95419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972DCA-206C-4264-B42F-AFF930436BDC}" type="slidenum">
              <a:rPr lang="ru-RU" smtClean="0"/>
              <a:pPr/>
              <a:t>1</a:t>
            </a:fld>
            <a:endParaRPr lang="ru-RU" dirty="0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EE4EFC-8FA5-4D40-9695-83E6E878F218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gray">
          <a:xfrm>
            <a:off x="7620000" y="3048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i="1">
                <a:solidFill>
                  <a:schemeClr val="bg2"/>
                </a:solidFill>
              </a:rPr>
              <a:t>LOGO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67000" y="3352800"/>
            <a:ext cx="4876800" cy="3048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800"/>
            </a:lvl1pPr>
          </a:lstStyle>
          <a:p>
            <a:r>
              <a:rPr lang="en-US"/>
              <a:t>Образец подзаголовка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2790825"/>
            <a:ext cx="6781800" cy="533400"/>
          </a:xfrm>
        </p:spPr>
        <p:txBody>
          <a:bodyPr/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/>
              <a:t>Образец заголовка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 bwMode="gray">
          <a:xfrm>
            <a:off x="6553200" y="6372225"/>
            <a:ext cx="2133600" cy="244475"/>
          </a:xfrm>
        </p:spPr>
        <p:txBody>
          <a:bodyPr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gray">
          <a:xfrm>
            <a:off x="5372100" y="428625"/>
            <a:ext cx="2297113" cy="244475"/>
          </a:xfrm>
        </p:spPr>
        <p:txBody>
          <a:bodyPr/>
          <a:lstStyle>
            <a:lvl1pPr>
              <a:defRPr b="1" i="1"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gray">
          <a:xfrm>
            <a:off x="3733800" y="6384925"/>
            <a:ext cx="2133600" cy="24447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3744037-2891-434E-8DEB-5922AFF7FB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9A333E-F928-4FFF-9701-E75F0A4A4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D8469-5E01-4878-883C-DF6EDD5F9F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401955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05350" y="1447800"/>
            <a:ext cx="401955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99E22-8DF1-406F-A2FE-0F2C782163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5F4456-28F0-4CDE-B5AA-25D39AA6EC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43C98-FD7B-4F88-A476-D56BF6CB3A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F07EE-1B38-424A-876A-692A9F48E3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26F51-FA51-4C07-9897-266333362F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D5FAE-FA5D-4729-AECB-CFA88C2797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D530A-2E67-49D7-B6E1-0A2B9843B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77025" y="571500"/>
            <a:ext cx="2047875" cy="5753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71500"/>
            <a:ext cx="5991225" cy="5753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C0542-719F-4D40-B0F4-FD4A85138F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71500"/>
            <a:ext cx="7162800" cy="487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33400" y="1447800"/>
            <a:ext cx="4019550" cy="4876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05350" y="1447800"/>
            <a:ext cx="4019550" cy="4876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5A0F4-CAB3-4A20-921B-A5135D6D79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71500"/>
            <a:ext cx="7162800" cy="487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33400" y="1447800"/>
            <a:ext cx="4019550" cy="4876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705350" y="1447800"/>
            <a:ext cx="4019550" cy="2362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705350" y="3962400"/>
            <a:ext cx="4019550" cy="2362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FE57C-6FD7-4F3D-9A73-1920BAD9F1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Rectangle 92"/>
          <p:cNvSpPr>
            <a:spLocks noChangeArrowheads="1"/>
          </p:cNvSpPr>
          <p:nvPr/>
        </p:nvSpPr>
        <p:spPr bwMode="gray">
          <a:xfrm>
            <a:off x="0" y="6553200"/>
            <a:ext cx="9144000" cy="3048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33725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sz="1800" b="0"/>
          </a:p>
        </p:txBody>
      </p:sp>
      <p:graphicFrame>
        <p:nvGraphicFramePr>
          <p:cNvPr id="1026" name="Object 89"/>
          <p:cNvGraphicFramePr>
            <a:graphicFrameLocks noChangeAspect="1"/>
          </p:cNvGraphicFramePr>
          <p:nvPr/>
        </p:nvGraphicFramePr>
        <p:xfrm>
          <a:off x="0" y="0"/>
          <a:ext cx="9144000" cy="2332038"/>
        </p:xfrm>
        <a:graphic>
          <a:graphicData uri="http://schemas.openxmlformats.org/presentationml/2006/ole">
            <p:oleObj spid="_x0000_s1026" name="Image" r:id="rId16" imgW="13003175" imgH="3314286" progId="">
              <p:embed/>
            </p:oleObj>
          </a:graphicData>
        </a:graphic>
      </p:graphicFrame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3400" y="1447800"/>
            <a:ext cx="81915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7086600" y="6537325"/>
            <a:ext cx="1752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000" b="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4191000" y="6553200"/>
            <a:ext cx="8382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000" b="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B8152978-4B18-4E2F-90D8-5BDB5707F7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838200" y="571500"/>
            <a:ext cx="7162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81000" y="6553200"/>
            <a:ext cx="1905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000" b="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Text Box 83"/>
          <p:cNvSpPr txBox="1">
            <a:spLocks noChangeArrowheads="1"/>
          </p:cNvSpPr>
          <p:nvPr/>
        </p:nvSpPr>
        <p:spPr bwMode="gray">
          <a:xfrm>
            <a:off x="228600" y="152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i="1">
                <a:solidFill>
                  <a:schemeClr val="bg2"/>
                </a:solidFill>
              </a:rPr>
              <a:t>LOGO</a:t>
            </a:r>
          </a:p>
        </p:txBody>
      </p:sp>
      <p:pic>
        <p:nvPicPr>
          <p:cNvPr id="1035" name="Picture 90" descr="p12_s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153400" y="590550"/>
            <a:ext cx="6985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8675" y="1847850"/>
            <a:ext cx="7305674" cy="4286250"/>
          </a:xfrm>
        </p:spPr>
        <p:txBody>
          <a:bodyPr/>
          <a:lstStyle/>
          <a:p>
            <a:pPr algn="l" eaLnBrk="1" hangingPunct="1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Анализ выполнения Территориальной программы обязательного медицинского страхования медицинскими организациями Республики Адыгея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 1-й квартал 2016 года</a:t>
            </a:r>
            <a:endParaRPr lang="en-US" sz="3200" b="1" dirty="0" smtClean="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</p:txBody>
      </p:sp>
      <p:pic>
        <p:nvPicPr>
          <p:cNvPr id="4100" name="Picture 15" descr="p12_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2863" y="2905125"/>
            <a:ext cx="12192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AutoShape 19" descr="k3702778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 dirty="0"/>
          </a:p>
        </p:txBody>
      </p:sp>
      <p:sp>
        <p:nvSpPr>
          <p:cNvPr id="4102" name="AutoShape 21" descr="k3702778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 dirty="0"/>
          </a:p>
        </p:txBody>
      </p:sp>
      <p:sp>
        <p:nvSpPr>
          <p:cNvPr id="4103" name="AutoShape 23" descr="k3702778"/>
          <p:cNvSpPr>
            <a:spLocks noChangeAspect="1" noChangeArrowheads="1"/>
          </p:cNvSpPr>
          <p:nvPr/>
        </p:nvSpPr>
        <p:spPr bwMode="auto">
          <a:xfrm>
            <a:off x="2457450" y="4410075"/>
            <a:ext cx="2476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 dirty="0"/>
          </a:p>
        </p:txBody>
      </p:sp>
      <p:sp>
        <p:nvSpPr>
          <p:cNvPr id="4104" name="AutoShape 25" descr="k3702778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 dirty="0"/>
          </a:p>
        </p:txBody>
      </p:sp>
      <p:pic>
        <p:nvPicPr>
          <p:cNvPr id="4105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7391400" y="0"/>
            <a:ext cx="1498600" cy="149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9" name="Rectangle 3"/>
          <p:cNvSpPr>
            <a:spLocks noGrp="1" noChangeArrowheads="1"/>
          </p:cNvSpPr>
          <p:nvPr/>
        </p:nvSpPr>
        <p:spPr bwMode="gray">
          <a:xfrm>
            <a:off x="5756275" y="6019800"/>
            <a:ext cx="3022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b="1" dirty="0" err="1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Хут</a:t>
            </a:r>
            <a:r>
              <a:rPr lang="ru-RU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С.Ч.</a:t>
            </a:r>
            <a:endParaRPr lang="ru-RU" b="1" dirty="0" smtClean="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ru-RU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начальник ПЭО </a:t>
            </a:r>
          </a:p>
          <a:p>
            <a:pPr eaLnBrk="1" hangingPunct="1">
              <a:spcBef>
                <a:spcPct val="0"/>
              </a:spcBef>
            </a:pPr>
            <a:r>
              <a:rPr lang="ru-RU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ТФОМС РА</a:t>
            </a:r>
            <a:endParaRPr lang="en-US" b="1" dirty="0" smtClean="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953250" cy="487363"/>
          </a:xfrm>
        </p:spPr>
        <p:txBody>
          <a:bodyPr/>
          <a:lstStyle/>
          <a:p>
            <a:pPr algn="ctr"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в целом по РА за 1 </a:t>
            </a:r>
            <a:r>
              <a:rPr lang="ru-RU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кв-л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2016 г.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2609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2581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0" y="1107754"/>
          <a:ext cx="9143999" cy="541687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476875"/>
                <a:gridCol w="3667124"/>
              </a:tblGrid>
              <a:tr h="540071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медицинской помощи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53340" indent="0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Выполнение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6229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АМБУЛАТОРНАЯ, посещения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116,9%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6229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с профилактической целью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119,0%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6229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диспансеризация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103,8%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6229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медицинские осмотры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96,7%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6229">
                <a:tc>
                  <a:txBody>
                    <a:bodyPr/>
                    <a:lstStyle/>
                    <a:p>
                      <a:pPr marL="0" marR="116205" indent="31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АМБУЛАТОРНАЯ, обращения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95,8%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6229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в связи с заболеванием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95,2%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6229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проведение исследований на КТ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182,2%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6229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проведение исследований на МРТ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114,0%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6229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АМБУЛАТОРНАЯ в неотложной форме, посещения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66,8%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6229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СТАЦИОНАРНАЯ, случаи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госпитализации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117,7%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6229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по КСГ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118,6%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6229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высокотехнологичная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97,9%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6229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медицинская реабилитация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49,4%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48612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СТАЦИОНАРОЗАМЕЩАЮЩАЯ, случаи лечения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107,7%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СКОРАЯ, вызовы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114,4%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2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71576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3</a:t>
            </a:r>
          </a:p>
          <a:p>
            <a:pPr>
              <a:defRPr/>
            </a:pP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71576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4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23951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5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23951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6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23951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Объект 4"/>
          <p:cNvGraphicFramePr/>
          <p:nvPr/>
        </p:nvGraphicFramePr>
        <p:xfrm>
          <a:off x="0" y="4152899"/>
          <a:ext cx="9144000" cy="239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7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11" name="Объект 4"/>
          <p:cNvGraphicFramePr/>
          <p:nvPr/>
        </p:nvGraphicFramePr>
        <p:xfrm>
          <a:off x="0" y="1552576"/>
          <a:ext cx="9144000" cy="268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AutoShape 9"/>
          <p:cNvSpPr>
            <a:spLocks noGrp="1" noChangeArrowheads="1"/>
          </p:cNvSpPr>
          <p:nvPr>
            <p:ph idx="1"/>
          </p:nvPr>
        </p:nvSpPr>
        <p:spPr bwMode="gray">
          <a:xfrm>
            <a:off x="0" y="1152525"/>
            <a:ext cx="9144000" cy="4476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5400000" scaled="1"/>
            <a:tileRect/>
          </a:gradFill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anchor="ctr"/>
          <a:lstStyle/>
          <a:p>
            <a:pPr marL="3175" indent="9525" algn="ctr">
              <a:spcBef>
                <a:spcPct val="0"/>
              </a:spcBef>
              <a:buNone/>
              <a:defRPr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Выполнение плана на оказание отдельных услуг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Объект 4"/>
          <p:cNvGraphicFramePr/>
          <p:nvPr/>
        </p:nvGraphicFramePr>
        <p:xfrm>
          <a:off x="2490787" y="4210050"/>
          <a:ext cx="4676775" cy="2324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8</a:t>
            </a:r>
          </a:p>
          <a:p>
            <a:pPr>
              <a:defRPr/>
            </a:pP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стационарной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23951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858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9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стационарной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23951"/>
          <a:ext cx="9144001" cy="5438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858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10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стационарной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23951"/>
          <a:ext cx="9144001" cy="5438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858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11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896100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</a:t>
            </a:r>
            <a:r>
              <a:rPr lang="ru-RU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стационарозамещающей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23951"/>
          <a:ext cx="9144001" cy="5438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858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12</a:t>
            </a:r>
          </a:p>
          <a:p>
            <a:pPr>
              <a:defRPr/>
            </a:pP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896100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Задания по оказанию скорой медицинской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23951"/>
          <a:ext cx="9144001" cy="5438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477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13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Средняя стоимость единицы объема медицинской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71576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096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14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Средняя стоимость единицы объема медицинской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23951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287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15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1" y="333375"/>
            <a:ext cx="6419850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Расходы МО на единицу объема медицинской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71576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287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16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1" y="333375"/>
            <a:ext cx="6419850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Расходы МО на единицу объема медицинской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71576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Достижение индикативных показателей по заработной плате работников МО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1257302"/>
          <a:ext cx="9029700" cy="519112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accent5"/>
                  </a:outerShdw>
                </a:effectLst>
                <a:tableStyleId>{5C22544A-7EE6-4342-B048-85BDC9FD1C3A}</a:tableStyleId>
              </a:tblPr>
              <a:tblGrid>
                <a:gridCol w="2736476"/>
                <a:gridCol w="1441349"/>
                <a:gridCol w="1608463"/>
                <a:gridCol w="1650241"/>
                <a:gridCol w="1593171"/>
              </a:tblGrid>
              <a:tr h="461064">
                <a:tc rowSpan="3"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b="1" i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+mn-cs"/>
                        </a:rPr>
                        <a:t>ВСЕГО по Республике Адыгея</a:t>
                      </a:r>
                      <a:endParaRPr lang="ru-RU" sz="2000" b="1" i="0" baseline="0" dirty="0">
                        <a:latin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610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i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+mn-cs"/>
                        </a:rPr>
                        <a:t>Из всех источников</a:t>
                      </a:r>
                      <a:endParaRPr lang="ru-RU" sz="2000" b="1" i="0" baseline="0" dirty="0">
                        <a:latin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i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+mn-cs"/>
                        </a:rPr>
                        <a:t>Из ОМС</a:t>
                      </a:r>
                      <a:endParaRPr lang="ru-RU" sz="2000" b="1" i="0" baseline="0" dirty="0">
                        <a:latin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639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9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 </a:t>
                      </a:r>
                      <a:endParaRPr lang="ru-RU" sz="9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endParaRPr lang="ru-RU" sz="16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77010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врачи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29,95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-2,9%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28,51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-1,6%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63995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средний</a:t>
                      </a:r>
                    </a:p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медицинский</a:t>
                      </a:r>
                    </a:p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персонал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17,81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0,8%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17,02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1,9%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63995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младший</a:t>
                      </a:r>
                    </a:p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медицинский</a:t>
                      </a:r>
                    </a:p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персонал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12,69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7,3%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12,45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8,3%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52900" y="6562724"/>
            <a:ext cx="1162050" cy="295276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Слайд № 17</a:t>
            </a:r>
          </a:p>
          <a:p>
            <a:pPr>
              <a:defRPr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00525" y="2286000"/>
            <a:ext cx="1581150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Times New Roman"/>
              </a:rPr>
              <a:t>темп прироста от 2015 г.</a:t>
            </a:r>
            <a:endParaRPr lang="ru-RU" sz="1800" dirty="0" smtClean="0">
              <a:latin typeface="Arial" pitchFamily="34" charset="0"/>
              <a:ea typeface="Calibri"/>
              <a:cs typeface="Times New Roman"/>
            </a:endParaRPr>
          </a:p>
          <a:p>
            <a:endParaRPr lang="ru-RU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2724150" y="2314575"/>
            <a:ext cx="142875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Times New Roman"/>
              </a:rPr>
              <a:t>на 01.04.2016</a:t>
            </a:r>
            <a:endParaRPr lang="ru-RU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5819775" y="2305050"/>
            <a:ext cx="16002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Times New Roman"/>
              </a:rPr>
              <a:t>на             01.04.2016</a:t>
            </a:r>
            <a:endParaRPr lang="ru-RU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7429500" y="2276476"/>
            <a:ext cx="1581150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Times New Roman"/>
              </a:rPr>
              <a:t>темп прироста от 2015 г.</a:t>
            </a:r>
            <a:endParaRPr lang="ru-RU" sz="1800" dirty="0" smtClean="0">
              <a:latin typeface="Arial" pitchFamily="34" charset="0"/>
              <a:ea typeface="Calibri"/>
              <a:cs typeface="Times New Roman"/>
            </a:endParaRPr>
          </a:p>
          <a:p>
            <a:endParaRPr lang="ru-RU" sz="1800" dirty="0"/>
          </a:p>
        </p:txBody>
      </p:sp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" y="1"/>
            <a:ext cx="1257300" cy="1257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52763"/>
            <a:ext cx="6781800" cy="533400"/>
          </a:xfrm>
        </p:spPr>
        <p:txBody>
          <a:bodyPr/>
          <a:lstStyle/>
          <a:p>
            <a:pPr eaLnBrk="1" hangingPunct="1"/>
            <a:r>
              <a:rPr lang="ru-RU" b="1" smtClean="0"/>
              <a:t>СПАСИБО ЗА ВНИМАНИЕ </a:t>
            </a:r>
            <a:endParaRPr lang="en-US" b="1" smtClean="0"/>
          </a:p>
        </p:txBody>
      </p:sp>
      <p:pic>
        <p:nvPicPr>
          <p:cNvPr id="18436" name="Picture 4" descr="p12_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8088" y="2924175"/>
            <a:ext cx="12192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AutoShape 7" descr="k3702778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/>
          </a:p>
        </p:txBody>
      </p:sp>
      <p:sp>
        <p:nvSpPr>
          <p:cNvPr id="18438" name="AutoShape 8" descr="k3702778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/>
          </a:p>
        </p:txBody>
      </p:sp>
      <p:sp>
        <p:nvSpPr>
          <p:cNvPr id="18439" name="AutoShape 9" descr="k3702778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/>
          </a:p>
        </p:txBody>
      </p:sp>
      <p:sp>
        <p:nvSpPr>
          <p:cNvPr id="18440" name="AutoShape 10" descr="k3702778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/>
          </a:p>
        </p:txBody>
      </p:sp>
      <p:pic>
        <p:nvPicPr>
          <p:cNvPr id="18441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7429500" y="0"/>
            <a:ext cx="1498600" cy="149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200gl">
  <a:themeElements>
    <a:clrScheme name="cdb2004200gl 1">
      <a:dk1>
        <a:srgbClr val="000000"/>
      </a:dk1>
      <a:lt1>
        <a:srgbClr val="FFFFFF"/>
      </a:lt1>
      <a:dk2>
        <a:srgbClr val="003366"/>
      </a:dk2>
      <a:lt2>
        <a:srgbClr val="C0C0C0"/>
      </a:lt2>
      <a:accent1>
        <a:srgbClr val="229450"/>
      </a:accent1>
      <a:accent2>
        <a:srgbClr val="E3892F"/>
      </a:accent2>
      <a:accent3>
        <a:srgbClr val="FFFFFF"/>
      </a:accent3>
      <a:accent4>
        <a:srgbClr val="000000"/>
      </a:accent4>
      <a:accent5>
        <a:srgbClr val="ABC8B3"/>
      </a:accent5>
      <a:accent6>
        <a:srgbClr val="CE7C2A"/>
      </a:accent6>
      <a:hlink>
        <a:srgbClr val="0099CC"/>
      </a:hlink>
      <a:folHlink>
        <a:srgbClr val="855ADA"/>
      </a:folHlink>
    </a:clrScheme>
    <a:fontScheme name="cdb2004200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db2004200gl 1">
        <a:dk1>
          <a:srgbClr val="000000"/>
        </a:dk1>
        <a:lt1>
          <a:srgbClr val="FFFFFF"/>
        </a:lt1>
        <a:dk2>
          <a:srgbClr val="003366"/>
        </a:dk2>
        <a:lt2>
          <a:srgbClr val="C0C0C0"/>
        </a:lt2>
        <a:accent1>
          <a:srgbClr val="229450"/>
        </a:accent1>
        <a:accent2>
          <a:srgbClr val="E3892F"/>
        </a:accent2>
        <a:accent3>
          <a:srgbClr val="FFFFFF"/>
        </a:accent3>
        <a:accent4>
          <a:srgbClr val="000000"/>
        </a:accent4>
        <a:accent5>
          <a:srgbClr val="ABC8B3"/>
        </a:accent5>
        <a:accent6>
          <a:srgbClr val="CE7C2A"/>
        </a:accent6>
        <a:hlink>
          <a:srgbClr val="0099CC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0gl 2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865DE3"/>
        </a:accent1>
        <a:accent2>
          <a:srgbClr val="4FB0E1"/>
        </a:accent2>
        <a:accent3>
          <a:srgbClr val="FFFFFF"/>
        </a:accent3>
        <a:accent4>
          <a:srgbClr val="000000"/>
        </a:accent4>
        <a:accent5>
          <a:srgbClr val="C3B6EF"/>
        </a:accent5>
        <a:accent6>
          <a:srgbClr val="479FCC"/>
        </a:accent6>
        <a:hlink>
          <a:srgbClr val="441FCD"/>
        </a:hlink>
        <a:folHlink>
          <a:srgbClr val="AAC8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0gl 3">
        <a:dk1>
          <a:srgbClr val="000000"/>
        </a:dk1>
        <a:lt1>
          <a:srgbClr val="FFFFFF"/>
        </a:lt1>
        <a:dk2>
          <a:srgbClr val="480048"/>
        </a:dk2>
        <a:lt2>
          <a:srgbClr val="C0C0C0"/>
        </a:lt2>
        <a:accent1>
          <a:srgbClr val="DE791E"/>
        </a:accent1>
        <a:accent2>
          <a:srgbClr val="8386F5"/>
        </a:accent2>
        <a:accent3>
          <a:srgbClr val="FFFFFF"/>
        </a:accent3>
        <a:accent4>
          <a:srgbClr val="000000"/>
        </a:accent4>
        <a:accent5>
          <a:srgbClr val="ECBEAB"/>
        </a:accent5>
        <a:accent6>
          <a:srgbClr val="7679DE"/>
        </a:accent6>
        <a:hlink>
          <a:srgbClr val="009999"/>
        </a:hlink>
        <a:folHlink>
          <a:srgbClr val="66A44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db2004200gl 1">
    <a:dk1>
      <a:srgbClr val="000000"/>
    </a:dk1>
    <a:lt1>
      <a:srgbClr val="FFFFFF"/>
    </a:lt1>
    <a:dk2>
      <a:srgbClr val="003366"/>
    </a:dk2>
    <a:lt2>
      <a:srgbClr val="C0C0C0"/>
    </a:lt2>
    <a:accent1>
      <a:srgbClr val="229450"/>
    </a:accent1>
    <a:accent2>
      <a:srgbClr val="E3892F"/>
    </a:accent2>
    <a:accent3>
      <a:srgbClr val="FFFFFF"/>
    </a:accent3>
    <a:accent4>
      <a:srgbClr val="000000"/>
    </a:accent4>
    <a:accent5>
      <a:srgbClr val="ABC8B3"/>
    </a:accent5>
    <a:accent6>
      <a:srgbClr val="CE7C2A"/>
    </a:accent6>
    <a:hlink>
      <a:srgbClr val="0099CC"/>
    </a:hlink>
    <a:folHlink>
      <a:srgbClr val="855ADA"/>
    </a:folHlink>
  </a:clrScheme>
  <a:fontScheme name="cdb2004200g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4042</TotalTime>
  <Words>527</Words>
  <Application>Microsoft Office PowerPoint</Application>
  <PresentationFormat>Экран (4:3)</PresentationFormat>
  <Paragraphs>164</Paragraphs>
  <Slides>19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cdb2004200gl</vt:lpstr>
      <vt:lpstr>Image</vt:lpstr>
      <vt:lpstr>Анализ выполнения Территориальной программы обязательного медицинского страхования медицинскими организациями Республики Адыгея  за 1-й квартал 2016 года</vt:lpstr>
      <vt:lpstr>Выполнение объемных показателей Задания в целом по РА за 1 кв-л 2016 г.</vt:lpstr>
      <vt:lpstr>Выполнение объемных показателей Задания по оказанию амбулаторной помощи</vt:lpstr>
      <vt:lpstr>Выполнение объемных показателей Задания по оказанию амбулаторной помощи</vt:lpstr>
      <vt:lpstr>Выполнение объемных показателей Задания по оказанию амбулаторной помощи</vt:lpstr>
      <vt:lpstr>Выполнение объемных показателей Задания по оказанию амбулаторной помощи</vt:lpstr>
      <vt:lpstr>Выполнение объемных показателей Задания по оказанию амбулаторной помощи</vt:lpstr>
      <vt:lpstr>Выполнение объемных показателей Задания по оказанию амбулаторной помощи</vt:lpstr>
      <vt:lpstr>Выполнение объемных показателей Задания по оказанию стационарной помощи</vt:lpstr>
      <vt:lpstr>Выполнение объемных показателей Задания по оказанию стационарной помощи</vt:lpstr>
      <vt:lpstr>Выполнение объемных показателей Задания по оказанию стационарной помощи</vt:lpstr>
      <vt:lpstr>Выполнение объемных показателей Задания по оказанию стационарозамещающей помощи</vt:lpstr>
      <vt:lpstr>Выполнение объемных показателей Задания по оказанию скорой медицинской помощи</vt:lpstr>
      <vt:lpstr>Средняя стоимость единицы объема медицинской помощи</vt:lpstr>
      <vt:lpstr>Средняя стоимость единицы объема медицинской помощи</vt:lpstr>
      <vt:lpstr>Расходы МО на единицу объема медицинской помощи</vt:lpstr>
      <vt:lpstr>Расходы МО на единицу объема медицинской помощи</vt:lpstr>
      <vt:lpstr>Достижение индикативных показателей по заработной плате работников МО</vt:lpstr>
      <vt:lpstr>СПАСИБО ЗА ВНИМАНИЕ </vt:lpstr>
    </vt:vector>
  </TitlesOfParts>
  <Company>Tycoon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User</dc:creator>
  <cp:lastModifiedBy>Shiyanova</cp:lastModifiedBy>
  <cp:revision>313</cp:revision>
  <dcterms:created xsi:type="dcterms:W3CDTF">2012-10-30T12:50:28Z</dcterms:created>
  <dcterms:modified xsi:type="dcterms:W3CDTF">2016-06-10T12:17:51Z</dcterms:modified>
</cp:coreProperties>
</file>