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4" r:id="rId4"/>
    <p:sldId id="276" r:id="rId5"/>
    <p:sldId id="258" r:id="rId6"/>
    <p:sldId id="281" r:id="rId7"/>
    <p:sldId id="277" r:id="rId8"/>
    <p:sldId id="278" r:id="rId9"/>
    <p:sldId id="283" r:id="rId10"/>
    <p:sldId id="279" r:id="rId11"/>
    <p:sldId id="282" r:id="rId12"/>
    <p:sldId id="284" r:id="rId1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B8"/>
    <a:srgbClr val="D3F505"/>
    <a:srgbClr val="0E2414"/>
    <a:srgbClr val="D7D200"/>
    <a:srgbClr val="5AD74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898" y="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391295821882449"/>
          <c:y val="3.6562636210214619E-2"/>
          <c:w val="0.74780111563588303"/>
          <c:h val="0.943907158158064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  <a:alpha val="77000"/>
              </a:schemeClr>
            </a:solidFill>
            <a:ln>
              <a:solidFill>
                <a:srgbClr val="002060"/>
              </a:solidFill>
            </a:ln>
          </c:spPr>
          <c:cat>
            <c:numRef>
              <c:f>Лист1!$A$2:$A$12</c:f>
              <c:numCache>
                <c:formatCode>General</c:formatCode>
                <c:ptCount val="11"/>
                <c:pt idx="0">
                  <c:v>218</c:v>
                </c:pt>
                <c:pt idx="1">
                  <c:v>148</c:v>
                </c:pt>
                <c:pt idx="2">
                  <c:v>237</c:v>
                </c:pt>
                <c:pt idx="3">
                  <c:v>140</c:v>
                </c:pt>
                <c:pt idx="4">
                  <c:v>281</c:v>
                </c:pt>
                <c:pt idx="5">
                  <c:v>154</c:v>
                </c:pt>
                <c:pt idx="6">
                  <c:v>226</c:v>
                </c:pt>
                <c:pt idx="7">
                  <c:v>73</c:v>
                </c:pt>
                <c:pt idx="8">
                  <c:v>139</c:v>
                </c:pt>
                <c:pt idx="9">
                  <c:v>138</c:v>
                </c:pt>
                <c:pt idx="10">
                  <c:v>11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0.52</c:v>
                </c:pt>
                <c:pt idx="1">
                  <c:v>0.32000000000000012</c:v>
                </c:pt>
                <c:pt idx="2">
                  <c:v>0.2</c:v>
                </c:pt>
                <c:pt idx="3">
                  <c:v>8.0000000000000029E-2</c:v>
                </c:pt>
                <c:pt idx="4">
                  <c:v>4.0000000000000015E-2</c:v>
                </c:pt>
                <c:pt idx="5">
                  <c:v>0.18000000000000005</c:v>
                </c:pt>
                <c:pt idx="6">
                  <c:v>0.2</c:v>
                </c:pt>
                <c:pt idx="7">
                  <c:v>0.33000000000000013</c:v>
                </c:pt>
                <c:pt idx="8">
                  <c:v>0.8</c:v>
                </c:pt>
                <c:pt idx="9">
                  <c:v>0.94000000000000017</c:v>
                </c:pt>
                <c:pt idx="10">
                  <c:v>1.04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</c:spPr>
          <c:cat>
            <c:numRef>
              <c:f>Лист1!$A$2:$A$12</c:f>
              <c:numCache>
                <c:formatCode>General</c:formatCode>
                <c:ptCount val="11"/>
                <c:pt idx="0">
                  <c:v>218</c:v>
                </c:pt>
                <c:pt idx="1">
                  <c:v>148</c:v>
                </c:pt>
                <c:pt idx="2">
                  <c:v>237</c:v>
                </c:pt>
                <c:pt idx="3">
                  <c:v>140</c:v>
                </c:pt>
                <c:pt idx="4">
                  <c:v>281</c:v>
                </c:pt>
                <c:pt idx="5">
                  <c:v>154</c:v>
                </c:pt>
                <c:pt idx="6">
                  <c:v>226</c:v>
                </c:pt>
                <c:pt idx="7">
                  <c:v>73</c:v>
                </c:pt>
                <c:pt idx="8">
                  <c:v>139</c:v>
                </c:pt>
                <c:pt idx="9">
                  <c:v>138</c:v>
                </c:pt>
                <c:pt idx="10">
                  <c:v>11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0.4200000000000001</c:v>
                </c:pt>
                <c:pt idx="1">
                  <c:v>0.31000000000000011</c:v>
                </c:pt>
                <c:pt idx="2">
                  <c:v>0.18000000000000005</c:v>
                </c:pt>
                <c:pt idx="3">
                  <c:v>5.0000000000000017E-2</c:v>
                </c:pt>
                <c:pt idx="4">
                  <c:v>4.0000000000000015E-2</c:v>
                </c:pt>
                <c:pt idx="5">
                  <c:v>0.22000000000000006</c:v>
                </c:pt>
                <c:pt idx="6">
                  <c:v>0.23</c:v>
                </c:pt>
                <c:pt idx="7">
                  <c:v>0.39000000000000012</c:v>
                </c:pt>
                <c:pt idx="8">
                  <c:v>0.88000000000000023</c:v>
                </c:pt>
                <c:pt idx="9">
                  <c:v>1.0900000000000001</c:v>
                </c:pt>
                <c:pt idx="10">
                  <c:v>1.2</c:v>
                </c:pt>
              </c:numCache>
            </c:numRef>
          </c:val>
        </c:ser>
        <c:gapWidth val="52"/>
        <c:overlap val="-4"/>
        <c:axId val="89241856"/>
        <c:axId val="87166976"/>
      </c:barChart>
      <c:catAx>
        <c:axId val="89241856"/>
        <c:scaling>
          <c:orientation val="minMax"/>
        </c:scaling>
        <c:delete val="1"/>
        <c:axPos val="l"/>
        <c:numFmt formatCode="General" sourceLinked="1"/>
        <c:tickLblPos val="none"/>
        <c:crossAx val="87166976"/>
        <c:crosses val="autoZero"/>
        <c:auto val="1"/>
        <c:lblAlgn val="ctr"/>
        <c:lblOffset val="100"/>
      </c:catAx>
      <c:valAx>
        <c:axId val="87166976"/>
        <c:scaling>
          <c:orientation val="minMax"/>
        </c:scaling>
        <c:delete val="1"/>
        <c:axPos val="b"/>
        <c:numFmt formatCode="General" sourceLinked="1"/>
        <c:tickLblPos val="none"/>
        <c:crossAx val="892418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20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4949328671471696"/>
          <c:y val="5.4887915641852712E-2"/>
          <c:w val="0.74780111563588347"/>
          <c:h val="0.943907158158064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  <a:alpha val="77000"/>
              </a:schemeClr>
            </a:solidFill>
            <a:ln>
              <a:solidFill>
                <a:srgbClr val="002060"/>
              </a:solidFill>
            </a:ln>
          </c:spPr>
          <c:cat>
            <c:numRef>
              <c:f>Лист1!$A$2:$A$12</c:f>
              <c:numCache>
                <c:formatCode>General</c:formatCode>
                <c:ptCount val="11"/>
                <c:pt idx="0">
                  <c:v>218</c:v>
                </c:pt>
                <c:pt idx="1">
                  <c:v>148</c:v>
                </c:pt>
                <c:pt idx="2">
                  <c:v>237</c:v>
                </c:pt>
                <c:pt idx="3">
                  <c:v>140</c:v>
                </c:pt>
                <c:pt idx="4">
                  <c:v>281</c:v>
                </c:pt>
                <c:pt idx="5">
                  <c:v>154</c:v>
                </c:pt>
                <c:pt idx="6">
                  <c:v>226</c:v>
                </c:pt>
                <c:pt idx="7">
                  <c:v>73</c:v>
                </c:pt>
                <c:pt idx="8">
                  <c:v>139</c:v>
                </c:pt>
                <c:pt idx="9">
                  <c:v>138</c:v>
                </c:pt>
                <c:pt idx="10">
                  <c:v>11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0.46</c:v>
                </c:pt>
                <c:pt idx="1">
                  <c:v>0.21000000000000005</c:v>
                </c:pt>
                <c:pt idx="2">
                  <c:v>0.3600000000000001</c:v>
                </c:pt>
                <c:pt idx="3">
                  <c:v>0</c:v>
                </c:pt>
                <c:pt idx="4">
                  <c:v>3.0000000000000002E-2</c:v>
                </c:pt>
                <c:pt idx="5">
                  <c:v>0.2</c:v>
                </c:pt>
                <c:pt idx="6">
                  <c:v>0.26</c:v>
                </c:pt>
                <c:pt idx="7">
                  <c:v>0.34</c:v>
                </c:pt>
                <c:pt idx="8">
                  <c:v>0.70000000000000018</c:v>
                </c:pt>
                <c:pt idx="9">
                  <c:v>1.03</c:v>
                </c:pt>
                <c:pt idx="10">
                  <c:v>0.92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</c:spPr>
          <c:cat>
            <c:numRef>
              <c:f>Лист1!$A$2:$A$12</c:f>
              <c:numCache>
                <c:formatCode>General</c:formatCode>
                <c:ptCount val="11"/>
                <c:pt idx="0">
                  <c:v>218</c:v>
                </c:pt>
                <c:pt idx="1">
                  <c:v>148</c:v>
                </c:pt>
                <c:pt idx="2">
                  <c:v>237</c:v>
                </c:pt>
                <c:pt idx="3">
                  <c:v>140</c:v>
                </c:pt>
                <c:pt idx="4">
                  <c:v>281</c:v>
                </c:pt>
                <c:pt idx="5">
                  <c:v>154</c:v>
                </c:pt>
                <c:pt idx="6">
                  <c:v>226</c:v>
                </c:pt>
                <c:pt idx="7">
                  <c:v>73</c:v>
                </c:pt>
                <c:pt idx="8">
                  <c:v>139</c:v>
                </c:pt>
                <c:pt idx="9">
                  <c:v>138</c:v>
                </c:pt>
                <c:pt idx="10">
                  <c:v>11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0.38000000000000012</c:v>
                </c:pt>
                <c:pt idx="1">
                  <c:v>0.16</c:v>
                </c:pt>
                <c:pt idx="2">
                  <c:v>0.2</c:v>
                </c:pt>
                <c:pt idx="3">
                  <c:v>0</c:v>
                </c:pt>
                <c:pt idx="4">
                  <c:v>3.0000000000000002E-2</c:v>
                </c:pt>
                <c:pt idx="5">
                  <c:v>0.24000000000000005</c:v>
                </c:pt>
                <c:pt idx="6">
                  <c:v>0.23</c:v>
                </c:pt>
                <c:pt idx="7">
                  <c:v>0.28000000000000008</c:v>
                </c:pt>
                <c:pt idx="8">
                  <c:v>6.0000000000000019E-2</c:v>
                </c:pt>
                <c:pt idx="9">
                  <c:v>0.23</c:v>
                </c:pt>
                <c:pt idx="10">
                  <c:v>0.4200000000000001</c:v>
                </c:pt>
              </c:numCache>
            </c:numRef>
          </c:val>
        </c:ser>
        <c:gapWidth val="52"/>
        <c:overlap val="-4"/>
        <c:axId val="91060480"/>
        <c:axId val="92938240"/>
      </c:barChart>
      <c:catAx>
        <c:axId val="91060480"/>
        <c:scaling>
          <c:orientation val="minMax"/>
        </c:scaling>
        <c:delete val="1"/>
        <c:axPos val="l"/>
        <c:numFmt formatCode="General" sourceLinked="1"/>
        <c:tickLblPos val="none"/>
        <c:crossAx val="92938240"/>
        <c:crosses val="autoZero"/>
        <c:auto val="1"/>
        <c:lblAlgn val="ctr"/>
        <c:lblOffset val="100"/>
      </c:catAx>
      <c:valAx>
        <c:axId val="92938240"/>
        <c:scaling>
          <c:orientation val="minMax"/>
        </c:scaling>
        <c:delete val="1"/>
        <c:axPos val="b"/>
        <c:numFmt formatCode="General" sourceLinked="1"/>
        <c:tickLblPos val="none"/>
        <c:crossAx val="910604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20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1.8518518518518521E-2"/>
          <c:y val="2.6576194730265887E-2"/>
          <c:w val="0.61882716049382724"/>
          <c:h val="0.9468476105394684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4.2432074462914374E-2"/>
                  <c:y val="-4.717436266594426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31,10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7.7590769903761986E-2"/>
                  <c:y val="5.979491624218307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19,84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2"/>
              <c:layout>
                <c:manualLayout>
                  <c:x val="2.5235855934674836E-2"/>
                  <c:y val="7.7217447680851231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6,61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4.1258627393798E-2"/>
                  <c:y val="6.47188364154364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4,68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4"/>
              <c:layout>
                <c:manualLayout>
                  <c:x val="1.9006999125109364E-2"/>
                  <c:y val="6.41833175309288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8,95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6"/>
              <c:layout>
                <c:manualLayout>
                  <c:x val="6.401161660348012E-2"/>
                  <c:y val="-7.68754004501783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16,73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7"/>
              <c:layout>
                <c:manualLayout>
                  <c:x val="3.6050233304170294E-2"/>
                  <c:y val="-3.137360688994982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5,48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8"/>
              <c:layout>
                <c:manualLayout>
                  <c:x val="4.7908525323223483E-2"/>
                  <c:y val="-3.660057558292609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4,28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Pos val="inEnd"/>
            <c:showVal val="1"/>
            <c:showLeaderLines val="1"/>
          </c:dLbls>
          <c:cat>
            <c:strRef>
              <c:f>Лист1!$A$2:$A$10</c:f>
              <c:strCache>
                <c:ptCount val="9"/>
                <c:pt idx="0">
                  <c:v>АКУШЕРСТВО И ГИНЕКОЛОГИЯ</c:v>
                </c:pt>
                <c:pt idx="1">
                  <c:v>ИНФЕКЦИОННЫЕ БОЛЕЗНИ</c:v>
                </c:pt>
                <c:pt idx="2">
                  <c:v>БОЛЕЗНИ ОРГАНОВ КРОВООБРАЩЕНИЯ</c:v>
                </c:pt>
                <c:pt idx="3">
                  <c:v>ТРАВМЫ, ОТРАВЛЕНИЯ..</c:v>
                </c:pt>
                <c:pt idx="4">
                  <c:v>КАРДИОЛОГИЯ</c:v>
                </c:pt>
                <c:pt idx="5">
                  <c:v>БОЛЕЗНИ МОЧЕПОЛОВОЙ СИСТЕМЫ</c:v>
                </c:pt>
                <c:pt idx="6">
                  <c:v>БОЛЕЗНИ ОРГАНОВ ДЫХАНИЯ</c:v>
                </c:pt>
                <c:pt idx="7">
                  <c:v>ИННЫЕ</c:v>
                </c:pt>
                <c:pt idx="8">
                  <c:v>БОЛЕЗНИ НЕРВНОЙ СИСТЕМЫ</c:v>
                </c:pt>
              </c:strCache>
            </c:strRef>
          </c:cat>
          <c:val>
            <c:numRef>
              <c:f>Лист1!$B$2:$B$10</c:f>
              <c:numCache>
                <c:formatCode>0.00</c:formatCode>
                <c:ptCount val="9"/>
                <c:pt idx="0">
                  <c:v>31.1</c:v>
                </c:pt>
                <c:pt idx="1">
                  <c:v>19.84</c:v>
                </c:pt>
                <c:pt idx="2">
                  <c:v>6.6099999999999994</c:v>
                </c:pt>
                <c:pt idx="3">
                  <c:v>4.68</c:v>
                </c:pt>
                <c:pt idx="4">
                  <c:v>8.9500000000000011</c:v>
                </c:pt>
                <c:pt idx="5">
                  <c:v>2.3299999999999996</c:v>
                </c:pt>
                <c:pt idx="6">
                  <c:v>16.73</c:v>
                </c:pt>
                <c:pt idx="7">
                  <c:v>5.48</c:v>
                </c:pt>
                <c:pt idx="8">
                  <c:v>4.28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8.2687869714821755E-2"/>
          <c:y val="5.7141195261718083E-2"/>
          <c:w val="0.5966584401117585"/>
          <c:h val="0.912129206986292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5"/>
          <c:dLbls>
            <c:dLbl>
              <c:idx val="3"/>
              <c:layout>
                <c:manualLayout>
                  <c:x val="0"/>
                  <c:y val="1.0224306800049592E-2"/>
                </c:manualLayout>
              </c:layout>
              <c:dLblPos val="bestFit"/>
              <c:showVal val="1"/>
            </c:dLbl>
            <c:dLblPos val="outEnd"/>
            <c:showVal val="1"/>
            <c:showLeaderLines val="1"/>
          </c:dLbls>
          <c:cat>
            <c:strRef>
              <c:f>Лист1!$A$2:$A$9</c:f>
              <c:strCache>
                <c:ptCount val="8"/>
                <c:pt idx="0">
                  <c:v>иные МО</c:v>
                </c:pt>
                <c:pt idx="1">
                  <c:v>АРКОД</c:v>
                </c:pt>
                <c:pt idx="2">
                  <c:v>МГКБ</c:v>
                </c:pt>
                <c:pt idx="3">
                  <c:v>АРКБ</c:v>
                </c:pt>
                <c:pt idx="4">
                  <c:v>АРКБ</c:v>
                </c:pt>
                <c:pt idx="5">
                  <c:v>МБ им.Батмена</c:v>
                </c:pt>
                <c:pt idx="6">
                  <c:v>Майкопская ЦРБ</c:v>
                </c:pt>
                <c:pt idx="7">
                  <c:v>АРКИБ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392</c:v>
                </c:pt>
                <c:pt idx="1">
                  <c:v>1288</c:v>
                </c:pt>
                <c:pt idx="2">
                  <c:v>428</c:v>
                </c:pt>
                <c:pt idx="3">
                  <c:v>353</c:v>
                </c:pt>
                <c:pt idx="4">
                  <c:v>333</c:v>
                </c:pt>
                <c:pt idx="5">
                  <c:v>143</c:v>
                </c:pt>
                <c:pt idx="6">
                  <c:v>134</c:v>
                </c:pt>
                <c:pt idx="7">
                  <c:v>130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0.54908</cdr:x>
      <cdr:y>0.30966</cdr:y>
    </cdr:from>
    <cdr:to>
      <cdr:x>0.98423</cdr:x>
      <cdr:y>0.36394</cdr:y>
    </cdr:to>
    <cdr:sp macro="" textlink="">
      <cdr:nvSpPr>
        <cdr:cNvPr id="10" name="TextBox 35"/>
        <cdr:cNvSpPr txBox="1"/>
      </cdr:nvSpPr>
      <cdr:spPr>
        <a:xfrm xmlns:a="http://schemas.openxmlformats.org/drawingml/2006/main">
          <a:off x="5154737" y="1931446"/>
          <a:ext cx="4085167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600" b="0" dirty="0">
            <a:solidFill>
              <a:srgbClr val="002060"/>
            </a:solidFill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0.56485</cdr:x>
      <cdr:y>0.60033</cdr:y>
    </cdr:from>
    <cdr:to>
      <cdr:x>1</cdr:x>
      <cdr:y>0.73356</cdr:y>
    </cdr:to>
    <cdr:sp macro="" textlink="">
      <cdr:nvSpPr>
        <cdr:cNvPr id="10" name="TextBox 35"/>
        <cdr:cNvSpPr txBox="1"/>
      </cdr:nvSpPr>
      <cdr:spPr>
        <a:xfrm xmlns:a="http://schemas.openxmlformats.org/drawingml/2006/main">
          <a:off x="5427512" y="3744416"/>
          <a:ext cx="4085167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u="sng" dirty="0" smtClean="0">
              <a:solidFill>
                <a:srgbClr val="C00000"/>
              </a:solidFill>
              <a:effectLst/>
            </a:rPr>
            <a:t>НЕЭФФЕКТИВНОЕ ИСПОЛЬЗОВАНИЕ СРЕДСТВ</a:t>
          </a:r>
        </a:p>
        <a:p xmlns:a="http://schemas.openxmlformats.org/drawingml/2006/main">
          <a:endParaRPr lang="ru-RU" sz="1600" b="0" dirty="0">
            <a:solidFill>
              <a:srgbClr val="002060"/>
            </a:solidFill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05116-3E3F-4252-A7E5-E44A87EEB90F}" type="datetimeFigureOut">
              <a:rPr lang="ru-RU" smtClean="0"/>
              <a:pPr/>
              <a:t>02.09.2016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E8B7C-600F-4AA8-9A23-CE220EE86A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5503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DC162-3401-4F10-B5F0-672F6A91BC4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501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C0A8-88C1-4F20-AA5A-D292D3096D0A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B0A74-F861-4FA9-BA5D-F550B8BBA061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C447A-1381-4E4B-B05E-9DBDEC57D8DD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6011-14E9-408C-BA6A-2A3CEF7AF154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D35B-274E-432D-BA07-DC607C4439B5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33746-FFDC-4FD6-A8D3-43ADD6690A39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C173-9FEE-41EF-B70B-8AC117BEB055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BE8C-1D61-4817-BDCA-D000B28B9EFB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9B11E-908C-4EDC-913D-025D41FF4F47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6381-5A11-4EC2-A70A-81207443DA2E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83C1-ACE5-4F58-BB67-931E844C295D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7120-DD28-4DDF-AB63-9EBF0A292CA7}" type="datetime1">
              <a:rPr lang="ru-RU" smtClean="0"/>
              <a:pPr/>
              <a:t>02.09.2016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DDC158D83FD2F0610580CFF106207AC74D286837E2D49C0E6EF71E590B9D6666767777887DE1CDCK4V4J" TargetMode="External"/><Relationship Id="rId2" Type="http://schemas.openxmlformats.org/officeDocument/2006/relationships/hyperlink" Target="consultantplus://offline/ref=1DDC158D83FD2F0610580CFF106207AC77D081827F2C49C0E6EF71E590B9D6666767777887DE1BD2K4V4J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54260" y="1195165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24660" y="283295"/>
            <a:ext cx="772318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cap="small" dirty="0" smtClean="0">
                <a:solidFill>
                  <a:schemeClr val="accent1">
                    <a:lumMod val="75000"/>
                  </a:schemeClr>
                </a:solidFill>
              </a:rPr>
              <a:t>ФОНД ОБЯЗАТЕЛЬНОГО МЕДИЦИНСКОГО СТРАХОВАНИЯ РЕСПУБЛИКИ  АДЫГЕЯ</a:t>
            </a:r>
            <a:endParaRPr lang="ru-RU" sz="1600" i="1" cap="all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3558" y="2132856"/>
            <a:ext cx="79568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2800" b="1" dirty="0" smtClean="0">
                <a:solidFill>
                  <a:srgbClr val="002060"/>
                </a:solidFill>
              </a:rPr>
              <a:t>АКТУАЛЬНЫЕ ВОПРОСЫ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ИСПОЛЬЗОВАНИЯ СРЕДСТВ, ПРЕДОСТАВЛЯЕМЫХ ИЗ БЮДЖЕТА ТЕРРИТОРИАЛЬНОГО  ФОНДА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ОБЯЗАТЕЛЬНОГО МЕДИЦИНСКОГО </a:t>
            </a:r>
            <a:r>
              <a:rPr lang="ru-RU" sz="2800" b="1" dirty="0" smtClean="0">
                <a:solidFill>
                  <a:srgbClr val="002060"/>
                </a:solidFill>
              </a:rPr>
              <a:t>СТРАХОВАНИЯ РЕСПУБЛИКИ АДЫГЕЯ</a:t>
            </a:r>
            <a:endParaRPr lang="ru-RU" sz="26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07745" y="5220575"/>
            <a:ext cx="287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>
                <a:solidFill>
                  <a:srgbClr val="30527C"/>
                </a:solidFill>
              </a:rPr>
              <a:t>М.С.Хагауджева</a:t>
            </a:r>
            <a:endParaRPr lang="ru-RU" i="1" dirty="0" smtClean="0">
              <a:solidFill>
                <a:srgbClr val="30527C"/>
              </a:solidFill>
            </a:endParaRPr>
          </a:p>
          <a:p>
            <a:r>
              <a:rPr lang="ru-RU" i="1" dirty="0" smtClean="0">
                <a:solidFill>
                  <a:srgbClr val="30527C"/>
                </a:solidFill>
              </a:rPr>
              <a:t>Директор ТФОМС РА </a:t>
            </a:r>
            <a:endParaRPr lang="ru-RU" i="1" dirty="0">
              <a:solidFill>
                <a:srgbClr val="30527C"/>
              </a:solidFill>
            </a:endParaRPr>
          </a:p>
        </p:txBody>
      </p:sp>
      <p:pic>
        <p:nvPicPr>
          <p:cNvPr id="7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7940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100000"/>
                    </a14:imgEffect>
                    <a14:imgEffect>
                      <a14:brightnessContrast bright="97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2331069" cy="331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774566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6813" y="117616"/>
            <a:ext cx="77231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Показатели эффективности</a:t>
            </a:r>
            <a:b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</a:b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оплаты медицинской помощи по </a:t>
            </a:r>
            <a:r>
              <a:rPr lang="ru-RU" sz="2000" b="1" cap="all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ксг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2</a:t>
            </a:fld>
            <a:endParaRPr lang="ru-RU" sz="1400" dirty="0">
              <a:solidFill>
                <a:srgbClr val="30527C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100000"/>
                    </a14:imgEffect>
                    <a14:imgEffect>
                      <a14:brightnessContrast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7439" y="861014"/>
            <a:ext cx="6655041" cy="573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3105206" y="2276872"/>
            <a:ext cx="18002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105206" y="2562443"/>
            <a:ext cx="290695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868144" y="2826302"/>
            <a:ext cx="201622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5292080" y="3140968"/>
            <a:ext cx="338437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415217" y="3429000"/>
            <a:ext cx="2648701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7078936" y="3729183"/>
            <a:ext cx="173486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415217" y="4005064"/>
            <a:ext cx="86063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5930144" y="4257584"/>
            <a:ext cx="260229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444480" y="4563372"/>
            <a:ext cx="338437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2415217" y="4851404"/>
            <a:ext cx="338437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005306" y="5130558"/>
            <a:ext cx="143917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3132826" y="5706622"/>
            <a:ext cx="193109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3624744" y="5949280"/>
            <a:ext cx="2305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598287" y="198884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610028" y="226758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18906" y="255561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626794" y="340236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34684" y="397744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627784" y="481490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627784" y="539055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627784" y="567859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8</a:t>
            </a:r>
          </a:p>
        </p:txBody>
      </p:sp>
      <p:pic>
        <p:nvPicPr>
          <p:cNvPr id="29" name="Picture 6" descr="Лого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4781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6813" y="265952"/>
            <a:ext cx="77231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ДИНАМИКА уровня госпитализации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3</a:t>
            </a:fld>
            <a:endParaRPr lang="ru-RU" sz="1400" dirty="0">
              <a:solidFill>
                <a:srgbClr val="30527C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62198" y="980728"/>
            <a:ext cx="7409828" cy="1008112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</a:rPr>
              <a:t>УРОВЕНЬ ГОСПИТАЛИЗАЦИИ ПО РОССИИ </a:t>
            </a:r>
            <a:br>
              <a:rPr lang="ru-RU" sz="17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СНИЗИЛСЯ</a:t>
            </a:r>
            <a:r>
              <a:rPr lang="ru-RU" sz="17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НА 5,8%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с</a:t>
            </a:r>
            <a:r>
              <a:rPr lang="ru-RU" sz="2000" b="1" dirty="0" smtClean="0">
                <a:solidFill>
                  <a:srgbClr val="002060"/>
                </a:solidFill>
              </a:rPr>
              <a:t> 15,0 на 1000 чел. в 2015 году до 14,1 </a:t>
            </a:r>
            <a:r>
              <a:rPr lang="ru-RU" sz="2000" b="1" dirty="0">
                <a:solidFill>
                  <a:srgbClr val="002060"/>
                </a:solidFill>
              </a:rPr>
              <a:t>на 1000 чел. </a:t>
            </a:r>
            <a:r>
              <a:rPr lang="ru-RU" sz="2000" b="1" dirty="0" smtClean="0">
                <a:solidFill>
                  <a:srgbClr val="002060"/>
                </a:solidFill>
              </a:rPr>
              <a:t>в 2016 году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51520" y="2132856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НЕ ЭФФЕКТИВНОЕ ВНЕДРЕНИЕ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6933672"/>
              </p:ext>
            </p:extLst>
          </p:nvPr>
        </p:nvGraphicFramePr>
        <p:xfrm>
          <a:off x="179511" y="2708920"/>
          <a:ext cx="4320479" cy="3233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59"/>
                <a:gridCol w="1080120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РОССИЙСКОЙ ФЕДЕРАЦИИ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ТЕМП</a:t>
                      </a:r>
                      <a:r>
                        <a:rPr lang="ru-RU" baseline="0" dirty="0" smtClean="0"/>
                        <a:t> РОСТА (%)</a:t>
                      </a:r>
                      <a:endParaRPr lang="ru-RU" dirty="0"/>
                    </a:p>
                  </a:txBody>
                  <a:tcPr anchor="ctr"/>
                </a:tc>
              </a:tr>
              <a:tr h="5562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+25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5562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Рязанская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+12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5562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Тамбовская </a:t>
                      </a:r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область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+6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5562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2400" b="0" i="0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Адыгея</a:t>
                      </a:r>
                      <a:endParaRPr lang="ru-RU" sz="24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4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+4,7</a:t>
                      </a:r>
                      <a:endParaRPr lang="ru-RU" sz="2400" b="0" i="0" u="none" strike="noStrike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7" name="Скругленный прямоугольник 36"/>
          <p:cNvSpPr/>
          <p:nvPr/>
        </p:nvSpPr>
        <p:spPr>
          <a:xfrm>
            <a:off x="4641528" y="2118795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</a:rPr>
              <a:t>ЭФФЕКТИВНОЕ ВНЕДРЕНИЕ</a:t>
            </a: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1477052"/>
              </p:ext>
            </p:extLst>
          </p:nvPr>
        </p:nvGraphicFramePr>
        <p:xfrm>
          <a:off x="4644008" y="2680672"/>
          <a:ext cx="4329358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9238"/>
                <a:gridCol w="1080120"/>
              </a:tblGrid>
              <a:tr h="8729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РОССИЙСКОЙ ФЕДЕРАЦИИ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ТЕМП</a:t>
                      </a:r>
                      <a:r>
                        <a:rPr lang="ru-RU" baseline="0" dirty="0" smtClean="0"/>
                        <a:t> СПАДА (%)</a:t>
                      </a:r>
                      <a:endParaRPr lang="ru-RU" dirty="0"/>
                    </a:p>
                  </a:txBody>
                  <a:tcPr anchor="ctr"/>
                </a:tc>
              </a:tr>
              <a:tr h="31861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 marL="9525" marR="9525" marT="9525" marB="0" anchor="b"/>
                </a:tc>
              </a:tr>
              <a:tr h="30336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 marL="9525" marR="9525" marT="9525" marB="0" anchor="b"/>
                </a:tc>
              </a:tr>
              <a:tr h="28812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 marL="9525" marR="9525" marT="9525" marB="0" anchor="b"/>
                </a:tc>
              </a:tr>
              <a:tr h="27287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 marL="9525" marR="9525" marT="9525" marB="0" anchor="b"/>
                </a:tc>
              </a:tr>
              <a:tr h="25763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Алтайский край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 marL="9525" marR="9525" marT="9525" marB="0" anchor="b"/>
                </a:tc>
              </a:tr>
              <a:tr h="31439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Курская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 marL="9525" marR="9525" marT="9525" marB="0" anchor="b"/>
                </a:tc>
              </a:tr>
              <a:tr h="2271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Калужская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 marL="9525" marR="9525" marT="9525" marB="0" anchor="b"/>
                </a:tc>
              </a:tr>
              <a:tr h="35591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1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347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6813" y="265952"/>
            <a:ext cx="77231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ДИНАМИКА СРЕДНЕЙ ДЛИТЕЛЬНОСТИ ГОСПИТАЛИЗАЦИИ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4</a:t>
            </a:fld>
            <a:endParaRPr lang="ru-RU" sz="1400" dirty="0">
              <a:solidFill>
                <a:srgbClr val="30527C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43608" y="980728"/>
            <a:ext cx="7056783" cy="1008112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</a:rPr>
              <a:t>СРЕДНЯЯ ДЛИТЕЛЬНОСТЬ ГОСПИТАЛИЗАЦИИ ПО РОССИИ</a:t>
            </a:r>
            <a:br>
              <a:rPr lang="ru-RU" sz="1700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УВЕЛИЧИЛАСЬ</a:t>
            </a:r>
            <a:r>
              <a:rPr lang="ru-RU" b="1" dirty="0" smtClean="0">
                <a:solidFill>
                  <a:srgbClr val="002060"/>
                </a:solidFill>
              </a:rPr>
              <a:t> НА </a:t>
            </a:r>
            <a:r>
              <a:rPr lang="ru-RU" sz="2000" b="1" dirty="0" smtClean="0">
                <a:solidFill>
                  <a:srgbClr val="002060"/>
                </a:solidFill>
              </a:rPr>
              <a:t>0,8% (с 9,07 дней в 2015 году до 9,14 дней в 2016 году), по РА  </a:t>
            </a:r>
            <a:r>
              <a:rPr lang="ru-RU" sz="2000" b="1" dirty="0" smtClean="0">
                <a:solidFill>
                  <a:srgbClr val="FF0000"/>
                </a:solidFill>
              </a:rPr>
              <a:t>СНИЗИЛАСЬ</a:t>
            </a:r>
            <a:r>
              <a:rPr lang="ru-RU" sz="2000" b="1" dirty="0" smtClean="0">
                <a:solidFill>
                  <a:srgbClr val="002060"/>
                </a:solidFill>
              </a:rPr>
              <a:t> НА 0,9% (С 9,02 ДО 8,94)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51520" y="2132856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НЕ ЭФФЕКТИВНОЕ ВНЕДРЕНИЕ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76761664"/>
              </p:ext>
            </p:extLst>
          </p:nvPr>
        </p:nvGraphicFramePr>
        <p:xfrm>
          <a:off x="172488" y="2708920"/>
          <a:ext cx="4327504" cy="2648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7384"/>
                <a:gridCol w="1080120"/>
              </a:tblGrid>
              <a:tr h="10027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ТЕМП</a:t>
                      </a:r>
                      <a:r>
                        <a:rPr lang="ru-RU" baseline="0" dirty="0" smtClean="0"/>
                        <a:t> РОСТА (%)</a:t>
                      </a:r>
                      <a:endParaRPr lang="ru-RU" dirty="0"/>
                    </a:p>
                  </a:txBody>
                  <a:tcPr anchor="ctr"/>
                </a:tc>
              </a:tr>
              <a:tr h="41152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ГБУЗ РА </a:t>
                      </a:r>
                      <a:r>
                        <a:rPr lang="ru-RU" sz="18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Кошехабльская</a:t>
                      </a:r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ЦРБ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+10,1</a:t>
                      </a:r>
                      <a:endParaRPr lang="ru-RU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152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ГБУЗ РА  Гиагинская ЦРБ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+5,9</a:t>
                      </a:r>
                      <a:endParaRPr lang="ru-RU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152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ГБУЗ РА АМБ </a:t>
                      </a:r>
                      <a:r>
                        <a:rPr lang="ru-RU" sz="18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им.К.М.Батмена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+3,4</a:t>
                      </a:r>
                      <a:endParaRPr lang="ru-RU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1527">
                <a:tc>
                  <a:txBody>
                    <a:bodyPr/>
                    <a:lstStyle/>
                    <a:p>
                      <a:pPr algn="l" rtl="0" fontAlgn="b"/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2400" b="0" i="0" u="none" strike="noStrike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7" name="Скругленный прямоугольник 36"/>
          <p:cNvSpPr/>
          <p:nvPr/>
        </p:nvSpPr>
        <p:spPr>
          <a:xfrm>
            <a:off x="4641528" y="2118795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</a:rPr>
              <a:t>ЭФФЕКТИВНОЕ ВНЕДРЕНИЕ</a:t>
            </a: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3963269"/>
              </p:ext>
            </p:extLst>
          </p:nvPr>
        </p:nvGraphicFramePr>
        <p:xfrm>
          <a:off x="4644008" y="2700042"/>
          <a:ext cx="4329358" cy="2470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9238"/>
                <a:gridCol w="1080120"/>
              </a:tblGrid>
              <a:tr h="10050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ТЕМП</a:t>
                      </a:r>
                      <a:r>
                        <a:rPr lang="ru-RU" baseline="0" dirty="0" smtClean="0"/>
                        <a:t> СПАДА (%)</a:t>
                      </a:r>
                      <a:endParaRPr lang="ru-RU" dirty="0"/>
                    </a:p>
                  </a:txBody>
                  <a:tcPr anchor="ctr"/>
                </a:tc>
              </a:tr>
              <a:tr h="53193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ГБУЗ РА </a:t>
                      </a:r>
                      <a:r>
                        <a:rPr lang="ru-RU" sz="1800" b="0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Тахтамукайская</a:t>
                      </a:r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ЦРБ</a:t>
                      </a:r>
                      <a:endParaRPr lang="ru-RU" sz="1800" b="0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-20,8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5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ГБУЗ РА АРКОД</a:t>
                      </a:r>
                      <a:endParaRPr lang="ru-RU" sz="1800" b="0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-8,56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7488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ГБУЗ РА МГКБ</a:t>
                      </a:r>
                      <a:endParaRPr lang="ru-RU" sz="1800" b="0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-2,6</a:t>
                      </a:r>
                      <a:endParaRPr lang="ru-RU" sz="24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8007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68510" y="764704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01737" y="126494"/>
            <a:ext cx="77231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ДИНАМИКА ЧИСЛА НАИМЕНЕЕ ЗАТРАТНЫХ СЛУЧАЕВ ГОСПИТАЛИЗАЦИИ В КРУГЛОСУТОЧНОМ СТАЦИОНАРЕ </a:t>
            </a:r>
            <a:r>
              <a:rPr lang="ru-RU" sz="20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В РФ </a:t>
            </a:r>
          </a:p>
        </p:txBody>
      </p:sp>
      <p:sp>
        <p:nvSpPr>
          <p:cNvPr id="16" name="Номер слайда 1"/>
          <p:cNvSpPr txBox="1">
            <a:spLocks/>
          </p:cNvSpPr>
          <p:nvPr/>
        </p:nvSpPr>
        <p:spPr>
          <a:xfrm>
            <a:off x="8492435" y="6520259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5</a:t>
            </a:fld>
            <a:endParaRPr lang="ru-RU" sz="1400" dirty="0">
              <a:solidFill>
                <a:srgbClr val="30527C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xmlns="" val="688159038"/>
              </p:ext>
            </p:extLst>
          </p:nvPr>
        </p:nvGraphicFramePr>
        <p:xfrm>
          <a:off x="152600" y="620688"/>
          <a:ext cx="8991400" cy="623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-30754" y="868650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>
                <a:solidFill>
                  <a:srgbClr val="002060"/>
                </a:solidFill>
              </a:rPr>
              <a:t>Операции на женских </a:t>
            </a:r>
            <a:r>
              <a:rPr lang="ru-RU" sz="1300" b="1" i="1" dirty="0" smtClean="0">
                <a:solidFill>
                  <a:srgbClr val="002060"/>
                </a:solidFill>
              </a:rPr>
              <a:t>пол. органах: 1 уровень (КСГ 11)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30754" y="1361480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Химиотерапия при ЗНО у взрослых: 1 уровень (КСГ 138)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36512" y="1886490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Химиотерапия при </a:t>
            </a:r>
            <a:r>
              <a:rPr lang="ru-RU" sz="1300" b="1" i="1" dirty="0">
                <a:solidFill>
                  <a:srgbClr val="002060"/>
                </a:solidFill>
              </a:rPr>
              <a:t>ЗНО у взрослых: </a:t>
            </a:r>
            <a:r>
              <a:rPr lang="ru-RU" sz="1300" b="1" i="1" dirty="0" smtClean="0">
                <a:solidFill>
                  <a:srgbClr val="002060"/>
                </a:solidFill>
              </a:rPr>
              <a:t>2 </a:t>
            </a:r>
            <a:r>
              <a:rPr lang="ru-RU" sz="1300" b="1" i="1" dirty="0">
                <a:solidFill>
                  <a:srgbClr val="002060"/>
                </a:solidFill>
              </a:rPr>
              <a:t>уровень (КСГ </a:t>
            </a:r>
            <a:r>
              <a:rPr lang="ru-RU" sz="1300" b="1" i="1" dirty="0" smtClean="0">
                <a:solidFill>
                  <a:srgbClr val="002060"/>
                </a:solidFill>
              </a:rPr>
              <a:t>139)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-36512" y="2348880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Операции на кишечнике:</a:t>
            </a:r>
          </a:p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1 уровень (КСГ 73)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36512" y="3009146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Операции на мужских пол. органах: 1 уровень (КСГ 226)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36512" y="3501008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Операции на органе зрения: 1 уровень (КСГ 154)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36512" y="4005064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C00000"/>
                </a:solidFill>
              </a:rPr>
              <a:t>Операции на органе полости рта: 1 уровень (КСГ 281)</a:t>
            </a:r>
            <a:endParaRPr lang="ru-RU" sz="1300" b="1" i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-36512" y="4470178"/>
            <a:ext cx="2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err="1" smtClean="0">
                <a:solidFill>
                  <a:srgbClr val="C00000"/>
                </a:solidFill>
              </a:rPr>
              <a:t>Моноклональные</a:t>
            </a:r>
            <a:r>
              <a:rPr lang="ru-RU" sz="1300" b="1" i="1" dirty="0" smtClean="0">
                <a:solidFill>
                  <a:srgbClr val="C00000"/>
                </a:solidFill>
              </a:rPr>
              <a:t> антитела и ингибиторы </a:t>
            </a:r>
            <a:r>
              <a:rPr lang="ru-RU" sz="1300" b="1" i="1" dirty="0" err="1" smtClean="0">
                <a:solidFill>
                  <a:srgbClr val="C00000"/>
                </a:solidFill>
              </a:rPr>
              <a:t>протеинкиназы</a:t>
            </a:r>
            <a:r>
              <a:rPr lang="ru-RU" sz="1300" b="1" i="1" dirty="0" smtClean="0">
                <a:solidFill>
                  <a:srgbClr val="C00000"/>
                </a:solidFill>
              </a:rPr>
              <a:t> при ЗНО у взрослых (КСГ 140)</a:t>
            </a:r>
            <a:endParaRPr lang="ru-RU" sz="1300" b="1" i="1" dirty="0">
              <a:solidFill>
                <a:srgbClr val="C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-36512" y="5157192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C00000"/>
                </a:solidFill>
              </a:rPr>
              <a:t>Операции на коже:</a:t>
            </a:r>
            <a:br>
              <a:rPr lang="ru-RU" sz="1300" b="1" i="1" dirty="0" smtClean="0">
                <a:solidFill>
                  <a:srgbClr val="C00000"/>
                </a:solidFill>
              </a:rPr>
            </a:br>
            <a:r>
              <a:rPr lang="ru-RU" sz="1300" b="1" i="1" dirty="0" smtClean="0">
                <a:solidFill>
                  <a:srgbClr val="C00000"/>
                </a:solidFill>
              </a:rPr>
              <a:t>1 уровень (КСГ 237)</a:t>
            </a:r>
            <a:endParaRPr lang="ru-RU" sz="1300" b="1" i="1" dirty="0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36512" y="5662602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C00000"/>
                </a:solidFill>
              </a:rPr>
              <a:t>Операции на органе слуха: </a:t>
            </a:r>
          </a:p>
          <a:p>
            <a:pPr>
              <a:lnSpc>
                <a:spcPts val="1600"/>
              </a:lnSpc>
            </a:pPr>
            <a:r>
              <a:rPr lang="ru-RU" sz="1300" b="1" i="1" dirty="0">
                <a:solidFill>
                  <a:srgbClr val="C00000"/>
                </a:solidFill>
              </a:rPr>
              <a:t>1</a:t>
            </a:r>
            <a:r>
              <a:rPr lang="ru-RU" sz="1300" b="1" i="1" dirty="0" smtClean="0">
                <a:solidFill>
                  <a:srgbClr val="C00000"/>
                </a:solidFill>
              </a:rPr>
              <a:t> уровень (КСГ 148)</a:t>
            </a:r>
            <a:endParaRPr lang="ru-RU" sz="1300" b="1" i="1" dirty="0">
              <a:solidFill>
                <a:srgbClr val="C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36512" y="6139641"/>
            <a:ext cx="2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C00000"/>
                </a:solidFill>
              </a:rPr>
              <a:t>Операции на костно-мышечной системе и суставах:</a:t>
            </a:r>
            <a:r>
              <a:rPr lang="ru-RU" sz="1300" b="1" i="1" dirty="0">
                <a:solidFill>
                  <a:srgbClr val="C00000"/>
                </a:solidFill>
              </a:rPr>
              <a:t> </a:t>
            </a:r>
            <a:r>
              <a:rPr lang="ru-RU" sz="1300" b="1" i="1" dirty="0" smtClean="0">
                <a:solidFill>
                  <a:srgbClr val="C00000"/>
                </a:solidFill>
              </a:rPr>
              <a:t>1 уровень (КСГ 218)</a:t>
            </a:r>
            <a:endParaRPr lang="ru-RU" sz="1300" b="1" i="1" dirty="0">
              <a:solidFill>
                <a:srgbClr val="C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32440" y="86865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25%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8479869" y="868650"/>
            <a:ext cx="0" cy="2880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466465" y="2492896"/>
            <a:ext cx="825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15%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4455320" y="2548935"/>
            <a:ext cx="0" cy="2880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959313" y="1412776"/>
            <a:ext cx="717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14%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7986433" y="1468815"/>
            <a:ext cx="0" cy="2880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948264" y="198884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9%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6945784" y="2044879"/>
            <a:ext cx="0" cy="2880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915816" y="4677728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60%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 flipV="1">
            <a:off x="2951311" y="4653136"/>
            <a:ext cx="0" cy="344071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067944" y="576519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</a:rPr>
              <a:t>3</a:t>
            </a:r>
            <a:r>
              <a:rPr lang="ru-RU" sz="2000" b="1" i="1" dirty="0" smtClean="0">
                <a:solidFill>
                  <a:srgbClr val="C00000"/>
                </a:solidFill>
              </a:rPr>
              <a:t>%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cxnSp>
        <p:nvCxnSpPr>
          <p:cNvPr id="61" name="Прямая со стрелкой 60"/>
          <p:cNvCxnSpPr/>
          <p:nvPr/>
        </p:nvCxnSpPr>
        <p:spPr>
          <a:xfrm flipV="1">
            <a:off x="4103439" y="5740602"/>
            <a:ext cx="0" cy="344071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148064" y="6317449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24%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 flipV="1">
            <a:off x="5148064" y="6321549"/>
            <a:ext cx="0" cy="344071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512575" y="5162321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11%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3548070" y="5137729"/>
            <a:ext cx="0" cy="344071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575033" y="3604954"/>
            <a:ext cx="825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18%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3563888" y="3660993"/>
            <a:ext cx="0" cy="2880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47041" y="3068960"/>
            <a:ext cx="825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13%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3635896" y="3124999"/>
            <a:ext cx="0" cy="288032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555776" y="4131075"/>
            <a:ext cx="143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Без динамики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00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68510" y="764704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9553" y="126494"/>
            <a:ext cx="8385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+mj-lt"/>
                <a:cs typeface="Arial" pitchFamily="34" charset="0"/>
              </a:rPr>
              <a:t>ДИНАМИКА ЧИСЛА НАИМЕНЕЕ ЗАТРАТНЫХ СЛУЧАЕВ ГОСПИТАЛИЗАЦИИ В КРУГЛОСУТОЧНОМ СТАЦИОНАРЕ В </a:t>
            </a:r>
            <a:r>
              <a:rPr lang="ru-RU" sz="20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РЕСПУБЛИКЕ АДЫГЕЯ (2015г/2016г</a:t>
            </a:r>
            <a:r>
              <a:rPr lang="ru-RU" sz="2000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) </a:t>
            </a:r>
          </a:p>
        </p:txBody>
      </p:sp>
      <p:sp>
        <p:nvSpPr>
          <p:cNvPr id="16" name="Номер слайда 1"/>
          <p:cNvSpPr txBox="1">
            <a:spLocks/>
          </p:cNvSpPr>
          <p:nvPr/>
        </p:nvSpPr>
        <p:spPr>
          <a:xfrm>
            <a:off x="8492435" y="6520259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6</a:t>
            </a:fld>
            <a:endParaRPr lang="ru-RU" sz="1400" dirty="0">
              <a:solidFill>
                <a:srgbClr val="30527C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xmlns="" val="688159038"/>
              </p:ext>
            </p:extLst>
          </p:nvPr>
        </p:nvGraphicFramePr>
        <p:xfrm>
          <a:off x="0" y="620689"/>
          <a:ext cx="9387952" cy="623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-30754" y="1052736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/>
              <a:t>Операции на женских </a:t>
            </a:r>
            <a:r>
              <a:rPr lang="ru-RU" sz="1300" b="1" i="1" dirty="0" smtClean="0"/>
              <a:t>пол. органах: 1 уровень (КСГ 11</a:t>
            </a:r>
            <a:r>
              <a:rPr lang="ru-RU" sz="1300" b="1" i="1" dirty="0" smtClean="0">
                <a:solidFill>
                  <a:srgbClr val="002060"/>
                </a:solidFill>
              </a:rPr>
              <a:t>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30754" y="1556792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Химиотерапия при ЗНО у взрослых: 1 уровень (КСГ 138)</a:t>
            </a:r>
            <a:endParaRPr lang="ru-RU" sz="1300" b="1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-36512" y="2060848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Химиотерапия при </a:t>
            </a:r>
            <a:r>
              <a:rPr lang="ru-RU" sz="1300" b="1" i="1" dirty="0"/>
              <a:t>ЗНО у взрослых: </a:t>
            </a:r>
            <a:r>
              <a:rPr lang="ru-RU" sz="1300" b="1" i="1" dirty="0" smtClean="0"/>
              <a:t>2 </a:t>
            </a:r>
            <a:r>
              <a:rPr lang="ru-RU" sz="1300" b="1" i="1" dirty="0"/>
              <a:t>уровень (КСГ </a:t>
            </a:r>
            <a:r>
              <a:rPr lang="ru-RU" sz="1300" b="1" i="1" dirty="0" smtClean="0"/>
              <a:t>139)</a:t>
            </a:r>
            <a:endParaRPr lang="ru-RU" sz="1300" b="1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-36512" y="2564904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Операции на кишечнике:</a:t>
            </a:r>
          </a:p>
          <a:p>
            <a:pPr>
              <a:lnSpc>
                <a:spcPts val="1600"/>
              </a:lnSpc>
            </a:pPr>
            <a:r>
              <a:rPr lang="ru-RU" sz="1300" b="1" i="1" dirty="0" smtClean="0"/>
              <a:t>1 уровень (КСГ 73)</a:t>
            </a:r>
            <a:endParaRPr lang="ru-RU" sz="1300" b="1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-36512" y="3009146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002060"/>
                </a:solidFill>
              </a:rPr>
              <a:t>Операции на мужских пол. органах: 1 уровень (КСГ 226)</a:t>
            </a:r>
            <a:endParaRPr lang="ru-RU" sz="1300" b="1" i="1" dirty="0">
              <a:solidFill>
                <a:srgbClr val="00206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3645024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>
                <a:solidFill>
                  <a:srgbClr val="FF0000"/>
                </a:solidFill>
              </a:rPr>
              <a:t>Операции на органе зрения: 1 уровень (КСГ 154)</a:t>
            </a:r>
            <a:endParaRPr lang="ru-RU" sz="1300" b="1" i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0" y="4221088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Операции на органе полости рта: 1 уровень (КСГ 281)</a:t>
            </a:r>
            <a:endParaRPr lang="ru-RU" sz="1300" b="1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-36512" y="5157192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Операции на коже:</a:t>
            </a:r>
            <a:br>
              <a:rPr lang="ru-RU" sz="1300" b="1" i="1" dirty="0" smtClean="0"/>
            </a:br>
            <a:r>
              <a:rPr lang="ru-RU" sz="1300" b="1" i="1" dirty="0" smtClean="0"/>
              <a:t>1 уровень (КСГ 237)</a:t>
            </a:r>
            <a:endParaRPr lang="ru-RU" sz="1300" b="1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-36512" y="5662602"/>
            <a:ext cx="2555776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Операции на органе слуха: </a:t>
            </a:r>
          </a:p>
          <a:p>
            <a:pPr>
              <a:lnSpc>
                <a:spcPts val="1600"/>
              </a:lnSpc>
            </a:pPr>
            <a:r>
              <a:rPr lang="ru-RU" sz="1300" b="1" i="1" dirty="0"/>
              <a:t>1</a:t>
            </a:r>
            <a:r>
              <a:rPr lang="ru-RU" sz="1300" b="1" i="1" dirty="0" smtClean="0"/>
              <a:t> уровень (КСГ 148)</a:t>
            </a:r>
            <a:endParaRPr lang="ru-RU" sz="1300" b="1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-36512" y="6139641"/>
            <a:ext cx="2555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ru-RU" sz="1300" b="1" i="1" dirty="0" smtClean="0"/>
              <a:t>Операции на костно-мышечной системе и суставах:</a:t>
            </a:r>
            <a:r>
              <a:rPr lang="ru-RU" sz="1300" b="1" i="1" dirty="0"/>
              <a:t> </a:t>
            </a:r>
            <a:r>
              <a:rPr lang="ru-RU" sz="1300" b="1" i="1" dirty="0" smtClean="0"/>
              <a:t>1 уровень (КСГ 218)</a:t>
            </a:r>
            <a:endParaRPr lang="ru-RU" sz="1300" b="1" i="1" dirty="0"/>
          </a:p>
        </p:txBody>
      </p:sp>
      <p:sp>
        <p:nvSpPr>
          <p:cNvPr id="50" name="TextBox 49"/>
          <p:cNvSpPr txBox="1"/>
          <p:nvPr/>
        </p:nvSpPr>
        <p:spPr>
          <a:xfrm>
            <a:off x="8244408" y="90872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54,3%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 flipV="1">
            <a:off x="8100392" y="908720"/>
            <a:ext cx="0" cy="43204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860032" y="2636912"/>
            <a:ext cx="825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17,6%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 flipH="1" flipV="1">
            <a:off x="4788024" y="2636912"/>
            <a:ext cx="17336" cy="43204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210833" y="1700808"/>
            <a:ext cx="933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77,6%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flipV="1">
            <a:off x="8100392" y="1700808"/>
            <a:ext cx="0" cy="288033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948264" y="220486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91,4%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 flipV="1">
            <a:off x="6876256" y="2204865"/>
            <a:ext cx="0" cy="288031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99992" y="580526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23,8%</a:t>
            </a:r>
            <a:endParaRPr lang="ru-RU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1" name="Прямая со стрелкой 60"/>
          <p:cNvCxnSpPr/>
          <p:nvPr/>
        </p:nvCxnSpPr>
        <p:spPr>
          <a:xfrm flipV="1">
            <a:off x="4139952" y="5805264"/>
            <a:ext cx="0" cy="344071"/>
          </a:xfrm>
          <a:prstGeom prst="straightConnector1">
            <a:avLst/>
          </a:prstGeom>
          <a:ln w="25400">
            <a:solidFill>
              <a:srgbClr val="0088B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652120" y="630932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17,4%</a:t>
            </a:r>
            <a:endParaRPr lang="ru-RU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 flipV="1">
            <a:off x="5508104" y="6381328"/>
            <a:ext cx="0" cy="344071"/>
          </a:xfrm>
          <a:prstGeom prst="straightConnector1">
            <a:avLst/>
          </a:prstGeom>
          <a:ln w="25400">
            <a:solidFill>
              <a:srgbClr val="0088B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148064" y="522920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44,4%</a:t>
            </a:r>
            <a:endParaRPr lang="ru-RU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4932040" y="5157192"/>
            <a:ext cx="0" cy="344071"/>
          </a:xfrm>
          <a:prstGeom prst="straightConnector1">
            <a:avLst/>
          </a:prstGeom>
          <a:ln w="25400">
            <a:solidFill>
              <a:srgbClr val="0088B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427984" y="3717032"/>
            <a:ext cx="82561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18%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4211960" y="3789040"/>
            <a:ext cx="0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572000" y="3140968"/>
            <a:ext cx="825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</a:rPr>
              <a:t>11,5%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 flipV="1">
            <a:off x="4283968" y="3140968"/>
            <a:ext cx="0" cy="36004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555776" y="4131075"/>
            <a:ext cx="143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Без динамики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009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6813" y="188640"/>
            <a:ext cx="77231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ПЕРЕВОД ПАЦИЕНТА ИЗ КРУГЛОСУТОЧНОГО</a:t>
            </a:r>
            <a:b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</a:b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В ДНЕВНОЙ СТАЦИОНАР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7</a:t>
            </a:fld>
            <a:endParaRPr lang="ru-RU" sz="1400" dirty="0">
              <a:solidFill>
                <a:srgbClr val="30527C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43608" y="980728"/>
            <a:ext cx="7056783" cy="648072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tx1"/>
                </a:solidFill>
              </a:rPr>
              <a:t>ПО РОССИИ – 2,4 НА 1000 СЛУЧАЕВ ГОСПИТАЛИЗАЦИИ, </a:t>
            </a:r>
          </a:p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по РА - 0</a:t>
            </a:r>
            <a:endParaRPr lang="ru-RU" sz="20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4458822"/>
              </p:ext>
            </p:extLst>
          </p:nvPr>
        </p:nvGraphicFramePr>
        <p:xfrm>
          <a:off x="2411760" y="2420888"/>
          <a:ext cx="4344142" cy="4050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022"/>
                <a:gridCol w="1080120"/>
              </a:tblGrid>
              <a:tr h="8839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РОССИЙСКОЙ ФЕДЕРАЦИИ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КОЛ-ВО СЛУЧАЕВ НА 1 ТЫС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Камчатский край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16,5</a:t>
                      </a: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Рязанская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10,4</a:t>
                      </a: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Республика Марий Эл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525" marR="9525" marT="9525" marB="0" anchor="ctr"/>
                </a:tc>
              </a:tr>
              <a:tr h="5396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8,3</a:t>
                      </a: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Амурская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8,1</a:t>
                      </a: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6,3</a:t>
                      </a: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5,5</a:t>
                      </a: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7" name="Скругленный прямоугольник 36"/>
          <p:cNvSpPr/>
          <p:nvPr/>
        </p:nvSpPr>
        <p:spPr>
          <a:xfrm>
            <a:off x="2483768" y="1772816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</a:rPr>
              <a:t>ЛУЧШИЕ ПРИМЕРЫ</a:t>
            </a:r>
          </a:p>
        </p:txBody>
      </p:sp>
      <p:pic>
        <p:nvPicPr>
          <p:cNvPr id="9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1161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6813" y="188640"/>
            <a:ext cx="77231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БОЛЬНИЧНАЯ ЛЕТАЛЬНОСТЬ И ПРЕРВАННЫЕ СЛУЧАИ</a:t>
            </a:r>
            <a:b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</a:b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В КРУГЛОСУТОЧНОМ СТАЦИОНАРЕ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2435" y="6462990"/>
            <a:ext cx="586408" cy="365125"/>
          </a:xfrm>
        </p:spPr>
        <p:txBody>
          <a:bodyPr/>
          <a:lstStyle/>
          <a:p>
            <a:fld id="{E5426731-E9D7-4639-814A-FAD258B51114}" type="slidenum">
              <a:rPr lang="ru-RU" sz="1400" smtClean="0">
                <a:solidFill>
                  <a:srgbClr val="30527C"/>
                </a:solidFill>
              </a:rPr>
              <a:pPr/>
              <a:t>8</a:t>
            </a:fld>
            <a:endParaRPr lang="ru-RU" sz="1400" dirty="0">
              <a:solidFill>
                <a:srgbClr val="30527C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73823" y="980728"/>
            <a:ext cx="3600400" cy="864096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БОЛЬНИЧНАЯ ЛЕТАЛЬНОСТЬ</a:t>
            </a:r>
            <a:br>
              <a:rPr lang="ru-RU" sz="1400" b="1" dirty="0" smtClean="0">
                <a:solidFill>
                  <a:srgbClr val="C00000"/>
                </a:solidFill>
              </a:rPr>
            </a:br>
            <a:r>
              <a:rPr lang="ru-RU" sz="1400" b="1" dirty="0" smtClean="0">
                <a:solidFill>
                  <a:srgbClr val="C00000"/>
                </a:solidFill>
              </a:rPr>
              <a:t>ПО РОССИИ – 1,25% ОТ ОБЩЕГО КОЛИЧЕСТВА СЛУЧАЕВ ГОСПИТАЛИЗАЦИИ, </a:t>
            </a:r>
            <a:r>
              <a:rPr lang="ru-RU" b="1" dirty="0" smtClean="0">
                <a:solidFill>
                  <a:srgbClr val="00B050"/>
                </a:solidFill>
              </a:rPr>
              <a:t>по РА – 1,3%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5872978"/>
              </p:ext>
            </p:extLst>
          </p:nvPr>
        </p:nvGraphicFramePr>
        <p:xfrm>
          <a:off x="179512" y="2474763"/>
          <a:ext cx="4344142" cy="3592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022"/>
                <a:gridCol w="1080120"/>
              </a:tblGrid>
              <a:tr h="10850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46064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МГКБ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2,6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6064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 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АРКБ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1,8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6064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 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ЦРБ </a:t>
                      </a:r>
                      <a:r>
                        <a:rPr lang="ru-RU" sz="20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Майкопского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района</a:t>
                      </a:r>
                    </a:p>
                    <a:p>
                      <a:pPr algn="l" fontAlgn="b"/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</a:t>
                      </a:r>
                    </a:p>
                    <a:p>
                      <a:pPr algn="r" fontAlgn="b"/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6232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ЦРБ Красногвардейского района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1,2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7" name="Скругленный прямоугольник 36"/>
          <p:cNvSpPr/>
          <p:nvPr/>
        </p:nvSpPr>
        <p:spPr>
          <a:xfrm>
            <a:off x="204053" y="1970707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НЕ ЭФФЕКТИВНОЕ ВНЕДРЕНИЕ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384939"/>
              </p:ext>
            </p:extLst>
          </p:nvPr>
        </p:nvGraphicFramePr>
        <p:xfrm>
          <a:off x="4644008" y="2474763"/>
          <a:ext cx="4344142" cy="396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022"/>
                <a:gridCol w="1080120"/>
              </a:tblGrid>
              <a:tr h="8839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РА АРКИБ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22,8 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  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АРДКБ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11,2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 РА Гиагинская ЦРБ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7,5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53960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 </a:t>
                      </a:r>
                      <a:r>
                        <a:rPr lang="ru-RU" sz="20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Тахтамукайская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ЦРБ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5,6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 Красногвардейская ЦРБ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5,2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МГКБ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4,8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 </a:t>
                      </a:r>
                      <a:r>
                        <a:rPr lang="ru-RU" sz="20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Кошехабльская</a:t>
                      </a:r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ЦРБ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3,5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6280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ГБУЗ АМБ </a:t>
                      </a:r>
                      <a:r>
                        <a:rPr lang="ru-RU" sz="2000" b="0" i="0" u="none" strike="noStrike" kern="1200" dirty="0" err="1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им.Батмена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3,2</a:t>
                      </a:r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4668549" y="1970707"/>
            <a:ext cx="4248472" cy="432048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НЕ ЭФФЕКТИВНОЕ ВНЕДРЕНИЕ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68549" y="959759"/>
            <a:ext cx="3600400" cy="864096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ДОЛЯ ПРЕРВАННЫХ ПО ИНИЦИАТИВЕ ПАЦИЕНТА СЛУЧАЕВ ПО РОССИИ – 1,83% ОТ ОБЩЕГО КОЛИЧЕСТВА СЛУЧАЕВ ГОСПИТАЛИЗАЦИИ; </a:t>
            </a:r>
            <a:r>
              <a:rPr lang="ru-RU" b="1" dirty="0" smtClean="0">
                <a:solidFill>
                  <a:srgbClr val="00B050"/>
                </a:solidFill>
              </a:rPr>
              <a:t>по РА -6,34</a:t>
            </a:r>
          </a:p>
        </p:txBody>
      </p:sp>
      <p:pic>
        <p:nvPicPr>
          <p:cNvPr id="13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87624" cy="118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139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7211144" cy="86409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ПРЕРВАННЫХ СЛУЧАЕВ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268760"/>
          <a:ext cx="82296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1241425" y="115888"/>
            <a:ext cx="7572375" cy="25400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241425" y="836712"/>
            <a:ext cx="7572375" cy="1587"/>
          </a:xfrm>
          <a:prstGeom prst="line">
            <a:avLst/>
          </a:prstGeom>
          <a:ln>
            <a:solidFill>
              <a:srgbClr val="0D7CC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66813" y="153128"/>
            <a:ext cx="77231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ПОВТОРНЫЕ ГОСПИТАЛИЗАЦИИ В КРУГЛОСУТОЧНЫЙ</a:t>
            </a:r>
            <a:b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</a:br>
            <a:r>
              <a:rPr lang="ru-RU" sz="20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СТАЦИОНАР В ТЕЧЕНИЕ 90 ДНЕЙ</a:t>
            </a:r>
            <a:endParaRPr lang="ru-RU" sz="2000" b="1" cap="all" dirty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2981857578"/>
              </p:ext>
            </p:extLst>
          </p:nvPr>
        </p:nvGraphicFramePr>
        <p:xfrm>
          <a:off x="899592" y="1700808"/>
          <a:ext cx="791420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115616" y="1052736"/>
            <a:ext cx="7770192" cy="576064"/>
          </a:xfrm>
          <a:prstGeom prst="roundRect">
            <a:avLst/>
          </a:prstGeom>
          <a:solidFill>
            <a:srgbClr val="DCEF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</a:rPr>
              <a:t>ПО РОССИИ – 4,2% ОТ ОБЩЕГО КОЛИЧЕСТВА СЛУЧАЕВ ГОСПИТАЛИЗАЦИИ;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</a:rPr>
              <a:t>по РА – 8,9% (3201 случая)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19B0651-EE4F-4900-A07F-96A6BFA9D0F0}" type="slidenum">
              <a:rPr lang="ru-RU" sz="1400">
                <a:solidFill>
                  <a:srgbClr val="30527C"/>
                </a:solidFill>
              </a:rPr>
              <a:pPr/>
              <a:t>10</a:t>
            </a:fld>
            <a:endParaRPr lang="ru-RU" sz="1400">
              <a:solidFill>
                <a:srgbClr val="30527C"/>
              </a:solidFill>
            </a:endParaRPr>
          </a:p>
        </p:txBody>
      </p:sp>
      <p:pic>
        <p:nvPicPr>
          <p:cNvPr id="9" name="Picture 6" descr="Лого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96752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4016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20000"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pPr>
              <a:lnSpc>
                <a:spcPct val="200000"/>
              </a:lnSpc>
            </a:pPr>
            <a:r>
              <a:rPr lang="ru-RU" sz="2000" dirty="0" smtClean="0"/>
              <a:t>Оплата медицинской помощи, оказанной застрахованному лицу, на основании предоставленных медицинской организацией </a:t>
            </a:r>
            <a:r>
              <a:rPr lang="ru-RU" sz="2000" dirty="0" smtClean="0">
                <a:hlinkClick r:id="rId2"/>
              </a:rPr>
              <a:t>реестров счетов и счетов на оплату медицинской помощи в пределах объемов предоставления медицинской помощи, установленных решением комиссии по разработке территориальной программы обязательного медицинского страхования, осуществляется по тарифам на оплату медицинской помощи и в соответствии с </a:t>
            </a:r>
            <a:r>
              <a:rPr lang="ru-RU" sz="2000" dirty="0" smtClean="0">
                <a:hlinkClick r:id="rId3"/>
              </a:rPr>
              <a:t>порядком оплаты медицинской помощи по обязательному медицинскому страхованию, установленным правилами обязательного медицинского страхования. </a:t>
            </a:r>
            <a:r>
              <a:rPr lang="ru-RU" sz="2000" i="1" dirty="0" smtClean="0"/>
              <a:t>(</a:t>
            </a:r>
            <a:r>
              <a:rPr lang="ru-RU" sz="1600" i="1" dirty="0" smtClean="0"/>
              <a:t> п.6 </a:t>
            </a:r>
            <a:r>
              <a:rPr lang="ru-RU" sz="1400" i="1" dirty="0" smtClean="0"/>
              <a:t>Ст.39 Федерального закона от 29.11.2010 № 326-ФЗ «Об обязательном медицинском страховании в Российской Федерации»)</a:t>
            </a:r>
          </a:p>
          <a:p>
            <a:endParaRPr lang="ru-RU" sz="16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115616" cy="111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331640" y="332655"/>
            <a:ext cx="735516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Просроченная кредиторская задолженность по состоянию на 01.07.2016г составляет 30,0 млн.руб., в том числе:</a:t>
            </a:r>
          </a:p>
          <a:p>
            <a:endParaRPr lang="ru-RU" dirty="0" smtClean="0"/>
          </a:p>
          <a:p>
            <a:r>
              <a:rPr lang="ru-RU" dirty="0" smtClean="0"/>
              <a:t>АРДКБ – 10,9 млн.руб.</a:t>
            </a:r>
          </a:p>
          <a:p>
            <a:r>
              <a:rPr lang="ru-RU" dirty="0" smtClean="0"/>
              <a:t>АМБ </a:t>
            </a:r>
            <a:r>
              <a:rPr lang="ru-RU" dirty="0" err="1" smtClean="0"/>
              <a:t>им.К.М.Батмена</a:t>
            </a:r>
            <a:r>
              <a:rPr lang="ru-RU" dirty="0" smtClean="0"/>
              <a:t> – 12,9 млн.руб.</a:t>
            </a:r>
          </a:p>
          <a:p>
            <a:r>
              <a:rPr lang="ru-RU" dirty="0" smtClean="0"/>
              <a:t>Гиагинская ЦРБ – 4,5 млн.руб.</a:t>
            </a:r>
          </a:p>
          <a:p>
            <a:r>
              <a:rPr lang="ru-RU" dirty="0" smtClean="0"/>
              <a:t>МГП №1 – 1,6 млн.руб.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624" cy="118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6030</TotalTime>
  <Words>776</Words>
  <Application>Microsoft Office PowerPoint</Application>
  <PresentationFormat>Экран (4:3)</PresentationFormat>
  <Paragraphs>209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СТРУКТУРА ПРЕРВАННЫХ СЛУЧАЕВ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Верховодова Ольга Владимировна</dc:creator>
  <cp:lastModifiedBy>Director</cp:lastModifiedBy>
  <cp:revision>130</cp:revision>
  <cp:lastPrinted>2016-06-02T11:28:47Z</cp:lastPrinted>
  <dcterms:created xsi:type="dcterms:W3CDTF">2015-12-18T14:37:52Z</dcterms:created>
  <dcterms:modified xsi:type="dcterms:W3CDTF">2016-09-02T09:31:46Z</dcterms:modified>
</cp:coreProperties>
</file>