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51" r:id="rId3"/>
    <p:sldId id="355" r:id="rId4"/>
    <p:sldId id="380" r:id="rId5"/>
    <p:sldId id="378" r:id="rId6"/>
    <p:sldId id="358" r:id="rId7"/>
    <p:sldId id="381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9" r:id="rId16"/>
    <p:sldId id="371" r:id="rId17"/>
    <p:sldId id="372" r:id="rId18"/>
    <p:sldId id="382" r:id="rId19"/>
    <p:sldId id="383" r:id="rId20"/>
    <p:sldId id="379" r:id="rId21"/>
    <p:sldId id="310" r:id="rId22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8000"/>
    <a:srgbClr val="009900"/>
    <a:srgbClr val="00CC00"/>
    <a:srgbClr val="FF00FF"/>
    <a:srgbClr val="00FF00"/>
    <a:srgbClr val="0066FF"/>
    <a:srgbClr val="CC66FF"/>
    <a:srgbClr val="F3A95F"/>
    <a:srgbClr val="FF66CC"/>
    <a:srgbClr val="FF7C80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9317" autoAdjust="0"/>
  </p:normalViewPr>
  <p:slideViewPr>
    <p:cSldViewPr snapToGrid="0">
      <p:cViewPr>
        <p:scale>
          <a:sx n="100" d="100"/>
          <a:sy n="100" d="100"/>
        </p:scale>
        <p:origin x="-2004" y="-456"/>
      </p:cViewPr>
      <p:guideLst>
        <p:guide orient="horz" pos="2160"/>
        <p:guide pos="23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-250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image" Target="../media/image6.jpe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image" Target="../media/image6.jpe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E:\&#1082;%20&#1087;&#1088;&#1077;&#1079;&#1077;&#1085;&#1090;&#1072;&#1094;&#1080;&#1080;.xlsx" TargetMode="External"/><Relationship Id="rId1" Type="http://schemas.openxmlformats.org/officeDocument/2006/relationships/image" Target="../media/image9.jpeg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E:\&#1082;%20&#1087;&#1088;&#1077;&#1079;&#1077;&#1085;&#1090;&#1072;&#1094;&#1080;&#1080;.xlsx" TargetMode="External"/><Relationship Id="rId1" Type="http://schemas.openxmlformats.org/officeDocument/2006/relationships/image" Target="../media/image10.jpeg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2;%20&#1087;&#1088;&#1077;&#1079;&#1077;&#1085;&#1090;&#1072;&#1094;&#1080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400">
                <a:solidFill>
                  <a:srgbClr val="002060"/>
                </a:solidFill>
              </a:defRPr>
            </a:pPr>
            <a:r>
              <a:rPr lang="ru-RU" sz="2400" dirty="0" smtClean="0">
                <a:solidFill>
                  <a:srgbClr val="002060"/>
                </a:solidFill>
              </a:rPr>
              <a:t>Выполнение плана проф.посещений и обращений  по поводу заболевания </a:t>
            </a:r>
          </a:p>
          <a:p>
            <a:pPr>
              <a:defRPr sz="2400">
                <a:solidFill>
                  <a:srgbClr val="002060"/>
                </a:solidFill>
              </a:defRPr>
            </a:pPr>
            <a:endParaRPr lang="ru-RU" sz="2400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14182041318674396"/>
          <c:y val="0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883"/>
          <c:y val="0.1413929187369958"/>
          <c:w val="0.89295473611606213"/>
          <c:h val="0.61510785396940881"/>
        </c:manualLayout>
      </c:layout>
      <c:bar3DChart>
        <c:barDir val="col"/>
        <c:grouping val="clustered"/>
        <c:ser>
          <c:idx val="1"/>
          <c:order val="0"/>
          <c:tx>
            <c:strRef>
              <c:f>Лист1!$A$2</c:f>
              <c:strCache>
                <c:ptCount val="1"/>
                <c:pt idx="0">
                  <c:v>Выполнение плана проф.посещений 1 кв-л</c:v>
                </c:pt>
              </c:strCache>
            </c:strRef>
          </c:tx>
          <c:spPr>
            <a:solidFill>
              <a:srgbClr val="FF000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2.9448815677076182E-3"/>
                  <c:y val="0.13102940285217468"/>
                </c:manualLayout>
              </c:layout>
              <c:showVal val="1"/>
            </c:dLbl>
            <c:dLbl>
              <c:idx val="1"/>
              <c:layout>
                <c:manualLayout>
                  <c:x val="2.2342517241631982E-3"/>
                  <c:y val="0.12662405654000178"/>
                </c:manualLayout>
              </c:layout>
              <c:showVal val="1"/>
            </c:dLbl>
            <c:dLbl>
              <c:idx val="2"/>
              <c:layout>
                <c:manualLayout>
                  <c:x val="3.5880354781239587E-3"/>
                  <c:y val="0.12802133303496921"/>
                </c:manualLayout>
              </c:layout>
              <c:showVal val="1"/>
            </c:dLbl>
            <c:dLbl>
              <c:idx val="3"/>
              <c:layout>
                <c:manualLayout>
                  <c:x val="8.3333324219890519E-3"/>
                  <c:y val="-1.8912029651679926E-2"/>
                </c:manualLayout>
              </c:layout>
              <c:showVal val="1"/>
            </c:dLbl>
            <c:dLbl>
              <c:idx val="4"/>
              <c:layout>
                <c:manualLayout>
                  <c:x val="1.2499998632983523E-2"/>
                  <c:y val="-1.6548025945219962E-2"/>
                </c:manualLayout>
              </c:layout>
              <c:showVal val="1"/>
            </c:dLbl>
            <c:dLbl>
              <c:idx val="5"/>
              <c:layout>
                <c:manualLayout>
                  <c:x val="1.0185066412563705E-16"/>
                  <c:y val="-1.8912029651679926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-540000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Лист1!$B$1:$D$1</c:f>
              <c:strCache>
                <c:ptCount val="3"/>
                <c:pt idx="0">
                  <c:v>МГП №3</c:v>
                </c:pt>
                <c:pt idx="1">
                  <c:v>Ханская пол-ка</c:v>
                </c:pt>
                <c:pt idx="2">
                  <c:v>Красногвардейская ЦРБ</c:v>
                </c:pt>
              </c:strCache>
            </c:strRef>
          </c:cat>
          <c:val>
            <c:numRef>
              <c:f>Лист1!$B$2:$D$2</c:f>
              <c:numCache>
                <c:formatCode>0.0%</c:formatCode>
                <c:ptCount val="3"/>
                <c:pt idx="0">
                  <c:v>1.268</c:v>
                </c:pt>
                <c:pt idx="1">
                  <c:v>1.3620000000000001</c:v>
                </c:pt>
                <c:pt idx="2">
                  <c:v>1.212</c:v>
                </c:pt>
              </c:numCache>
            </c:numRef>
          </c:val>
        </c:ser>
        <c:ser>
          <c:idx val="2"/>
          <c:order val="1"/>
          <c:tx>
            <c:strRef>
              <c:f>Лист1!$A$3</c:f>
              <c:strCache>
                <c:ptCount val="1"/>
                <c:pt idx="0">
                  <c:v>Выполнение обращений  по поводу заболевания 1 кв-л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4550523343118632E-3"/>
                  <c:y val="0.13897763667641017"/>
                </c:manualLayout>
              </c:layout>
              <c:showVal val="1"/>
            </c:dLbl>
            <c:dLbl>
              <c:idx val="1"/>
              <c:layout>
                <c:manualLayout>
                  <c:x val="-2.3053365807812159E-4"/>
                  <c:y val="0.13871656806664709"/>
                </c:manualLayout>
              </c:layout>
              <c:showVal val="1"/>
            </c:dLbl>
            <c:dLbl>
              <c:idx val="2"/>
              <c:layout>
                <c:manualLayout>
                  <c:x val="6.3473308894005319E-4"/>
                  <c:y val="0.13573087555884997"/>
                </c:manualLayout>
              </c:layout>
              <c:showVal val="1"/>
            </c:dLbl>
            <c:dLbl>
              <c:idx val="3"/>
              <c:layout>
                <c:manualLayout>
                  <c:x val="1.9444442317974389E-2"/>
                  <c:y val="-1.4184022238759926E-2"/>
                </c:manualLayout>
              </c:layout>
              <c:showVal val="1"/>
            </c:dLbl>
            <c:dLbl>
              <c:idx val="4"/>
              <c:layout>
                <c:manualLayout>
                  <c:x val="2.7777774739963505E-2"/>
                  <c:y val="-1.8912029651679926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2.1276033358139882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-540000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Лист1!$B$1:$D$1</c:f>
              <c:strCache>
                <c:ptCount val="3"/>
                <c:pt idx="0">
                  <c:v>МГП №3</c:v>
                </c:pt>
                <c:pt idx="1">
                  <c:v>Ханская пол-ка</c:v>
                </c:pt>
                <c:pt idx="2">
                  <c:v>Красногвардейская ЦРБ</c:v>
                </c:pt>
              </c:strCache>
            </c:strRef>
          </c:cat>
          <c:val>
            <c:numRef>
              <c:f>Лист1!$B$3:$D$3</c:f>
              <c:numCache>
                <c:formatCode>0.0%</c:formatCode>
                <c:ptCount val="3"/>
                <c:pt idx="0">
                  <c:v>1.1659999999999995</c:v>
                </c:pt>
                <c:pt idx="1">
                  <c:v>1.1259999999999994</c:v>
                </c:pt>
                <c:pt idx="2">
                  <c:v>1.117</c:v>
                </c:pt>
              </c:numCache>
            </c:numRef>
          </c:val>
        </c:ser>
        <c:ser>
          <c:idx val="0"/>
          <c:order val="2"/>
          <c:tx>
            <c:strRef>
              <c:f>Лист1!$A$4</c:f>
              <c:strCache>
                <c:ptCount val="1"/>
                <c:pt idx="0">
                  <c:v>Выполнение плана проф.посещений 1 пол-е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1.3888887369981704E-3"/>
                  <c:y val="0.13499111900532862"/>
                </c:manualLayout>
              </c:layout>
              <c:showVal val="1"/>
            </c:dLbl>
            <c:dLbl>
              <c:idx val="1"/>
              <c:layout>
                <c:manualLayout>
                  <c:x val="1.3888887369981704E-3"/>
                  <c:y val="0.14209591474245123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0.13499111900532873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Лист1!$B$1:$D$1</c:f>
              <c:strCache>
                <c:ptCount val="3"/>
                <c:pt idx="0">
                  <c:v>МГП №3</c:v>
                </c:pt>
                <c:pt idx="1">
                  <c:v>Ханская пол-ка</c:v>
                </c:pt>
                <c:pt idx="2">
                  <c:v>Красногвардейская ЦРБ</c:v>
                </c:pt>
              </c:strCache>
            </c:strRef>
          </c:cat>
          <c:val>
            <c:numRef>
              <c:f>Лист1!$B$4:$D$4</c:f>
              <c:numCache>
                <c:formatCode>0.0%</c:formatCode>
                <c:ptCount val="3"/>
                <c:pt idx="0">
                  <c:v>1.0509999999999995</c:v>
                </c:pt>
                <c:pt idx="1">
                  <c:v>1.2629999999999995</c:v>
                </c:pt>
                <c:pt idx="2">
                  <c:v>1.115</c:v>
                </c:pt>
              </c:numCache>
            </c:numRef>
          </c:val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Выполнение обращений  по поводу заболевания 1 пол-е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0.13972764949674368"/>
                </c:manualLayout>
              </c:layout>
              <c:showVal val="1"/>
            </c:dLbl>
            <c:dLbl>
              <c:idx val="1"/>
              <c:layout>
                <c:manualLayout>
                  <c:x val="1.3888887369981704E-3"/>
                  <c:y val="0.13972764949674368"/>
                </c:manualLayout>
              </c:layout>
              <c:showVal val="1"/>
            </c:dLbl>
            <c:dLbl>
              <c:idx val="2"/>
              <c:layout>
                <c:manualLayout>
                  <c:x val="1.3888887369981704E-3"/>
                  <c:y val="0.13499111900532867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Лист1!$B$1:$D$1</c:f>
              <c:strCache>
                <c:ptCount val="3"/>
                <c:pt idx="0">
                  <c:v>МГП №3</c:v>
                </c:pt>
                <c:pt idx="1">
                  <c:v>Ханская пол-ка</c:v>
                </c:pt>
                <c:pt idx="2">
                  <c:v>Красногвардейская ЦРБ</c:v>
                </c:pt>
              </c:strCache>
            </c:strRef>
          </c:cat>
          <c:val>
            <c:numRef>
              <c:f>Лист1!$B$5:$D$5</c:f>
              <c:numCache>
                <c:formatCode>0.0%</c:formatCode>
                <c:ptCount val="3"/>
                <c:pt idx="0">
                  <c:v>1.0169999999999995</c:v>
                </c:pt>
                <c:pt idx="1">
                  <c:v>1.155</c:v>
                </c:pt>
                <c:pt idx="2">
                  <c:v>1.0529999999999995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52342144"/>
        <c:axId val="52180096"/>
        <c:axId val="0"/>
      </c:bar3DChart>
      <c:catAx>
        <c:axId val="52342144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52180096"/>
        <c:crosses val="autoZero"/>
        <c:auto val="1"/>
        <c:lblAlgn val="ctr"/>
        <c:lblOffset val="100"/>
        <c:tickLblSkip val="1"/>
        <c:tickMarkSkip val="1"/>
      </c:catAx>
      <c:valAx>
        <c:axId val="52180096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52342144"/>
        <c:crosses val="autoZero"/>
        <c:crossBetween val="between"/>
      </c:valAx>
      <c:spPr>
        <a:noFill/>
        <a:ln w="22993">
          <a:noFill/>
        </a:ln>
      </c:spPr>
    </c:plotArea>
    <c:legend>
      <c:legendPos val="b"/>
      <c:layout>
        <c:manualLayout>
          <c:xMode val="edge"/>
          <c:yMode val="edge"/>
          <c:x val="0"/>
          <c:y val="0.82734637743994255"/>
          <c:w val="0.99939293532448215"/>
          <c:h val="0.17265362256005737"/>
        </c:manualLayout>
      </c:layout>
      <c:spPr>
        <a:noFill/>
        <a:ln w="22991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888"/>
          <c:y val="0.14139291873699586"/>
          <c:w val="0.89295473611606191"/>
          <c:h val="0.60089826249516376"/>
        </c:manualLayout>
      </c:layout>
      <c:bar3DChart>
        <c:barDir val="col"/>
        <c:grouping val="clustered"/>
        <c:ser>
          <c:idx val="1"/>
          <c:order val="0"/>
          <c:tx>
            <c:strRef>
              <c:f>Лист2!$A$2</c:f>
              <c:strCache>
                <c:ptCount val="1"/>
                <c:pt idx="0">
                  <c:v>Выполнение плана проф.посещений 1 кв-л</c:v>
                </c:pt>
              </c:strCache>
            </c:strRef>
          </c:tx>
          <c:spPr>
            <a:solidFill>
              <a:srgbClr val="FF000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5559928307094454E-3"/>
                  <c:y val="-2.7644368610229252E-2"/>
                </c:manualLayout>
              </c:layout>
              <c:showVal val="1"/>
            </c:dLbl>
            <c:dLbl>
              <c:idx val="1"/>
              <c:layout>
                <c:manualLayout>
                  <c:x val="8.4536298716507917E-4"/>
                  <c:y val="-3.4417980168109548E-2"/>
                </c:manualLayout>
              </c:layout>
              <c:showVal val="1"/>
            </c:dLbl>
            <c:dLbl>
              <c:idx val="2"/>
              <c:layout>
                <c:manualLayout>
                  <c:x val="3.5881448394417289E-3"/>
                  <c:y val="-3.0652438427434592E-2"/>
                </c:manualLayout>
              </c:layout>
              <c:showVal val="1"/>
            </c:dLbl>
            <c:dLbl>
              <c:idx val="3"/>
              <c:layout>
                <c:manualLayout>
                  <c:x val="8.3333324219890571E-3"/>
                  <c:y val="-1.8912029651679933E-2"/>
                </c:manualLayout>
              </c:layout>
              <c:showVal val="1"/>
            </c:dLbl>
            <c:dLbl>
              <c:idx val="4"/>
              <c:layout>
                <c:manualLayout>
                  <c:x val="1.2499998632983522E-2"/>
                  <c:y val="-1.6548025945219962E-2"/>
                </c:manualLayout>
              </c:layout>
              <c:showVal val="1"/>
            </c:dLbl>
            <c:dLbl>
              <c:idx val="5"/>
              <c:layout>
                <c:manualLayout>
                  <c:x val="1.0185066412563717E-16"/>
                  <c:y val="-1.891202965167993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Лист2!$B$1:$D$1</c:f>
              <c:strCache>
                <c:ptCount val="3"/>
                <c:pt idx="0">
                  <c:v>МГДП №2</c:v>
                </c:pt>
                <c:pt idx="1">
                  <c:v>Тахтамукайская ЦРБ</c:v>
                </c:pt>
                <c:pt idx="2">
                  <c:v>АРДКБ</c:v>
                </c:pt>
              </c:strCache>
            </c:strRef>
          </c:cat>
          <c:val>
            <c:numRef>
              <c:f>Лист2!$B$2:$D$2</c:f>
              <c:numCache>
                <c:formatCode>0.0%</c:formatCode>
                <c:ptCount val="3"/>
                <c:pt idx="0">
                  <c:v>3.6309999999999998</c:v>
                </c:pt>
                <c:pt idx="1">
                  <c:v>0.93600000000000005</c:v>
                </c:pt>
                <c:pt idx="2">
                  <c:v>1.07</c:v>
                </c:pt>
              </c:numCache>
            </c:numRef>
          </c:val>
        </c:ser>
        <c:ser>
          <c:idx val="2"/>
          <c:order val="1"/>
          <c:tx>
            <c:strRef>
              <c:f>Лист2!$A$3</c:f>
              <c:strCache>
                <c:ptCount val="1"/>
                <c:pt idx="0">
                  <c:v>Выполнение обращений  по поводу заболевания 1 кв-л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4550523343118626E-3"/>
                  <c:y val="0.13424110618499518"/>
                </c:manualLayout>
              </c:layout>
              <c:showVal val="1"/>
            </c:dLbl>
            <c:dLbl>
              <c:idx val="1"/>
              <c:layout>
                <c:manualLayout>
                  <c:x val="-2.3053365807812156E-4"/>
                  <c:y val="0.13161177232952448"/>
                </c:manualLayout>
              </c:layout>
              <c:showVal val="1"/>
            </c:dLbl>
            <c:dLbl>
              <c:idx val="2"/>
              <c:layout>
                <c:manualLayout>
                  <c:x val="3.412510562936291E-3"/>
                  <c:y val="0.11678475359318992"/>
                </c:manualLayout>
              </c:layout>
              <c:showVal val="1"/>
            </c:dLbl>
            <c:dLbl>
              <c:idx val="3"/>
              <c:layout>
                <c:manualLayout>
                  <c:x val="1.9444442317974389E-2"/>
                  <c:y val="-1.4184022238759923E-2"/>
                </c:manualLayout>
              </c:layout>
              <c:showVal val="1"/>
            </c:dLbl>
            <c:dLbl>
              <c:idx val="4"/>
              <c:layout>
                <c:manualLayout>
                  <c:x val="2.7777774739963512E-2"/>
                  <c:y val="-1.8912029651679933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2.1276033358139882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-540000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Лист2!$B$1:$D$1</c:f>
              <c:strCache>
                <c:ptCount val="3"/>
                <c:pt idx="0">
                  <c:v>МГДП №2</c:v>
                </c:pt>
                <c:pt idx="1">
                  <c:v>Тахтамукайская ЦРБ</c:v>
                </c:pt>
                <c:pt idx="2">
                  <c:v>АРДКБ</c:v>
                </c:pt>
              </c:strCache>
            </c:strRef>
          </c:cat>
          <c:val>
            <c:numRef>
              <c:f>Лист2!$B$3:$D$3</c:f>
              <c:numCache>
                <c:formatCode>0.0%</c:formatCode>
                <c:ptCount val="3"/>
                <c:pt idx="0">
                  <c:v>1.1459999999999995</c:v>
                </c:pt>
                <c:pt idx="1">
                  <c:v>1.0880000000000001</c:v>
                </c:pt>
                <c:pt idx="2">
                  <c:v>0.9740000000000002</c:v>
                </c:pt>
              </c:numCache>
            </c:numRef>
          </c:val>
        </c:ser>
        <c:ser>
          <c:idx val="0"/>
          <c:order val="2"/>
          <c:tx>
            <c:strRef>
              <c:f>Лист2!$A$4</c:f>
              <c:strCache>
                <c:ptCount val="1"/>
                <c:pt idx="0">
                  <c:v>Выполнение плана проф.посещений 1 пол-е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0833331054972561E-2"/>
                  <c:y val="-2.8419182948490274E-2"/>
                </c:manualLayout>
              </c:layout>
              <c:showVal val="1"/>
            </c:dLbl>
            <c:dLbl>
              <c:idx val="1"/>
              <c:layout>
                <c:manualLayout>
                  <c:x val="-1.3888887369981704E-3"/>
                  <c:y val="-3.7892243931320319E-2"/>
                </c:manualLayout>
              </c:layout>
              <c:showVal val="1"/>
            </c:dLbl>
            <c:dLbl>
              <c:idx val="2"/>
              <c:layout>
                <c:manualLayout>
                  <c:x val="5.5555549479926782E-3"/>
                  <c:y val="-4.2628774422735369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Лист2!$B$1:$D$1</c:f>
              <c:strCache>
                <c:ptCount val="3"/>
                <c:pt idx="0">
                  <c:v>МГДП №2</c:v>
                </c:pt>
                <c:pt idx="1">
                  <c:v>Тахтамукайская ЦРБ</c:v>
                </c:pt>
                <c:pt idx="2">
                  <c:v>АРДКБ</c:v>
                </c:pt>
              </c:strCache>
            </c:strRef>
          </c:cat>
          <c:val>
            <c:numRef>
              <c:f>Лист2!$B$4:$D$4</c:f>
              <c:numCache>
                <c:formatCode>0.0%</c:formatCode>
                <c:ptCount val="3"/>
                <c:pt idx="0">
                  <c:v>2.6240000000000001</c:v>
                </c:pt>
                <c:pt idx="1">
                  <c:v>1.0549999999999995</c:v>
                </c:pt>
                <c:pt idx="2">
                  <c:v>1.0820000000000001</c:v>
                </c:pt>
              </c:numCache>
            </c:numRef>
          </c:val>
        </c:ser>
        <c:ser>
          <c:idx val="3"/>
          <c:order val="3"/>
          <c:tx>
            <c:strRef>
              <c:f>Лист2!$A$5</c:f>
              <c:strCache>
                <c:ptCount val="1"/>
                <c:pt idx="0">
                  <c:v>Выполнение обращений  по поводу заболевания 1 пол-е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0.14209591474245123"/>
                </c:manualLayout>
              </c:layout>
              <c:showVal val="1"/>
            </c:dLbl>
            <c:dLbl>
              <c:idx val="1"/>
              <c:layout>
                <c:manualLayout>
                  <c:x val="2.7777774739963408E-3"/>
                  <c:y val="0.13735938425103617"/>
                </c:manualLayout>
              </c:layout>
              <c:showVal val="1"/>
            </c:dLbl>
            <c:dLbl>
              <c:idx val="2"/>
              <c:layout>
                <c:manualLayout>
                  <c:x val="2.7777774739964419E-3"/>
                  <c:y val="0.14209591474245123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Лист2!$B$1:$D$1</c:f>
              <c:strCache>
                <c:ptCount val="3"/>
                <c:pt idx="0">
                  <c:v>МГДП №2</c:v>
                </c:pt>
                <c:pt idx="1">
                  <c:v>Тахтамукайская ЦРБ</c:v>
                </c:pt>
                <c:pt idx="2">
                  <c:v>АРДКБ</c:v>
                </c:pt>
              </c:strCache>
            </c:strRef>
          </c:cat>
          <c:val>
            <c:numRef>
              <c:f>Лист2!$B$5:$D$5</c:f>
              <c:numCache>
                <c:formatCode>0.0%</c:formatCode>
                <c:ptCount val="3"/>
                <c:pt idx="0">
                  <c:v>1.1519999999999995</c:v>
                </c:pt>
                <c:pt idx="1">
                  <c:v>1.137</c:v>
                </c:pt>
                <c:pt idx="2">
                  <c:v>1.1279999999999994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52774784"/>
        <c:axId val="52776320"/>
        <c:axId val="0"/>
      </c:bar3DChart>
      <c:catAx>
        <c:axId val="52774784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52776320"/>
        <c:crosses val="autoZero"/>
        <c:auto val="1"/>
        <c:lblAlgn val="ctr"/>
        <c:lblOffset val="100"/>
        <c:tickLblSkip val="1"/>
        <c:tickMarkSkip val="1"/>
      </c:catAx>
      <c:valAx>
        <c:axId val="52776320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52774784"/>
        <c:crosses val="autoZero"/>
        <c:crossBetween val="between"/>
      </c:valAx>
      <c:spPr>
        <a:noFill/>
        <a:ln w="22993">
          <a:noFill/>
        </a:ln>
      </c:spPr>
    </c:plotArea>
    <c:legend>
      <c:legendPos val="b"/>
      <c:layout>
        <c:manualLayout>
          <c:xMode val="edge"/>
          <c:yMode val="edge"/>
          <c:x val="1.19147870764513E-2"/>
          <c:y val="0.79419066400003735"/>
          <c:w val="0.98689293669149891"/>
          <c:h val="0.20580933599996276"/>
        </c:manualLayout>
      </c:layout>
      <c:spPr>
        <a:noFill/>
        <a:ln w="22991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Лист3!$A$2</c:f>
              <c:strCache>
                <c:ptCount val="1"/>
                <c:pt idx="0">
                  <c:v>выполнение плана проф.посещений 1кв-л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Лист3!$B$1:$C$1</c:f>
              <c:strCache>
                <c:ptCount val="2"/>
                <c:pt idx="0">
                  <c:v>МГП № 2</c:v>
                </c:pt>
                <c:pt idx="1">
                  <c:v>Кошехабльская ЦРБ</c:v>
                </c:pt>
              </c:strCache>
            </c:strRef>
          </c:cat>
          <c:val>
            <c:numRef>
              <c:f>Лист3!$B$2:$C$2</c:f>
              <c:numCache>
                <c:formatCode>0.0%</c:formatCode>
                <c:ptCount val="2"/>
                <c:pt idx="0">
                  <c:v>0.57500000000000018</c:v>
                </c:pt>
                <c:pt idx="1">
                  <c:v>0.61900000000000022</c:v>
                </c:pt>
              </c:numCache>
            </c:numRef>
          </c:val>
        </c:ser>
        <c:ser>
          <c:idx val="1"/>
          <c:order val="1"/>
          <c:tx>
            <c:strRef>
              <c:f>Лист3!$A$3</c:f>
              <c:strCache>
                <c:ptCount val="1"/>
                <c:pt idx="0">
                  <c:v>выполнение плана обращений по поводу заболевания 1 кв-л</c:v>
                </c:pt>
              </c:strCache>
            </c:strRef>
          </c:tx>
          <c:spPr>
            <a:blipFill>
              <a:blip xmlns:r="http://schemas.openxmlformats.org/officeDocument/2006/relationships" r:embed="rId2"/>
              <a:tile tx="0" ty="0" sx="100000" sy="100000" flip="none" algn="tl"/>
            </a:blip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Лист3!$B$1:$C$1</c:f>
              <c:strCache>
                <c:ptCount val="2"/>
                <c:pt idx="0">
                  <c:v>МГП № 2</c:v>
                </c:pt>
                <c:pt idx="1">
                  <c:v>Кошехабльская ЦРБ</c:v>
                </c:pt>
              </c:strCache>
            </c:strRef>
          </c:cat>
          <c:val>
            <c:numRef>
              <c:f>Лист3!$B$3:$C$3</c:f>
              <c:numCache>
                <c:formatCode>0.0%</c:formatCode>
                <c:ptCount val="2"/>
                <c:pt idx="0">
                  <c:v>0.92600000000000005</c:v>
                </c:pt>
                <c:pt idx="1">
                  <c:v>0.88600000000000001</c:v>
                </c:pt>
              </c:numCache>
            </c:numRef>
          </c:val>
        </c:ser>
        <c:ser>
          <c:idx val="2"/>
          <c:order val="2"/>
          <c:tx>
            <c:strRef>
              <c:f>Лист3!$A$4</c:f>
              <c:strCache>
                <c:ptCount val="1"/>
                <c:pt idx="0">
                  <c:v>выполнение плана проф.посещений 1 пол-е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Лист3!$B$1:$C$1</c:f>
              <c:strCache>
                <c:ptCount val="2"/>
                <c:pt idx="0">
                  <c:v>МГП № 2</c:v>
                </c:pt>
                <c:pt idx="1">
                  <c:v>Кошехабльская ЦРБ</c:v>
                </c:pt>
              </c:strCache>
            </c:strRef>
          </c:cat>
          <c:val>
            <c:numRef>
              <c:f>Лист3!$B$4:$C$4</c:f>
              <c:numCache>
                <c:formatCode>0.0%</c:formatCode>
                <c:ptCount val="2"/>
                <c:pt idx="0">
                  <c:v>0.56699999999999995</c:v>
                </c:pt>
                <c:pt idx="1">
                  <c:v>0.68100000000000005</c:v>
                </c:pt>
              </c:numCache>
            </c:numRef>
          </c:val>
        </c:ser>
        <c:ser>
          <c:idx val="3"/>
          <c:order val="3"/>
          <c:tx>
            <c:strRef>
              <c:f>Лист3!$A$5</c:f>
              <c:strCache>
                <c:ptCount val="1"/>
                <c:pt idx="0">
                  <c:v>выполнение плана обращений по поводу заболевания 1 пол-е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tint val="66000"/>
                    <a:satMod val="160000"/>
                  </a:srgbClr>
                </a:gs>
                <a:gs pos="50000">
                  <a:srgbClr val="7030A0">
                    <a:tint val="44500"/>
                    <a:satMod val="160000"/>
                  </a:srgbClr>
                </a:gs>
                <a:gs pos="100000">
                  <a:srgbClr val="7030A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Лист3!$B$1:$C$1</c:f>
              <c:strCache>
                <c:ptCount val="2"/>
                <c:pt idx="0">
                  <c:v>МГП № 2</c:v>
                </c:pt>
                <c:pt idx="1">
                  <c:v>Кошехабльская ЦРБ</c:v>
                </c:pt>
              </c:strCache>
            </c:strRef>
          </c:cat>
          <c:val>
            <c:numRef>
              <c:f>Лист3!$B$5:$C$5</c:f>
              <c:numCache>
                <c:formatCode>0.0%</c:formatCode>
                <c:ptCount val="2"/>
                <c:pt idx="0">
                  <c:v>0.82700000000000018</c:v>
                </c:pt>
                <c:pt idx="1">
                  <c:v>0.92300000000000004</c:v>
                </c:pt>
              </c:numCache>
            </c:numRef>
          </c:val>
        </c:ser>
        <c:dLbls>
          <c:showVal val="1"/>
        </c:dLbls>
        <c:shape val="box"/>
        <c:axId val="84230144"/>
        <c:axId val="84231680"/>
        <c:axId val="0"/>
      </c:bar3DChart>
      <c:catAx>
        <c:axId val="84230144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231680"/>
        <c:crosses val="autoZero"/>
        <c:auto val="1"/>
        <c:lblAlgn val="ctr"/>
        <c:lblOffset val="100"/>
      </c:catAx>
      <c:valAx>
        <c:axId val="84231680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230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923961067366623"/>
          <c:y val="0.14179288867754769"/>
          <c:w val="0.31242705599300097"/>
          <c:h val="0.6406295483046861"/>
        </c:manualLayout>
      </c:layout>
      <c:txPr>
        <a:bodyPr/>
        <a:lstStyle/>
        <a:p>
          <a:pPr>
            <a:defRPr sz="1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Лист4!$A$2</c:f>
              <c:strCache>
                <c:ptCount val="1"/>
                <c:pt idx="0">
                  <c:v>1 квартал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4"/>
              <c:layout>
                <c:manualLayout>
                  <c:x val="-2.3611111111111117E-2"/>
                  <c:y val="-3.4334989242224549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Лист4!$B$1:$F$1</c:f>
              <c:strCache>
                <c:ptCount val="5"/>
                <c:pt idx="0">
                  <c:v>МГП № 1</c:v>
                </c:pt>
                <c:pt idx="1">
                  <c:v>МГП № 2</c:v>
                </c:pt>
                <c:pt idx="2">
                  <c:v>МГП № 3</c:v>
                </c:pt>
                <c:pt idx="3">
                  <c:v> МГДП № 1</c:v>
                </c:pt>
                <c:pt idx="4">
                  <c:v>Ханская поликлиника</c:v>
                </c:pt>
              </c:strCache>
            </c:strRef>
          </c:cat>
          <c:val>
            <c:numRef>
              <c:f>Лист4!$B$2:$F$2</c:f>
              <c:numCache>
                <c:formatCode>0.0%</c:formatCode>
                <c:ptCount val="5"/>
                <c:pt idx="0">
                  <c:v>0.191</c:v>
                </c:pt>
                <c:pt idx="1">
                  <c:v>0.23600000000000004</c:v>
                </c:pt>
                <c:pt idx="2">
                  <c:v>0.37700000000000011</c:v>
                </c:pt>
                <c:pt idx="3">
                  <c:v>0.37700000000000011</c:v>
                </c:pt>
                <c:pt idx="4">
                  <c:v>1.0409999999999995</c:v>
                </c:pt>
              </c:numCache>
            </c:numRef>
          </c:val>
        </c:ser>
        <c:ser>
          <c:idx val="1"/>
          <c:order val="1"/>
          <c:tx>
            <c:strRef>
              <c:f>Лист4!$A$3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1.2500000000000001E-2"/>
                  <c:y val="-2.8612303290414887E-3"/>
                </c:manualLayout>
              </c:layout>
              <c:showVal val="1"/>
            </c:dLbl>
            <c:dLbl>
              <c:idx val="1"/>
              <c:layout>
                <c:manualLayout>
                  <c:x val="6.9444444444444475E-3"/>
                  <c:y val="-1.430615164520745E-2"/>
                </c:manualLayout>
              </c:layout>
              <c:showVal val="1"/>
            </c:dLbl>
            <c:dLbl>
              <c:idx val="2"/>
              <c:layout>
                <c:manualLayout>
                  <c:x val="8.3333333333333367E-3"/>
                  <c:y val="-3.4334763948497847E-2"/>
                </c:manualLayout>
              </c:layout>
              <c:showVal val="1"/>
            </c:dLbl>
            <c:dLbl>
              <c:idx val="3"/>
              <c:layout>
                <c:manualLayout>
                  <c:x val="8.3333333333333367E-3"/>
                  <c:y val="-2.5751072961373408E-2"/>
                </c:manualLayout>
              </c:layout>
              <c:showVal val="1"/>
            </c:dLbl>
            <c:dLbl>
              <c:idx val="4"/>
              <c:layout>
                <c:manualLayout>
                  <c:x val="2.6388888888888882E-2"/>
                  <c:y val="-4.005722460658083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Лист4!$B$1:$F$1</c:f>
              <c:strCache>
                <c:ptCount val="5"/>
                <c:pt idx="0">
                  <c:v>МГП № 1</c:v>
                </c:pt>
                <c:pt idx="1">
                  <c:v>МГП № 2</c:v>
                </c:pt>
                <c:pt idx="2">
                  <c:v>МГП № 3</c:v>
                </c:pt>
                <c:pt idx="3">
                  <c:v> МГДП № 1</c:v>
                </c:pt>
                <c:pt idx="4">
                  <c:v>Ханская поликлиника</c:v>
                </c:pt>
              </c:strCache>
            </c:strRef>
          </c:cat>
          <c:val>
            <c:numRef>
              <c:f>Лист4!$B$3:$F$3</c:f>
              <c:numCache>
                <c:formatCode>0.0%</c:formatCode>
                <c:ptCount val="5"/>
                <c:pt idx="0">
                  <c:v>0.32300000000000012</c:v>
                </c:pt>
                <c:pt idx="1">
                  <c:v>0.46600000000000008</c:v>
                </c:pt>
                <c:pt idx="2">
                  <c:v>0.39900000000000013</c:v>
                </c:pt>
                <c:pt idx="3">
                  <c:v>0.43100000000000016</c:v>
                </c:pt>
                <c:pt idx="4">
                  <c:v>1.028</c:v>
                </c:pt>
              </c:numCache>
            </c:numRef>
          </c:val>
        </c:ser>
        <c:shape val="box"/>
        <c:axId val="84270464"/>
        <c:axId val="84276352"/>
        <c:axId val="0"/>
      </c:bar3DChart>
      <c:catAx>
        <c:axId val="8427046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276352"/>
        <c:crosses val="autoZero"/>
        <c:auto val="1"/>
        <c:lblAlgn val="ctr"/>
        <c:lblOffset val="100"/>
      </c:catAx>
      <c:valAx>
        <c:axId val="84276352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270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960761154855696"/>
          <c:y val="0.29310668784427718"/>
          <c:w val="0.21205905511811024"/>
          <c:h val="0.29933741114978663"/>
        </c:manualLayout>
      </c:layout>
      <c:txPr>
        <a:bodyPr/>
        <a:lstStyle/>
        <a:p>
          <a:pPr>
            <a:defRPr sz="2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Лист5!$A$2</c:f>
              <c:strCache>
                <c:ptCount val="1"/>
                <c:pt idx="0">
                  <c:v>1 квартал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-8.3333333333333367E-3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6.9444444444444475E-3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-8.3333333333333367E-3"/>
                  <c:y val="-1.3976240391334731E-2"/>
                </c:manualLayout>
              </c:layout>
              <c:showVal val="1"/>
            </c:dLbl>
            <c:dLbl>
              <c:idx val="3"/>
              <c:layout>
                <c:manualLayout>
                  <c:x val="-8.3333333333333367E-3"/>
                  <c:y val="-1.3976240391334731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Лист5!$B$1:$E$1</c:f>
              <c:strCache>
                <c:ptCount val="4"/>
                <c:pt idx="0">
                  <c:v>Тахтамукайская ЦРБ</c:v>
                </c:pt>
                <c:pt idx="1">
                  <c:v>ЦРБ Майкопского района</c:v>
                </c:pt>
                <c:pt idx="2">
                  <c:v>Шовгеновская ЦРБ</c:v>
                </c:pt>
                <c:pt idx="3">
                  <c:v>Красногвардейская ЦРБ</c:v>
                </c:pt>
              </c:strCache>
            </c:strRef>
          </c:cat>
          <c:val>
            <c:numRef>
              <c:f>Лист5!$B$2:$E$2</c:f>
              <c:numCache>
                <c:formatCode>0.0%</c:formatCode>
                <c:ptCount val="4"/>
                <c:pt idx="0">
                  <c:v>1.012</c:v>
                </c:pt>
                <c:pt idx="1">
                  <c:v>1.0109999999999995</c:v>
                </c:pt>
                <c:pt idx="2">
                  <c:v>1.016</c:v>
                </c:pt>
                <c:pt idx="3">
                  <c:v>0.51500000000000001</c:v>
                </c:pt>
              </c:numCache>
            </c:numRef>
          </c:val>
        </c:ser>
        <c:ser>
          <c:idx val="1"/>
          <c:order val="1"/>
          <c:tx>
            <c:strRef>
              <c:f>Лист5!$A$3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solidFill>
              <a:srgbClr val="FF66CC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2222112860892394E-2"/>
                  <c:y val="-1.3976240391334703E-2"/>
                </c:manualLayout>
              </c:layout>
              <c:showVal val="1"/>
            </c:dLbl>
            <c:dLbl>
              <c:idx val="1"/>
              <c:layout>
                <c:manualLayout>
                  <c:x val="2.7777777777777842E-2"/>
                  <c:y val="-1.6771488469601654E-2"/>
                </c:manualLayout>
              </c:layout>
              <c:showVal val="1"/>
            </c:dLbl>
            <c:dLbl>
              <c:idx val="2"/>
              <c:layout>
                <c:manualLayout>
                  <c:x val="2.5000000000000001E-2"/>
                  <c:y val="-8.3857442348008494E-3"/>
                </c:manualLayout>
              </c:layout>
              <c:showVal val="1"/>
            </c:dLbl>
            <c:dLbl>
              <c:idx val="3"/>
              <c:layout>
                <c:manualLayout>
                  <c:x val="1.666666666666667E-2"/>
                  <c:y val="-1.6771488469601682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Лист5!$B$1:$E$1</c:f>
              <c:strCache>
                <c:ptCount val="4"/>
                <c:pt idx="0">
                  <c:v>Тахтамукайская ЦРБ</c:v>
                </c:pt>
                <c:pt idx="1">
                  <c:v>ЦРБ Майкопского района</c:v>
                </c:pt>
                <c:pt idx="2">
                  <c:v>Шовгеновская ЦРБ</c:v>
                </c:pt>
                <c:pt idx="3">
                  <c:v>Красногвардейская ЦРБ</c:v>
                </c:pt>
              </c:strCache>
            </c:strRef>
          </c:cat>
          <c:val>
            <c:numRef>
              <c:f>Лист5!$B$3:$E$3</c:f>
              <c:numCache>
                <c:formatCode>0.0%</c:formatCode>
                <c:ptCount val="4"/>
                <c:pt idx="0">
                  <c:v>0.98799999999999999</c:v>
                </c:pt>
                <c:pt idx="1">
                  <c:v>0.91200000000000003</c:v>
                </c:pt>
                <c:pt idx="2">
                  <c:v>0.8520000000000002</c:v>
                </c:pt>
                <c:pt idx="3">
                  <c:v>0.57500000000000018</c:v>
                </c:pt>
              </c:numCache>
            </c:numRef>
          </c:val>
        </c:ser>
        <c:shape val="box"/>
        <c:axId val="84402176"/>
        <c:axId val="84403712"/>
        <c:axId val="0"/>
      </c:bar3DChart>
      <c:catAx>
        <c:axId val="84402176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84403712"/>
        <c:crosses val="autoZero"/>
        <c:auto val="1"/>
        <c:lblAlgn val="ctr"/>
        <c:lblOffset val="100"/>
      </c:catAx>
      <c:valAx>
        <c:axId val="84403712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84402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343405511811059"/>
          <c:y val="0.28110621392451746"/>
          <c:w val="0.21823261154855642"/>
          <c:h val="0.30920594045241201"/>
        </c:manualLayout>
      </c:layout>
      <c:txPr>
        <a:bodyPr/>
        <a:lstStyle/>
        <a:p>
          <a:pPr>
            <a:defRPr sz="2400" b="0"/>
          </a:pPr>
          <a:endParaRPr lang="ru-RU"/>
        </a:p>
      </c:txPr>
    </c:legend>
    <c:plotVisOnly val="1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Лист6!$A$2</c:f>
              <c:strCache>
                <c:ptCount val="1"/>
                <c:pt idx="0">
                  <c:v>1 квартал</c:v>
                </c:pt>
              </c:strCache>
            </c:strRef>
          </c:tx>
          <c:spPr>
            <a:solidFill>
              <a:srgbClr val="F3A95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-1.3888888888888894E-3"/>
                  <c:y val="0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Лист6!$B$1:$I$1</c:f>
              <c:strCache>
                <c:ptCount val="8"/>
                <c:pt idx="0">
                  <c:v>МГП № 1</c:v>
                </c:pt>
                <c:pt idx="1">
                  <c:v>Красногвардейская ЦРБ</c:v>
                </c:pt>
                <c:pt idx="2">
                  <c:v>МГДП № 1</c:v>
                </c:pt>
                <c:pt idx="3">
                  <c:v>МГП № 2</c:v>
                </c:pt>
                <c:pt idx="4">
                  <c:v>Адыгейская МРБ</c:v>
                </c:pt>
                <c:pt idx="5">
                  <c:v>МГП №3</c:v>
                </c:pt>
                <c:pt idx="6">
                  <c:v>Гиагинская ЦРБ</c:v>
                </c:pt>
                <c:pt idx="7">
                  <c:v>Кошехабльская ЦРБ</c:v>
                </c:pt>
              </c:strCache>
            </c:strRef>
          </c:cat>
          <c:val>
            <c:numRef>
              <c:f>Лист6!$B$2:$I$2</c:f>
              <c:numCache>
                <c:formatCode>0.0%</c:formatCode>
                <c:ptCount val="8"/>
                <c:pt idx="0">
                  <c:v>1.649</c:v>
                </c:pt>
                <c:pt idx="1">
                  <c:v>1.294</c:v>
                </c:pt>
                <c:pt idx="2">
                  <c:v>1</c:v>
                </c:pt>
                <c:pt idx="3">
                  <c:v>0.60100000000000009</c:v>
                </c:pt>
                <c:pt idx="4">
                  <c:v>0.80200000000000005</c:v>
                </c:pt>
                <c:pt idx="5">
                  <c:v>0.90700000000000003</c:v>
                </c:pt>
                <c:pt idx="6">
                  <c:v>0.60400000000000009</c:v>
                </c:pt>
                <c:pt idx="7">
                  <c:v>0.95500000000000007</c:v>
                </c:pt>
              </c:numCache>
            </c:numRef>
          </c:val>
        </c:ser>
        <c:ser>
          <c:idx val="1"/>
          <c:order val="1"/>
          <c:tx>
            <c:strRef>
              <c:f>Лист6!$A$3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8.333333333333335E-3"/>
                  <c:y val="-1.2894906511927781E-2"/>
                </c:manualLayout>
              </c:layout>
              <c:showVal val="1"/>
            </c:dLbl>
            <c:dLbl>
              <c:idx val="1"/>
              <c:layout>
                <c:manualLayout>
                  <c:x val="6.9444444444444458E-3"/>
                  <c:y val="-1.2894906511927788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Лист6!$B$1:$I$1</c:f>
              <c:strCache>
                <c:ptCount val="8"/>
                <c:pt idx="0">
                  <c:v>МГП № 1</c:v>
                </c:pt>
                <c:pt idx="1">
                  <c:v>Красногвардейская ЦРБ</c:v>
                </c:pt>
                <c:pt idx="2">
                  <c:v>МГДП № 1</c:v>
                </c:pt>
                <c:pt idx="3">
                  <c:v>МГП № 2</c:v>
                </c:pt>
                <c:pt idx="4">
                  <c:v>Адыгейская МРБ</c:v>
                </c:pt>
                <c:pt idx="5">
                  <c:v>МГП №3</c:v>
                </c:pt>
                <c:pt idx="6">
                  <c:v>Гиагинская ЦРБ</c:v>
                </c:pt>
                <c:pt idx="7">
                  <c:v>Кошехабльская ЦРБ</c:v>
                </c:pt>
              </c:strCache>
            </c:strRef>
          </c:cat>
          <c:val>
            <c:numRef>
              <c:f>Лист6!$B$3:$I$3</c:f>
              <c:numCache>
                <c:formatCode>0.0%</c:formatCode>
                <c:ptCount val="8"/>
                <c:pt idx="0">
                  <c:v>1.4259999999999995</c:v>
                </c:pt>
                <c:pt idx="1">
                  <c:v>1.1299999999999997</c:v>
                </c:pt>
                <c:pt idx="2">
                  <c:v>1.125</c:v>
                </c:pt>
                <c:pt idx="3">
                  <c:v>0.79</c:v>
                </c:pt>
                <c:pt idx="4">
                  <c:v>0.83500000000000008</c:v>
                </c:pt>
                <c:pt idx="5">
                  <c:v>0.85400000000000009</c:v>
                </c:pt>
                <c:pt idx="6">
                  <c:v>0.8580000000000001</c:v>
                </c:pt>
                <c:pt idx="7">
                  <c:v>0.96100000000000008</c:v>
                </c:pt>
              </c:numCache>
            </c:numRef>
          </c:val>
        </c:ser>
        <c:shape val="box"/>
        <c:axId val="84336640"/>
        <c:axId val="84338176"/>
        <c:axId val="0"/>
      </c:bar3DChart>
      <c:catAx>
        <c:axId val="84336640"/>
        <c:scaling>
          <c:orientation val="minMax"/>
        </c:scaling>
        <c:axPos val="b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84338176"/>
        <c:crosses val="autoZero"/>
        <c:auto val="1"/>
        <c:lblAlgn val="ctr"/>
        <c:lblOffset val="100"/>
      </c:catAx>
      <c:valAx>
        <c:axId val="84338176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84336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682983377077901"/>
          <c:y val="0.18714570736684991"/>
          <c:w val="0.16483683289588807"/>
          <c:h val="0.39617904628459172"/>
        </c:manualLayout>
      </c:layout>
      <c:txPr>
        <a:bodyPr/>
        <a:lstStyle/>
        <a:p>
          <a:pPr>
            <a:defRPr sz="1800"/>
          </a:pPr>
          <a:endParaRPr lang="ru-RU"/>
        </a:p>
      </c:txPr>
    </c:legend>
    <c:plotVisOnly val="1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064073709536308"/>
          <c:y val="3.3216368150965944E-2"/>
          <c:w val="0.70884055118110234"/>
          <c:h val="0.63295802680701274"/>
        </c:manualLayout>
      </c:layout>
      <c:bar3DChart>
        <c:barDir val="col"/>
        <c:grouping val="clustered"/>
        <c:ser>
          <c:idx val="0"/>
          <c:order val="0"/>
          <c:tx>
            <c:strRef>
              <c:f>Лист7!$A$2</c:f>
              <c:strCache>
                <c:ptCount val="1"/>
                <c:pt idx="0">
                  <c:v>1 квартал</c:v>
                </c:pt>
              </c:strCache>
            </c:strRef>
          </c:tx>
          <c:spPr>
            <a:solidFill>
              <a:srgbClr val="FFFF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 rot="-5400000" vert="horz"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Лист7!$B$1:$G$1</c:f>
              <c:strCache>
                <c:ptCount val="6"/>
                <c:pt idx="0">
                  <c:v>МГП № 1</c:v>
                </c:pt>
                <c:pt idx="1">
                  <c:v>Красногвардейская ЦРБ</c:v>
                </c:pt>
                <c:pt idx="2">
                  <c:v>МГП № 3</c:v>
                </c:pt>
                <c:pt idx="3">
                  <c:v>Гиагинская ЦРБ</c:v>
                </c:pt>
                <c:pt idx="4">
                  <c:v>Шовгеновская ЦРБ</c:v>
                </c:pt>
                <c:pt idx="5">
                  <c:v>МГП № 2</c:v>
                </c:pt>
              </c:strCache>
            </c:strRef>
          </c:cat>
          <c:val>
            <c:numRef>
              <c:f>Лист7!$B$2:$G$2</c:f>
              <c:numCache>
                <c:formatCode>0.0%</c:formatCode>
                <c:ptCount val="6"/>
                <c:pt idx="0">
                  <c:v>1.4039999999999995</c:v>
                </c:pt>
                <c:pt idx="1">
                  <c:v>1.2669999999999997</c:v>
                </c:pt>
                <c:pt idx="2">
                  <c:v>1.341</c:v>
                </c:pt>
                <c:pt idx="3">
                  <c:v>0.22500000000000001</c:v>
                </c:pt>
                <c:pt idx="4">
                  <c:v>0.4930000000000001</c:v>
                </c:pt>
                <c:pt idx="5">
                  <c:v>0.62500000000000011</c:v>
                </c:pt>
              </c:numCache>
            </c:numRef>
          </c:val>
        </c:ser>
        <c:ser>
          <c:idx val="1"/>
          <c:order val="1"/>
          <c:tx>
            <c:strRef>
              <c:f>Лист7!$A$3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solidFill>
              <a:srgbClr val="CC66F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6.9444444444444458E-3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5.5555555555555558E-3"/>
                  <c:y val="0"/>
                </c:manualLayout>
              </c:layout>
              <c:showVal val="1"/>
            </c:dLbl>
            <c:dLbl>
              <c:idx val="5"/>
              <c:layout>
                <c:manualLayout>
                  <c:x val="8.333333333333335E-3"/>
                  <c:y val="0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Лист7!$B$1:$G$1</c:f>
              <c:strCache>
                <c:ptCount val="6"/>
                <c:pt idx="0">
                  <c:v>МГП № 1</c:v>
                </c:pt>
                <c:pt idx="1">
                  <c:v>Красногвардейская ЦРБ</c:v>
                </c:pt>
                <c:pt idx="2">
                  <c:v>МГП № 3</c:v>
                </c:pt>
                <c:pt idx="3">
                  <c:v>Гиагинская ЦРБ</c:v>
                </c:pt>
                <c:pt idx="4">
                  <c:v>Шовгеновская ЦРБ</c:v>
                </c:pt>
                <c:pt idx="5">
                  <c:v>МГП № 2</c:v>
                </c:pt>
              </c:strCache>
            </c:strRef>
          </c:cat>
          <c:val>
            <c:numRef>
              <c:f>Лист7!$B$3:$G$3</c:f>
              <c:numCache>
                <c:formatCode>0.0%</c:formatCode>
                <c:ptCount val="6"/>
                <c:pt idx="0">
                  <c:v>1.4729999999999999</c:v>
                </c:pt>
                <c:pt idx="1">
                  <c:v>1.2609999999999997</c:v>
                </c:pt>
                <c:pt idx="2">
                  <c:v>0.97800000000000009</c:v>
                </c:pt>
                <c:pt idx="3">
                  <c:v>0.47900000000000004</c:v>
                </c:pt>
                <c:pt idx="4">
                  <c:v>0.56499999999999995</c:v>
                </c:pt>
                <c:pt idx="5">
                  <c:v>0.47500000000000003</c:v>
                </c:pt>
              </c:numCache>
            </c:numRef>
          </c:val>
        </c:ser>
        <c:shape val="box"/>
        <c:axId val="84463616"/>
        <c:axId val="84465152"/>
        <c:axId val="0"/>
      </c:bar3DChart>
      <c:catAx>
        <c:axId val="84463616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84465152"/>
        <c:crosses val="autoZero"/>
        <c:auto val="1"/>
        <c:lblAlgn val="ctr"/>
        <c:lblOffset val="100"/>
      </c:catAx>
      <c:valAx>
        <c:axId val="84465152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844636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219236657917771"/>
          <c:y val="7.5174694072331918E-2"/>
          <c:w val="0.16114096675415571"/>
          <c:h val="0.2089577763818484"/>
        </c:manualLayout>
      </c:layout>
      <c:txPr>
        <a:bodyPr/>
        <a:lstStyle/>
        <a:p>
          <a:pPr>
            <a:defRPr sz="1800"/>
          </a:pPr>
          <a:endParaRPr lang="ru-RU"/>
        </a:p>
      </c:txPr>
    </c:legend>
    <c:plotVisOnly val="1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Лист8!$A$2</c:f>
              <c:strCache>
                <c:ptCount val="1"/>
                <c:pt idx="0">
                  <c:v>1 квартал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-2.1574973031283712E-2"/>
                </c:manualLayout>
              </c:layout>
              <c:showVal val="1"/>
            </c:dLbl>
            <c:dLbl>
              <c:idx val="1"/>
              <c:layout>
                <c:manualLayout>
                  <c:x val="2.7777777777777779E-3"/>
                  <c:y val="-1.2944983818770227E-2"/>
                </c:manualLayout>
              </c:layout>
              <c:showVal val="1"/>
            </c:dLbl>
            <c:dLbl>
              <c:idx val="3"/>
              <c:layout>
                <c:manualLayout>
                  <c:x val="1.3888888888888889E-3"/>
                  <c:y val="-1.2944983818770227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0.21143473570658036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0.16828478964401294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Лист8!$B$1:$G$1</c:f>
              <c:strCache>
                <c:ptCount val="6"/>
                <c:pt idx="0">
                  <c:v>АРКБ</c:v>
                </c:pt>
                <c:pt idx="1">
                  <c:v>МГКБ</c:v>
                </c:pt>
                <c:pt idx="2">
                  <c:v>Красногвардейская ЦРБ</c:v>
                </c:pt>
                <c:pt idx="3">
                  <c:v>АРДКБ</c:v>
                </c:pt>
                <c:pt idx="4">
                  <c:v>ООО ВИДДЕР-А</c:v>
                </c:pt>
                <c:pt idx="5">
                  <c:v>Адыгейская МБ</c:v>
                </c:pt>
              </c:strCache>
            </c:strRef>
          </c:cat>
          <c:val>
            <c:numRef>
              <c:f>Лист8!$B$2:$G$2</c:f>
              <c:numCache>
                <c:formatCode>0.0%</c:formatCode>
                <c:ptCount val="6"/>
                <c:pt idx="0">
                  <c:v>0.89</c:v>
                </c:pt>
                <c:pt idx="1">
                  <c:v>0.99399999999999999</c:v>
                </c:pt>
                <c:pt idx="2">
                  <c:v>1.671</c:v>
                </c:pt>
                <c:pt idx="3">
                  <c:v>3.3180000000000001</c:v>
                </c:pt>
                <c:pt idx="4">
                  <c:v>3.8889999999999998</c:v>
                </c:pt>
                <c:pt idx="5">
                  <c:v>4.2050000000000001</c:v>
                </c:pt>
              </c:numCache>
            </c:numRef>
          </c:val>
        </c:ser>
        <c:ser>
          <c:idx val="1"/>
          <c:order val="1"/>
          <c:tx>
            <c:strRef>
              <c:f>Лист8!$A$3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9.7222222222221964E-3"/>
                  <c:y val="-1.2944983818770227E-2"/>
                </c:manualLayout>
              </c:layout>
              <c:showVal val="1"/>
            </c:dLbl>
            <c:dLbl>
              <c:idx val="1"/>
              <c:layout>
                <c:manualLayout>
                  <c:x val="6.9444444444444441E-3"/>
                  <c:y val="-2.1574973031283712E-2"/>
                </c:manualLayout>
              </c:layout>
              <c:showVal val="1"/>
            </c:dLbl>
            <c:dLbl>
              <c:idx val="2"/>
              <c:layout>
                <c:manualLayout>
                  <c:x val="5.5555555555555046E-3"/>
                  <c:y val="-2.1574973031283712E-2"/>
                </c:manualLayout>
              </c:layout>
              <c:showVal val="1"/>
            </c:dLbl>
            <c:dLbl>
              <c:idx val="3"/>
              <c:layout>
                <c:manualLayout>
                  <c:x val="8.3333333333333332E-3"/>
                  <c:y val="-3.0204962243797196E-2"/>
                </c:manualLayout>
              </c:layout>
              <c:showVal val="1"/>
            </c:dLbl>
            <c:dLbl>
              <c:idx val="4"/>
              <c:layout>
                <c:manualLayout>
                  <c:x val="8.3333333333333332E-3"/>
                  <c:y val="-1.7259978425026967E-2"/>
                </c:manualLayout>
              </c:layout>
              <c:showVal val="1"/>
            </c:dLbl>
            <c:dLbl>
              <c:idx val="5"/>
              <c:layout>
                <c:manualLayout>
                  <c:x val="8.3333333333333332E-3"/>
                  <c:y val="-2.5889967637540454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Лист8!$B$1:$G$1</c:f>
              <c:strCache>
                <c:ptCount val="6"/>
                <c:pt idx="0">
                  <c:v>АРКБ</c:v>
                </c:pt>
                <c:pt idx="1">
                  <c:v>МГКБ</c:v>
                </c:pt>
                <c:pt idx="2">
                  <c:v>Красногвардейская ЦРБ</c:v>
                </c:pt>
                <c:pt idx="3">
                  <c:v>АРДКБ</c:v>
                </c:pt>
                <c:pt idx="4">
                  <c:v>ООО ВИДДЕР-А</c:v>
                </c:pt>
                <c:pt idx="5">
                  <c:v>Адыгейская МБ</c:v>
                </c:pt>
              </c:strCache>
            </c:strRef>
          </c:cat>
          <c:val>
            <c:numRef>
              <c:f>Лист8!$B$3:$G$3</c:f>
              <c:numCache>
                <c:formatCode>0.0%</c:formatCode>
                <c:ptCount val="6"/>
                <c:pt idx="0">
                  <c:v>1.246</c:v>
                </c:pt>
                <c:pt idx="1">
                  <c:v>0.999</c:v>
                </c:pt>
                <c:pt idx="2">
                  <c:v>1.8480000000000001</c:v>
                </c:pt>
                <c:pt idx="3">
                  <c:v>2.2589999999999999</c:v>
                </c:pt>
                <c:pt idx="4">
                  <c:v>2.7919999999999998</c:v>
                </c:pt>
                <c:pt idx="5">
                  <c:v>3.4470000000000001</c:v>
                </c:pt>
              </c:numCache>
            </c:numRef>
          </c:val>
        </c:ser>
        <c:shape val="box"/>
        <c:axId val="51175808"/>
        <c:axId val="51177344"/>
        <c:axId val="0"/>
      </c:bar3DChart>
      <c:catAx>
        <c:axId val="51175808"/>
        <c:scaling>
          <c:orientation val="minMax"/>
        </c:scaling>
        <c:axPos val="b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51177344"/>
        <c:crosses val="autoZero"/>
        <c:auto val="1"/>
        <c:lblAlgn val="ctr"/>
        <c:lblOffset val="100"/>
      </c:catAx>
      <c:valAx>
        <c:axId val="51177344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51175808"/>
        <c:crosses val="autoZero"/>
        <c:crossBetween val="between"/>
      </c:valAx>
    </c:plotArea>
    <c:plotVisOnly val="1"/>
  </c:chart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Лист8!$A$18</c:f>
              <c:strCache>
                <c:ptCount val="1"/>
                <c:pt idx="0">
                  <c:v>1 квартал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-5.2875078948321297E-3"/>
                  <c:y val="-8.1632653061224469E-2"/>
                </c:manualLayout>
              </c:layout>
              <c:spPr/>
              <c:txPr>
                <a:bodyPr/>
                <a:lstStyle/>
                <a:p>
                  <a:pPr>
                    <a:defRPr sz="1400"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1.0574877009929552E-2"/>
                  <c:y val="-4.7619047619047616E-2"/>
                </c:manualLayout>
              </c:layout>
              <c:spPr/>
              <c:txPr>
                <a:bodyPr/>
                <a:lstStyle/>
                <a:p>
                  <a:pPr>
                    <a:defRPr sz="1400"/>
                  </a:pPr>
                  <a:endParaRPr lang="ru-RU"/>
                </a:p>
              </c:txPr>
              <c:showVal val="1"/>
            </c:dLbl>
            <c:showVal val="1"/>
          </c:dLbls>
          <c:cat>
            <c:strRef>
              <c:f>Лист8!$B$17:$C$17</c:f>
              <c:strCache>
                <c:ptCount val="2"/>
                <c:pt idx="0">
                  <c:v>АРКБ</c:v>
                </c:pt>
                <c:pt idx="1">
                  <c:v>ООО МРТ-Эксперт</c:v>
                </c:pt>
              </c:strCache>
            </c:strRef>
          </c:cat>
          <c:val>
            <c:numRef>
              <c:f>Лист8!$B$18:$C$18</c:f>
              <c:numCache>
                <c:formatCode>0.0%</c:formatCode>
                <c:ptCount val="2"/>
                <c:pt idx="0">
                  <c:v>1.127</c:v>
                </c:pt>
                <c:pt idx="1">
                  <c:v>1.147</c:v>
                </c:pt>
              </c:numCache>
            </c:numRef>
          </c:val>
        </c:ser>
        <c:ser>
          <c:idx val="1"/>
          <c:order val="1"/>
          <c:tx>
            <c:strRef>
              <c:f>Лист8!$A$19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2912534210939368E-2"/>
                  <c:y val="-8.1632653061224483E-2"/>
                </c:manualLayout>
              </c:layout>
              <c:spPr/>
              <c:txPr>
                <a:bodyPr/>
                <a:lstStyle/>
                <a:p>
                  <a:pPr>
                    <a:defRPr sz="1400"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2.996254473738225E-2"/>
                  <c:y val="-6.1224489795918366E-2"/>
                </c:manualLayout>
              </c:layout>
              <c:spPr/>
              <c:txPr>
                <a:bodyPr/>
                <a:lstStyle/>
                <a:p>
                  <a:pPr>
                    <a:defRPr sz="1400"/>
                  </a:pPr>
                  <a:endParaRPr lang="ru-RU"/>
                </a:p>
              </c:txPr>
              <c:showVal val="1"/>
            </c:dLbl>
            <c:showVal val="1"/>
          </c:dLbls>
          <c:cat>
            <c:strRef>
              <c:f>Лист8!$B$17:$C$17</c:f>
              <c:strCache>
                <c:ptCount val="2"/>
                <c:pt idx="0">
                  <c:v>АРКБ</c:v>
                </c:pt>
                <c:pt idx="1">
                  <c:v>ООО МРТ-Эксперт</c:v>
                </c:pt>
              </c:strCache>
            </c:strRef>
          </c:cat>
          <c:val>
            <c:numRef>
              <c:f>Лист8!$B$19:$C$19</c:f>
              <c:numCache>
                <c:formatCode>0.0%</c:formatCode>
                <c:ptCount val="2"/>
                <c:pt idx="0">
                  <c:v>1.127</c:v>
                </c:pt>
                <c:pt idx="1">
                  <c:v>1.077</c:v>
                </c:pt>
              </c:numCache>
            </c:numRef>
          </c:val>
        </c:ser>
        <c:shape val="box"/>
        <c:axId val="112200704"/>
        <c:axId val="115050752"/>
        <c:axId val="0"/>
      </c:bar3DChart>
      <c:catAx>
        <c:axId val="112200704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15050752"/>
        <c:crosses val="autoZero"/>
        <c:auto val="1"/>
        <c:lblAlgn val="ctr"/>
        <c:lblOffset val="100"/>
      </c:catAx>
      <c:valAx>
        <c:axId val="115050752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12200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01413622372363"/>
          <c:y val="0.10504686914135733"/>
          <c:w val="0.20086482260407773"/>
          <c:h val="0.74228721409823772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</c:chart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Лист9!$A$2</c:f>
              <c:strCache>
                <c:ptCount val="1"/>
                <c:pt idx="0">
                  <c:v>1 квартал</c:v>
                </c:pt>
              </c:strCache>
            </c:strRef>
          </c:tx>
          <c:spPr>
            <a:solidFill>
              <a:srgbClr val="0066F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Лист9!$B$1:$J$1</c:f>
              <c:strCache>
                <c:ptCount val="9"/>
                <c:pt idx="0">
                  <c:v>РА</c:v>
                </c:pt>
                <c:pt idx="1">
                  <c:v>МГКБ</c:v>
                </c:pt>
                <c:pt idx="2">
                  <c:v>АРКИБ</c:v>
                </c:pt>
                <c:pt idx="3">
                  <c:v>АРДКБ</c:v>
                </c:pt>
                <c:pt idx="4">
                  <c:v>АРКБ</c:v>
                </c:pt>
                <c:pt idx="5">
                  <c:v>АРКОД</c:v>
                </c:pt>
                <c:pt idx="6">
                  <c:v>Шовгеновская ЦРБ</c:v>
                </c:pt>
                <c:pt idx="7">
                  <c:v>Адыгейская МРБ</c:v>
                </c:pt>
                <c:pt idx="8">
                  <c:v>Гиагинская ЦРБ</c:v>
                </c:pt>
              </c:strCache>
            </c:strRef>
          </c:cat>
          <c:val>
            <c:numRef>
              <c:f>Лист9!$B$2:$J$2</c:f>
              <c:numCache>
                <c:formatCode>0.0%</c:formatCode>
                <c:ptCount val="9"/>
                <c:pt idx="0">
                  <c:v>1.1859999999999999</c:v>
                </c:pt>
                <c:pt idx="1">
                  <c:v>1.3959999999999999</c:v>
                </c:pt>
                <c:pt idx="2">
                  <c:v>1.63</c:v>
                </c:pt>
                <c:pt idx="3">
                  <c:v>1.1639999999999999</c:v>
                </c:pt>
                <c:pt idx="4">
                  <c:v>1.0959999999999999</c:v>
                </c:pt>
                <c:pt idx="5">
                  <c:v>1.0529999999999999</c:v>
                </c:pt>
                <c:pt idx="6">
                  <c:v>1.1279999999999999</c:v>
                </c:pt>
                <c:pt idx="7">
                  <c:v>1.0900000000000001</c:v>
                </c:pt>
                <c:pt idx="8">
                  <c:v>0.96499999999999997</c:v>
                </c:pt>
              </c:numCache>
            </c:numRef>
          </c:val>
        </c:ser>
        <c:ser>
          <c:idx val="1"/>
          <c:order val="1"/>
          <c:tx>
            <c:strRef>
              <c:f>Лист9!$A$3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solidFill>
              <a:srgbClr val="FFFF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Лист9!$B$1:$J$1</c:f>
              <c:strCache>
                <c:ptCount val="9"/>
                <c:pt idx="0">
                  <c:v>РА</c:v>
                </c:pt>
                <c:pt idx="1">
                  <c:v>МГКБ</c:v>
                </c:pt>
                <c:pt idx="2">
                  <c:v>АРКИБ</c:v>
                </c:pt>
                <c:pt idx="3">
                  <c:v>АРДКБ</c:v>
                </c:pt>
                <c:pt idx="4">
                  <c:v>АРКБ</c:v>
                </c:pt>
                <c:pt idx="5">
                  <c:v>АРКОД</c:v>
                </c:pt>
                <c:pt idx="6">
                  <c:v>Шовгеновская ЦРБ</c:v>
                </c:pt>
                <c:pt idx="7">
                  <c:v>Адыгейская МРБ</c:v>
                </c:pt>
                <c:pt idx="8">
                  <c:v>Гиагинская ЦРБ</c:v>
                </c:pt>
              </c:strCache>
            </c:strRef>
          </c:cat>
          <c:val>
            <c:numRef>
              <c:f>Лист9!$B$3:$J$3</c:f>
              <c:numCache>
                <c:formatCode>0.0%</c:formatCode>
                <c:ptCount val="9"/>
                <c:pt idx="0">
                  <c:v>1.2230000000000001</c:v>
                </c:pt>
                <c:pt idx="1">
                  <c:v>1.4970000000000001</c:v>
                </c:pt>
                <c:pt idx="2">
                  <c:v>1.4570000000000001</c:v>
                </c:pt>
                <c:pt idx="3">
                  <c:v>1.2589999999999999</c:v>
                </c:pt>
                <c:pt idx="4">
                  <c:v>1.1990000000000001</c:v>
                </c:pt>
                <c:pt idx="5">
                  <c:v>1.133</c:v>
                </c:pt>
                <c:pt idx="6">
                  <c:v>1.109</c:v>
                </c:pt>
                <c:pt idx="7">
                  <c:v>1.1970000000000001</c:v>
                </c:pt>
                <c:pt idx="8">
                  <c:v>0.95599999999999996</c:v>
                </c:pt>
              </c:numCache>
            </c:numRef>
          </c:val>
        </c:ser>
        <c:shape val="box"/>
        <c:axId val="111713664"/>
        <c:axId val="111715456"/>
        <c:axId val="0"/>
      </c:bar3DChart>
      <c:catAx>
        <c:axId val="111713664"/>
        <c:scaling>
          <c:orientation val="minMax"/>
        </c:scaling>
        <c:axPos val="b"/>
        <c:tickLblPos val="nextTo"/>
        <c:crossAx val="111715456"/>
        <c:crosses val="autoZero"/>
        <c:auto val="1"/>
        <c:lblAlgn val="ctr"/>
        <c:lblOffset val="100"/>
      </c:catAx>
      <c:valAx>
        <c:axId val="111715456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11713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997561242344722"/>
          <c:y val="6.2563204053062572E-4"/>
          <c:w val="0.14002438757655294"/>
          <c:h val="0.16346950242950711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05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Лист10!$A$2</c:f>
              <c:strCache>
                <c:ptCount val="1"/>
                <c:pt idx="0">
                  <c:v>1 квартал</c:v>
                </c:pt>
              </c:strCache>
            </c:strRef>
          </c:tx>
          <c:spPr>
            <a:solidFill>
              <a:srgbClr val="00FF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-4.1666666666666666E-3"/>
                  <c:y val="-1.5414258188824663E-2"/>
                </c:manualLayout>
              </c:layout>
              <c:showVal val="1"/>
            </c:dLbl>
            <c:dLbl>
              <c:idx val="2"/>
              <c:layout>
                <c:manualLayout>
                  <c:x val="-4.1666666666667178E-3"/>
                  <c:y val="-2.3121387283236993E-2"/>
                </c:manualLayout>
              </c:layout>
              <c:showVal val="1"/>
            </c:dLbl>
            <c:dLbl>
              <c:idx val="3"/>
              <c:layout>
                <c:manualLayout>
                  <c:x val="-4.1666666666666666E-3"/>
                  <c:y val="-1.2845215157353885E-2"/>
                </c:manualLayout>
              </c:layout>
              <c:showVal val="1"/>
            </c:dLbl>
            <c:dLbl>
              <c:idx val="4"/>
              <c:layout>
                <c:manualLayout>
                  <c:x val="-6.9444444444444441E-3"/>
                  <c:y val="-2.3121387283236993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Лист10!$B$1:$F$1</c:f>
              <c:strCache>
                <c:ptCount val="5"/>
                <c:pt idx="0">
                  <c:v>РА</c:v>
                </c:pt>
                <c:pt idx="1">
                  <c:v>АРДКБ</c:v>
                </c:pt>
                <c:pt idx="2">
                  <c:v>АРКБ</c:v>
                </c:pt>
                <c:pt idx="3">
                  <c:v>МГКБ</c:v>
                </c:pt>
                <c:pt idx="4">
                  <c:v>АРКОД</c:v>
                </c:pt>
              </c:strCache>
            </c:strRef>
          </c:cat>
          <c:val>
            <c:numRef>
              <c:f>Лист10!$B$2:$F$2</c:f>
              <c:numCache>
                <c:formatCode>0.0%</c:formatCode>
                <c:ptCount val="5"/>
                <c:pt idx="0">
                  <c:v>0.97899999999999998</c:v>
                </c:pt>
                <c:pt idx="1">
                  <c:v>1</c:v>
                </c:pt>
                <c:pt idx="2">
                  <c:v>0.92900000000000005</c:v>
                </c:pt>
                <c:pt idx="3">
                  <c:v>1.077</c:v>
                </c:pt>
                <c:pt idx="4">
                  <c:v>1.333</c:v>
                </c:pt>
              </c:numCache>
            </c:numRef>
          </c:val>
        </c:ser>
        <c:ser>
          <c:idx val="1"/>
          <c:order val="1"/>
          <c:tx>
            <c:strRef>
              <c:f>Лист10!$A$3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solidFill>
              <a:srgbClr val="FF00F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4.1666666666666415E-3"/>
                  <c:y val="-1.7983301220295438E-2"/>
                </c:manualLayout>
              </c:layout>
              <c:showVal val="1"/>
            </c:dLbl>
            <c:dLbl>
              <c:idx val="1"/>
              <c:layout>
                <c:manualLayout>
                  <c:x val="1.1111111111111112E-2"/>
                  <c:y val="-1.7983301220295438E-2"/>
                </c:manualLayout>
              </c:layout>
              <c:showVal val="1"/>
            </c:dLbl>
            <c:dLbl>
              <c:idx val="2"/>
              <c:layout>
                <c:manualLayout>
                  <c:x val="4.1666666666666666E-3"/>
                  <c:y val="-2.0552344251766216E-2"/>
                </c:manualLayout>
              </c:layout>
              <c:showVal val="1"/>
            </c:dLbl>
            <c:dLbl>
              <c:idx val="3"/>
              <c:layout>
                <c:manualLayout>
                  <c:x val="6.9444444444444441E-3"/>
                  <c:y val="-2.0552344251766216E-2"/>
                </c:manualLayout>
              </c:layout>
              <c:showVal val="1"/>
            </c:dLbl>
            <c:dLbl>
              <c:idx val="4"/>
              <c:layout>
                <c:manualLayout>
                  <c:x val="5.5555555555555558E-3"/>
                  <c:y val="0.1001926782273603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Лист10!$B$1:$F$1</c:f>
              <c:strCache>
                <c:ptCount val="5"/>
                <c:pt idx="0">
                  <c:v>РА</c:v>
                </c:pt>
                <c:pt idx="1">
                  <c:v>АРДКБ</c:v>
                </c:pt>
                <c:pt idx="2">
                  <c:v>АРКБ</c:v>
                </c:pt>
                <c:pt idx="3">
                  <c:v>МГКБ</c:v>
                </c:pt>
                <c:pt idx="4">
                  <c:v>АРКОД</c:v>
                </c:pt>
              </c:strCache>
            </c:strRef>
          </c:cat>
          <c:val>
            <c:numRef>
              <c:f>Лист10!$B$3:$F$3</c:f>
              <c:numCache>
                <c:formatCode>0.0%</c:formatCode>
                <c:ptCount val="5"/>
                <c:pt idx="0">
                  <c:v>0.997</c:v>
                </c:pt>
                <c:pt idx="1">
                  <c:v>0.65</c:v>
                </c:pt>
                <c:pt idx="2">
                  <c:v>0.92700000000000005</c:v>
                </c:pt>
                <c:pt idx="3">
                  <c:v>1.2</c:v>
                </c:pt>
                <c:pt idx="4">
                  <c:v>1.76</c:v>
                </c:pt>
              </c:numCache>
            </c:numRef>
          </c:val>
        </c:ser>
        <c:shape val="box"/>
        <c:axId val="85132800"/>
        <c:axId val="85159936"/>
        <c:axId val="0"/>
      </c:bar3DChart>
      <c:catAx>
        <c:axId val="8513280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5159936"/>
        <c:crosses val="autoZero"/>
        <c:auto val="1"/>
        <c:lblAlgn val="ctr"/>
        <c:lblOffset val="100"/>
      </c:catAx>
      <c:valAx>
        <c:axId val="85159936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851328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439238845144357"/>
          <c:y val="9.4047203637117379E-3"/>
          <c:w val="0.18421872265966752"/>
          <c:h val="0.22075361967037357"/>
        </c:manualLayout>
      </c:layout>
      <c:txPr>
        <a:bodyPr/>
        <a:lstStyle/>
        <a:p>
          <a:pPr>
            <a:defRPr sz="1800"/>
          </a:pPr>
          <a:endParaRPr lang="ru-RU"/>
        </a:p>
      </c:txPr>
    </c:legend>
    <c:plotVisOnly val="1"/>
  </c:chart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Лист11!$B$2</c:f>
              <c:strCache>
                <c:ptCount val="1"/>
                <c:pt idx="0">
                  <c:v>1 квартал</c:v>
                </c:pt>
              </c:strCache>
            </c:strRef>
          </c:tx>
          <c:spPr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1"/>
              <c:layout>
                <c:manualLayout>
                  <c:x val="0"/>
                  <c:y val="-3.2719836400817999E-2"/>
                </c:manualLayout>
              </c:layout>
              <c:showVal val="1"/>
            </c:dLbl>
            <c:dLbl>
              <c:idx val="2"/>
              <c:layout>
                <c:manualLayout>
                  <c:x val="2.7777777777777779E-3"/>
                  <c:y val="0.14723926380368099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9.815950920245399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Лист11!$C$1:$F$1</c:f>
              <c:strCache>
                <c:ptCount val="4"/>
                <c:pt idx="0">
                  <c:v>РА</c:v>
                </c:pt>
                <c:pt idx="1">
                  <c:v>Адыгейская МРБ</c:v>
                </c:pt>
                <c:pt idx="2">
                  <c:v>АРДКБ</c:v>
                </c:pt>
                <c:pt idx="3">
                  <c:v>Кошехабльская ЦРБ</c:v>
                </c:pt>
              </c:strCache>
            </c:strRef>
          </c:cat>
          <c:val>
            <c:numRef>
              <c:f>Лист11!$C$2:$F$2</c:f>
              <c:numCache>
                <c:formatCode>0.0%</c:formatCode>
                <c:ptCount val="4"/>
                <c:pt idx="0">
                  <c:v>0.49399999999999999</c:v>
                </c:pt>
                <c:pt idx="1">
                  <c:v>0</c:v>
                </c:pt>
                <c:pt idx="2">
                  <c:v>0.72699999999999998</c:v>
                </c:pt>
                <c:pt idx="3">
                  <c:v>0.8</c:v>
                </c:pt>
              </c:numCache>
            </c:numRef>
          </c:val>
        </c:ser>
        <c:ser>
          <c:idx val="1"/>
          <c:order val="1"/>
          <c:tx>
            <c:strRef>
              <c:f>Лист11!$B$3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1.2500000000000001E-2"/>
                  <c:y val="-2.9993183367416496E-2"/>
                </c:manualLayout>
              </c:layout>
              <c:showVal val="1"/>
            </c:dLbl>
            <c:dLbl>
              <c:idx val="1"/>
              <c:layout>
                <c:manualLayout>
                  <c:x val="8.3333333333333332E-3"/>
                  <c:y val="-2.4539877300613498E-2"/>
                </c:manualLayout>
              </c:layout>
              <c:showVal val="1"/>
            </c:dLbl>
            <c:dLbl>
              <c:idx val="2"/>
              <c:layout>
                <c:manualLayout>
                  <c:x val="2.7777777777777779E-3"/>
                  <c:y val="0.14996591683708249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0.1336059986366735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Лист11!$C$1:$F$1</c:f>
              <c:strCache>
                <c:ptCount val="4"/>
                <c:pt idx="0">
                  <c:v>РА</c:v>
                </c:pt>
                <c:pt idx="1">
                  <c:v>Адыгейская МРБ</c:v>
                </c:pt>
                <c:pt idx="2">
                  <c:v>АРДКБ</c:v>
                </c:pt>
                <c:pt idx="3">
                  <c:v>Кошехабльская ЦРБ</c:v>
                </c:pt>
              </c:strCache>
            </c:strRef>
          </c:cat>
          <c:val>
            <c:numRef>
              <c:f>Лист11!$C$3:$F$3</c:f>
              <c:numCache>
                <c:formatCode>0.0%</c:formatCode>
                <c:ptCount val="4"/>
                <c:pt idx="0">
                  <c:v>0.63500000000000001</c:v>
                </c:pt>
                <c:pt idx="1">
                  <c:v>0.40799999999999997</c:v>
                </c:pt>
                <c:pt idx="2">
                  <c:v>0.73299999999999998</c:v>
                </c:pt>
                <c:pt idx="3">
                  <c:v>0.76</c:v>
                </c:pt>
              </c:numCache>
            </c:numRef>
          </c:val>
        </c:ser>
        <c:shape val="box"/>
        <c:axId val="91481984"/>
        <c:axId val="93102848"/>
        <c:axId val="0"/>
      </c:bar3DChart>
      <c:catAx>
        <c:axId val="9148198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93102848"/>
        <c:crosses val="autoZero"/>
        <c:auto val="1"/>
        <c:lblAlgn val="ctr"/>
        <c:lblOffset val="100"/>
      </c:catAx>
      <c:valAx>
        <c:axId val="93102848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91481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164227909011381"/>
          <c:y val="2.3618826787755788E-3"/>
          <c:w val="0.14835772090988628"/>
          <c:h val="0.2536263948601517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05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Лист11!$A$10</c:f>
              <c:strCache>
                <c:ptCount val="1"/>
                <c:pt idx="0">
                  <c:v>1 квартал</c:v>
                </c:pt>
              </c:strCache>
            </c:strRef>
          </c:tx>
          <c:spPr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 rot="-5400000" vert="horz"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Лист11!$B$9:$H$9</c:f>
              <c:strCache>
                <c:ptCount val="7"/>
                <c:pt idx="0">
                  <c:v>МДГП № 1</c:v>
                </c:pt>
                <c:pt idx="1">
                  <c:v>Гиагинская ЦРБ</c:v>
                </c:pt>
                <c:pt idx="2">
                  <c:v>АРДКБ</c:v>
                </c:pt>
                <c:pt idx="3">
                  <c:v>МДГП № 2</c:v>
                </c:pt>
                <c:pt idx="4">
                  <c:v>МГКБ</c:v>
                </c:pt>
                <c:pt idx="5">
                  <c:v>АРКИБ</c:v>
                </c:pt>
                <c:pt idx="6">
                  <c:v>Ханская поликлиника</c:v>
                </c:pt>
              </c:strCache>
            </c:strRef>
          </c:cat>
          <c:val>
            <c:numRef>
              <c:f>Лист11!$B$10:$H$10</c:f>
              <c:numCache>
                <c:formatCode>0.0%</c:formatCode>
                <c:ptCount val="7"/>
                <c:pt idx="0">
                  <c:v>0.89100000000000001</c:v>
                </c:pt>
                <c:pt idx="1">
                  <c:v>0.51600000000000001</c:v>
                </c:pt>
                <c:pt idx="2">
                  <c:v>1.7330000000000001</c:v>
                </c:pt>
                <c:pt idx="3">
                  <c:v>1.732</c:v>
                </c:pt>
                <c:pt idx="4">
                  <c:v>1.2629999999999999</c:v>
                </c:pt>
                <c:pt idx="5">
                  <c:v>0.875</c:v>
                </c:pt>
                <c:pt idx="6">
                  <c:v>1.3660000000000001</c:v>
                </c:pt>
              </c:numCache>
            </c:numRef>
          </c:val>
        </c:ser>
        <c:ser>
          <c:idx val="1"/>
          <c:order val="1"/>
          <c:tx>
            <c:strRef>
              <c:f>Лист11!$A$11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4.1666666666666666E-3"/>
                  <c:y val="-7.6481835564053535E-3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Лист11!$B$9:$H$9</c:f>
              <c:strCache>
                <c:ptCount val="7"/>
                <c:pt idx="0">
                  <c:v>МДГП № 1</c:v>
                </c:pt>
                <c:pt idx="1">
                  <c:v>Гиагинская ЦРБ</c:v>
                </c:pt>
                <c:pt idx="2">
                  <c:v>АРДКБ</c:v>
                </c:pt>
                <c:pt idx="3">
                  <c:v>МДГП № 2</c:v>
                </c:pt>
                <c:pt idx="4">
                  <c:v>МГКБ</c:v>
                </c:pt>
                <c:pt idx="5">
                  <c:v>АРКИБ</c:v>
                </c:pt>
                <c:pt idx="6">
                  <c:v>Ханская поликлиника</c:v>
                </c:pt>
              </c:strCache>
            </c:strRef>
          </c:cat>
          <c:val>
            <c:numRef>
              <c:f>Лист11!$B$11:$H$11</c:f>
              <c:numCache>
                <c:formatCode>0.0%</c:formatCode>
                <c:ptCount val="7"/>
                <c:pt idx="0">
                  <c:v>0.70599999999999996</c:v>
                </c:pt>
                <c:pt idx="1">
                  <c:v>0.71799999999999997</c:v>
                </c:pt>
                <c:pt idx="2">
                  <c:v>2.5499999999999998</c:v>
                </c:pt>
                <c:pt idx="3">
                  <c:v>2.089</c:v>
                </c:pt>
                <c:pt idx="4">
                  <c:v>1.518</c:v>
                </c:pt>
                <c:pt idx="5">
                  <c:v>1.3180000000000001</c:v>
                </c:pt>
                <c:pt idx="6">
                  <c:v>1.31</c:v>
                </c:pt>
              </c:numCache>
            </c:numRef>
          </c:val>
        </c:ser>
        <c:shape val="box"/>
        <c:axId val="97033600"/>
        <c:axId val="109390848"/>
        <c:axId val="0"/>
      </c:bar3DChart>
      <c:catAx>
        <c:axId val="97033600"/>
        <c:scaling>
          <c:orientation val="minMax"/>
        </c:scaling>
        <c:axPos val="b"/>
        <c:tickLblPos val="nextTo"/>
        <c:crossAx val="109390848"/>
        <c:crosses val="autoZero"/>
        <c:auto val="1"/>
        <c:lblAlgn val="ctr"/>
        <c:lblOffset val="100"/>
      </c:catAx>
      <c:valAx>
        <c:axId val="109390848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97033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939238845144359"/>
          <c:y val="1.3156883114276085E-2"/>
          <c:w val="0.15921872265966755"/>
          <c:h val="0.17062675960915974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Лист11!$A$32</c:f>
              <c:strCache>
                <c:ptCount val="1"/>
                <c:pt idx="0">
                  <c:v>1 квартал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1"/>
              <c:layout>
                <c:manualLayout>
                  <c:x val="-9.7222222222222224E-3"/>
                  <c:y val="-8.2815734989648039E-3"/>
                </c:manualLayout>
              </c:layout>
              <c:showVal val="1"/>
            </c:dLbl>
            <c:dLbl>
              <c:idx val="2"/>
              <c:layout>
                <c:manualLayout>
                  <c:x val="-1.3888888888888888E-2"/>
                  <c:y val="-5.521048999309869E-3"/>
                </c:manualLayout>
              </c:layout>
              <c:showVal val="1"/>
            </c:dLbl>
            <c:dLbl>
              <c:idx val="3"/>
              <c:layout>
                <c:manualLayout>
                  <c:x val="-8.3333333333333332E-3"/>
                  <c:y val="-1.1042097998619738E-2"/>
                </c:manualLayout>
              </c:layout>
              <c:showVal val="1"/>
            </c:dLbl>
            <c:dLbl>
              <c:idx val="4"/>
              <c:layout>
                <c:manualLayout>
                  <c:x val="-2.361111111111111E-2"/>
                  <c:y val="-1.3802622498274672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Лист11!$B$31:$F$31</c:f>
              <c:strCache>
                <c:ptCount val="5"/>
                <c:pt idx="0">
                  <c:v>РА</c:v>
                </c:pt>
                <c:pt idx="1">
                  <c:v>АРДКБ</c:v>
                </c:pt>
                <c:pt idx="2">
                  <c:v>МГДП № 1</c:v>
                </c:pt>
                <c:pt idx="3">
                  <c:v>МГП № 1</c:v>
                </c:pt>
                <c:pt idx="4">
                  <c:v>АРККВД</c:v>
                </c:pt>
              </c:strCache>
            </c:strRef>
          </c:cat>
          <c:val>
            <c:numRef>
              <c:f>Лист11!$B$32:$F$32</c:f>
              <c:numCache>
                <c:formatCode>0.00%</c:formatCode>
                <c:ptCount val="5"/>
                <c:pt idx="0">
                  <c:v>0.67300000000000004</c:v>
                </c:pt>
                <c:pt idx="1">
                  <c:v>7.0999999999999994E-2</c:v>
                </c:pt>
                <c:pt idx="2">
                  <c:v>0.108</c:v>
                </c:pt>
                <c:pt idx="3">
                  <c:v>0.11700000000000001</c:v>
                </c:pt>
                <c:pt idx="4">
                  <c:v>0.85799999999999998</c:v>
                </c:pt>
              </c:numCache>
            </c:numRef>
          </c:val>
        </c:ser>
        <c:ser>
          <c:idx val="1"/>
          <c:order val="1"/>
          <c:tx>
            <c:strRef>
              <c:f>Лист11!$A$33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3.1944444444444442E-2"/>
                  <c:y val="-1.1042097998619738E-2"/>
                </c:manualLayout>
              </c:layout>
              <c:showVal val="1"/>
            </c:dLbl>
            <c:dLbl>
              <c:idx val="1"/>
              <c:layout>
                <c:manualLayout>
                  <c:x val="1.6666666666666666E-2"/>
                  <c:y val="-2.4844720496894308E-2"/>
                </c:manualLayout>
              </c:layout>
              <c:showVal val="1"/>
            </c:dLbl>
            <c:dLbl>
              <c:idx val="2"/>
              <c:layout>
                <c:manualLayout>
                  <c:x val="1.5277777777777777E-2"/>
                  <c:y val="-2.4844720496894408E-2"/>
                </c:manualLayout>
              </c:layout>
              <c:showVal val="1"/>
            </c:dLbl>
            <c:dLbl>
              <c:idx val="3"/>
              <c:layout>
                <c:manualLayout>
                  <c:x val="2.0833333333333332E-2"/>
                  <c:y val="-3.3126293995859216E-2"/>
                </c:manualLayout>
              </c:layout>
              <c:showVal val="1"/>
            </c:dLbl>
            <c:dLbl>
              <c:idx val="4"/>
              <c:layout>
                <c:manualLayout>
                  <c:x val="1.1111111111111112E-2"/>
                  <c:y val="-2.4844720496894398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Лист11!$B$31:$F$31</c:f>
              <c:strCache>
                <c:ptCount val="5"/>
                <c:pt idx="0">
                  <c:v>РА</c:v>
                </c:pt>
                <c:pt idx="1">
                  <c:v>АРДКБ</c:v>
                </c:pt>
                <c:pt idx="2">
                  <c:v>МГДП № 1</c:v>
                </c:pt>
                <c:pt idx="3">
                  <c:v>МГП № 1</c:v>
                </c:pt>
                <c:pt idx="4">
                  <c:v>АРККВД</c:v>
                </c:pt>
              </c:strCache>
            </c:strRef>
          </c:cat>
          <c:val>
            <c:numRef>
              <c:f>Лист11!$B$33:$F$33</c:f>
              <c:numCache>
                <c:formatCode>0.00%</c:formatCode>
                <c:ptCount val="5"/>
                <c:pt idx="0">
                  <c:v>0.71499999999999997</c:v>
                </c:pt>
                <c:pt idx="1">
                  <c:v>0.105</c:v>
                </c:pt>
                <c:pt idx="2">
                  <c:v>0.192</c:v>
                </c:pt>
                <c:pt idx="3">
                  <c:v>0.193</c:v>
                </c:pt>
                <c:pt idx="4">
                  <c:v>1.014</c:v>
                </c:pt>
              </c:numCache>
            </c:numRef>
          </c:val>
        </c:ser>
        <c:shape val="box"/>
        <c:axId val="85865984"/>
        <c:axId val="110786816"/>
        <c:axId val="0"/>
      </c:bar3DChart>
      <c:catAx>
        <c:axId val="8586598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10786816"/>
        <c:crosses val="autoZero"/>
        <c:auto val="1"/>
        <c:lblAlgn val="ctr"/>
        <c:lblOffset val="100"/>
      </c:catAx>
      <c:valAx>
        <c:axId val="110786816"/>
        <c:scaling>
          <c:orientation val="minMax"/>
        </c:scaling>
        <c:axPos val="l"/>
        <c:numFmt formatCode="0.00%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85865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6701662292213"/>
          <c:y val="5.9649065605929443E-3"/>
          <c:w val="0.17032983377077865"/>
          <c:h val="0.22340468311026337"/>
        </c:manualLayout>
      </c:layout>
      <c:txPr>
        <a:bodyPr/>
        <a:lstStyle/>
        <a:p>
          <a:pPr>
            <a:defRPr sz="1800"/>
          </a:pPr>
          <a:endParaRPr lang="ru-RU"/>
        </a:p>
      </c:txPr>
    </c:legend>
    <c:plotVisOnly val="1"/>
  </c:chart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i="1">
              <a:solidFill>
                <a:srgbClr val="002060"/>
              </a:solidFill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Лист11!$A$41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-1.7204301075268817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1.7204301075268869E-2"/>
                </c:manualLayout>
              </c:layout>
              <c:showVal val="1"/>
            </c:dLbl>
            <c:dLbl>
              <c:idx val="2"/>
              <c:layout>
                <c:manualLayout>
                  <c:x val="8.3333333333333835E-3"/>
                  <c:y val="-1.7204301075268817E-2"/>
                </c:manualLayout>
              </c:layout>
              <c:showVal val="1"/>
            </c:dLbl>
            <c:dLbl>
              <c:idx val="3"/>
              <c:layout>
                <c:manualLayout>
                  <c:x val="4.1666666666666666E-3"/>
                  <c:y val="-1.7204301075268817E-2"/>
                </c:manualLayout>
              </c:layout>
              <c:showVal val="1"/>
            </c:dLbl>
            <c:dLbl>
              <c:idx val="4"/>
              <c:layout>
                <c:manualLayout>
                  <c:x val="6.9444444444444441E-3"/>
                  <c:y val="-2.007168458781362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1.4336917562724E-2"/>
                </c:manualLayout>
              </c:layout>
              <c:showVal val="1"/>
            </c:dLbl>
            <c:dLbl>
              <c:idx val="6"/>
              <c:layout>
                <c:manualLayout>
                  <c:x val="8.3333333333333332E-3"/>
                  <c:y val="-1.7204301075268817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Лист11!$B$40:$H$40</c:f>
              <c:strCache>
                <c:ptCount val="7"/>
                <c:pt idx="0">
                  <c:v>РА</c:v>
                </c:pt>
                <c:pt idx="1">
                  <c:v>АРКИБ</c:v>
                </c:pt>
                <c:pt idx="2">
                  <c:v>Гиагинская ЦРБ</c:v>
                </c:pt>
                <c:pt idx="3">
                  <c:v>Шовгеновская ЦРБ</c:v>
                </c:pt>
                <c:pt idx="4">
                  <c:v>Красногвардейская ЦРБ</c:v>
                </c:pt>
                <c:pt idx="5">
                  <c:v>АРККВД</c:v>
                </c:pt>
                <c:pt idx="6">
                  <c:v>АРКОД</c:v>
                </c:pt>
              </c:strCache>
            </c:strRef>
          </c:cat>
          <c:val>
            <c:numRef>
              <c:f>Лист11!$B$41:$H$41</c:f>
              <c:numCache>
                <c:formatCode>General</c:formatCode>
                <c:ptCount val="7"/>
                <c:pt idx="0">
                  <c:v>596.79</c:v>
                </c:pt>
                <c:pt idx="1">
                  <c:v>172.03</c:v>
                </c:pt>
                <c:pt idx="2">
                  <c:v>193.77</c:v>
                </c:pt>
                <c:pt idx="3">
                  <c:v>277.64999999999998</c:v>
                </c:pt>
                <c:pt idx="4">
                  <c:v>306.31</c:v>
                </c:pt>
                <c:pt idx="5" formatCode="#,##0.00">
                  <c:v>1490.21</c:v>
                </c:pt>
                <c:pt idx="6">
                  <c:v>1089.72</c:v>
                </c:pt>
              </c:numCache>
            </c:numRef>
          </c:val>
        </c:ser>
        <c:shape val="box"/>
        <c:axId val="85866752"/>
        <c:axId val="85893504"/>
        <c:axId val="0"/>
      </c:bar3DChart>
      <c:catAx>
        <c:axId val="8586675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 sz="1100" b="1"/>
            </a:pPr>
            <a:endParaRPr lang="ru-RU"/>
          </a:p>
        </c:txPr>
        <c:crossAx val="85893504"/>
        <c:crosses val="autoZero"/>
        <c:auto val="1"/>
        <c:lblAlgn val="ctr"/>
        <c:lblOffset val="100"/>
      </c:catAx>
      <c:valAx>
        <c:axId val="85893504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85866752"/>
        <c:crosses val="autoZero"/>
        <c:crossBetween val="between"/>
      </c:valAx>
    </c:plotArea>
    <c:plotVisOnly val="1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Лист11!$A$52</c:f>
              <c:strCache>
                <c:ptCount val="1"/>
                <c:pt idx="0">
                  <c:v>1 квартал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1.6666666666666691E-2"/>
                  <c:y val="-3.6281179138321996E-2"/>
                </c:manualLayout>
              </c:layout>
              <c:showVal val="1"/>
            </c:dLbl>
            <c:dLbl>
              <c:idx val="1"/>
              <c:layout>
                <c:manualLayout>
                  <c:x val="8.3333333333333835E-3"/>
                  <c:y val="-6.0468631897203327E-2"/>
                </c:manualLayout>
              </c:layout>
              <c:showVal val="1"/>
            </c:dLbl>
            <c:dLbl>
              <c:idx val="2"/>
              <c:layout>
                <c:manualLayout>
                  <c:x val="1.2500000000000001E-2"/>
                  <c:y val="-5.7445200302343159E-2"/>
                </c:manualLayout>
              </c:layout>
              <c:showVal val="1"/>
            </c:dLbl>
            <c:dLbl>
              <c:idx val="3"/>
              <c:layout>
                <c:manualLayout>
                  <c:x val="6.9444444444444441E-3"/>
                  <c:y val="-4.8374905517762662E-2"/>
                </c:manualLayout>
              </c:layout>
              <c:showVal val="1"/>
            </c:dLbl>
            <c:dLbl>
              <c:idx val="4"/>
              <c:layout>
                <c:manualLayout>
                  <c:x val="1.2500000000000001E-2"/>
                  <c:y val="-4.2328042328042326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Лист11!$B$51:$F$51</c:f>
              <c:strCache>
                <c:ptCount val="5"/>
                <c:pt idx="0">
                  <c:v>РА</c:v>
                </c:pt>
                <c:pt idx="1">
                  <c:v>АРККВД</c:v>
                </c:pt>
                <c:pt idx="2">
                  <c:v>АРДКБ</c:v>
                </c:pt>
                <c:pt idx="3">
                  <c:v>Гиагинская ЦРБ</c:v>
                </c:pt>
                <c:pt idx="4">
                  <c:v>АРКБ</c:v>
                </c:pt>
              </c:strCache>
            </c:strRef>
          </c:cat>
          <c:val>
            <c:numRef>
              <c:f>Лист11!$B$52:$F$52</c:f>
              <c:numCache>
                <c:formatCode>General</c:formatCode>
                <c:ptCount val="5"/>
                <c:pt idx="0" formatCode="#,##0.00">
                  <c:v>30.94</c:v>
                </c:pt>
                <c:pt idx="1">
                  <c:v>0.71</c:v>
                </c:pt>
                <c:pt idx="2" formatCode="#,##0.00">
                  <c:v>1.66</c:v>
                </c:pt>
                <c:pt idx="3">
                  <c:v>1.96</c:v>
                </c:pt>
                <c:pt idx="4" formatCode="#,##0.00">
                  <c:v>148.66</c:v>
                </c:pt>
              </c:numCache>
            </c:numRef>
          </c:val>
        </c:ser>
        <c:shape val="box"/>
        <c:axId val="86131072"/>
        <c:axId val="86163456"/>
        <c:axId val="0"/>
      </c:bar3DChart>
      <c:catAx>
        <c:axId val="8613107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86163456"/>
        <c:crosses val="autoZero"/>
        <c:auto val="1"/>
        <c:lblAlgn val="ctr"/>
        <c:lblOffset val="100"/>
      </c:catAx>
      <c:valAx>
        <c:axId val="86163456"/>
        <c:scaling>
          <c:orientation val="minMax"/>
        </c:scaling>
        <c:axPos val="l"/>
        <c:numFmt formatCode="#,##0.00" sourceLinked="1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86131072"/>
        <c:crosses val="autoZero"/>
        <c:crossBetween val="between"/>
      </c:valAx>
    </c:plotArea>
    <c:plotVisOnly val="1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0154396325459318"/>
          <c:y val="8.8437591134441551E-2"/>
          <c:w val="0.89845603674540686"/>
          <c:h val="0.48033974919801692"/>
        </c:manualLayout>
      </c:layout>
      <c:bar3DChart>
        <c:barDir val="col"/>
        <c:grouping val="clustered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7777777777777779E-3"/>
                  <c:y val="-2.6373626373626374E-2"/>
                </c:manualLayout>
              </c:layout>
              <c:showVal val="1"/>
            </c:dLbl>
            <c:dLbl>
              <c:idx val="1"/>
              <c:layout>
                <c:manualLayout>
                  <c:x val="1.2500000000000001E-2"/>
                  <c:y val="-2.0512820512820513E-2"/>
                </c:manualLayout>
              </c:layout>
              <c:showVal val="1"/>
            </c:dLbl>
            <c:dLbl>
              <c:idx val="2"/>
              <c:layout>
                <c:manualLayout>
                  <c:x val="9.7222222222222727E-3"/>
                  <c:y val="-1.758241758241753E-2"/>
                </c:manualLayout>
              </c:layout>
              <c:showVal val="1"/>
            </c:dLbl>
            <c:dLbl>
              <c:idx val="3"/>
              <c:layout>
                <c:manualLayout>
                  <c:x val="6.9444444444444441E-3"/>
                  <c:y val="-2.3443223443223443E-2"/>
                </c:manualLayout>
              </c:layout>
              <c:showVal val="1"/>
            </c:dLbl>
            <c:dLbl>
              <c:idx val="4"/>
              <c:layout>
                <c:manualLayout>
                  <c:x val="4.1666666666666666E-3"/>
                  <c:y val="-2.0512820512820513E-2"/>
                </c:manualLayout>
              </c:layout>
              <c:showVal val="1"/>
            </c:dLbl>
            <c:dLbl>
              <c:idx val="5"/>
              <c:layout>
                <c:manualLayout>
                  <c:x val="1.3888779527559056E-2"/>
                  <c:y val="-2.3484388680051156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Лист11!$K$67:$P$67</c:f>
              <c:strCache>
                <c:ptCount val="6"/>
                <c:pt idx="0">
                  <c:v>РА</c:v>
                </c:pt>
                <c:pt idx="1">
                  <c:v>Красногвардейская ЦРБ</c:v>
                </c:pt>
                <c:pt idx="2">
                  <c:v>Гиагинская ЦРБ</c:v>
                </c:pt>
                <c:pt idx="3">
                  <c:v>АРККВД</c:v>
                </c:pt>
                <c:pt idx="4">
                  <c:v>АРКОД</c:v>
                </c:pt>
                <c:pt idx="5">
                  <c:v>АРКБ</c:v>
                </c:pt>
              </c:strCache>
            </c:strRef>
          </c:cat>
          <c:val>
            <c:numRef>
              <c:f>Лист11!$K$68:$P$68</c:f>
              <c:numCache>
                <c:formatCode>General</c:formatCode>
                <c:ptCount val="6"/>
                <c:pt idx="0">
                  <c:v>3025.87</c:v>
                </c:pt>
                <c:pt idx="1">
                  <c:v>388.87</c:v>
                </c:pt>
                <c:pt idx="2">
                  <c:v>421.22</c:v>
                </c:pt>
                <c:pt idx="3">
                  <c:v>4593.1899999999996</c:v>
                </c:pt>
                <c:pt idx="4">
                  <c:v>7806</c:v>
                </c:pt>
                <c:pt idx="5">
                  <c:v>7896.97</c:v>
                </c:pt>
              </c:numCache>
            </c:numRef>
          </c:val>
        </c:ser>
        <c:shape val="box"/>
        <c:axId val="111680128"/>
        <c:axId val="114058752"/>
        <c:axId val="0"/>
      </c:bar3DChart>
      <c:catAx>
        <c:axId val="11168012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14058752"/>
        <c:crosses val="autoZero"/>
        <c:auto val="1"/>
        <c:lblAlgn val="ctr"/>
        <c:lblOffset val="100"/>
      </c:catAx>
      <c:valAx>
        <c:axId val="11405875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11680128"/>
        <c:crosses val="autoZero"/>
        <c:crossBetween val="between"/>
      </c:valAx>
    </c:plotArea>
    <c:plotVisOnly val="1"/>
  </c:chart>
  <c:txPr>
    <a:bodyPr/>
    <a:lstStyle/>
    <a:p>
      <a:pPr>
        <a:defRPr sz="20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7"/>
              <c:spPr/>
              <c:txPr>
                <a:bodyPr/>
                <a:lstStyle/>
                <a:p>
                  <a:pPr>
                    <a:defRPr sz="1800">
                      <a:solidFill>
                        <a:srgbClr val="008000"/>
                      </a:solidFill>
                    </a:defRPr>
                  </a:pPr>
                  <a:endParaRPr lang="ru-RU"/>
                </a:p>
              </c:txPr>
            </c:dLbl>
            <c:dLbl>
              <c:idx val="8"/>
              <c:spPr/>
              <c:txPr>
                <a:bodyPr/>
                <a:lstStyle/>
                <a:p>
                  <a:pPr>
                    <a:defRPr sz="1800">
                      <a:solidFill>
                        <a:srgbClr val="008000"/>
                      </a:solidFill>
                    </a:defRPr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1800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Лист11!$I$74:$Q$74</c:f>
              <c:strCache>
                <c:ptCount val="9"/>
                <c:pt idx="0">
                  <c:v>Гиагинская ЦРБ</c:v>
                </c:pt>
                <c:pt idx="1">
                  <c:v>Красногвардейская ЦРБ</c:v>
                </c:pt>
                <c:pt idx="2">
                  <c:v>МГКБ</c:v>
                </c:pt>
                <c:pt idx="3">
                  <c:v>МГДП №1</c:v>
                </c:pt>
                <c:pt idx="4">
                  <c:v>АРДКБ</c:v>
                </c:pt>
                <c:pt idx="5">
                  <c:v>МГП №1</c:v>
                </c:pt>
                <c:pt idx="6">
                  <c:v>АРККВД</c:v>
                </c:pt>
                <c:pt idx="7">
                  <c:v>АРКБ</c:v>
                </c:pt>
                <c:pt idx="8">
                  <c:v>АРКОД</c:v>
                </c:pt>
              </c:strCache>
            </c:strRef>
          </c:cat>
          <c:val>
            <c:numRef>
              <c:f>Лист11!$I$75:$Q$75</c:f>
              <c:numCache>
                <c:formatCode>0.0%</c:formatCode>
                <c:ptCount val="9"/>
                <c:pt idx="0">
                  <c:v>1.2999999999999999E-2</c:v>
                </c:pt>
                <c:pt idx="1">
                  <c:v>2.7E-2</c:v>
                </c:pt>
                <c:pt idx="2">
                  <c:v>3.5000000000000003E-2</c:v>
                </c:pt>
                <c:pt idx="3">
                  <c:v>4.2000000000000003E-2</c:v>
                </c:pt>
                <c:pt idx="4">
                  <c:v>4.4999999999999998E-2</c:v>
                </c:pt>
                <c:pt idx="5">
                  <c:v>5.3999999999999999E-2</c:v>
                </c:pt>
                <c:pt idx="6">
                  <c:v>0.17299999999999999</c:v>
                </c:pt>
                <c:pt idx="7">
                  <c:v>0.58599999999999997</c:v>
                </c:pt>
                <c:pt idx="8">
                  <c:v>0.83799999999999997</c:v>
                </c:pt>
              </c:numCache>
            </c:numRef>
          </c:val>
        </c:ser>
        <c:shape val="cylinder"/>
        <c:axId val="110865408"/>
        <c:axId val="111099904"/>
        <c:axId val="0"/>
      </c:bar3DChart>
      <c:catAx>
        <c:axId val="110865408"/>
        <c:scaling>
          <c:orientation val="minMax"/>
        </c:scaling>
        <c:axPos val="b"/>
        <c:tickLblPos val="nextTo"/>
        <c:crossAx val="111099904"/>
        <c:crosses val="autoZero"/>
        <c:auto val="1"/>
        <c:lblAlgn val="ctr"/>
        <c:lblOffset val="100"/>
      </c:catAx>
      <c:valAx>
        <c:axId val="111099904"/>
        <c:scaling>
          <c:orientation val="minMax"/>
        </c:scaling>
        <c:axPos val="l"/>
        <c:numFmt formatCode="0.0%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10865408"/>
        <c:crosses val="autoZero"/>
        <c:crossBetween val="between"/>
      </c:valAx>
    </c:plotArea>
    <c:plotVisOnly val="1"/>
  </c:chart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F381E4AA-FFA4-437D-AFD3-16D13965A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B3A5E459-DEC4-4D2D-B8CD-7BF3B95419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972DCA-206C-4264-B42F-AFF930436BDC}" type="slidenum">
              <a:rPr lang="ru-RU" smtClean="0"/>
              <a:pPr/>
              <a:t>1</a:t>
            </a:fld>
            <a:endParaRPr lang="ru-RU" dirty="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EE4EFC-8FA5-4D40-9695-83E6E878F218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gray">
          <a:xfrm>
            <a:off x="7620000" y="3048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i="1">
                <a:solidFill>
                  <a:schemeClr val="bg2"/>
                </a:solidFill>
              </a:rPr>
              <a:t>LOGO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3352800"/>
            <a:ext cx="4876800" cy="3048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800"/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790825"/>
            <a:ext cx="6781800" cy="533400"/>
          </a:xfrm>
        </p:spPr>
        <p:txBody>
          <a:bodyPr/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6553200" y="6372225"/>
            <a:ext cx="2133600" cy="244475"/>
          </a:xfrm>
        </p:spPr>
        <p:txBody>
          <a:bodyPr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gray">
          <a:xfrm>
            <a:off x="5372100" y="428625"/>
            <a:ext cx="2297113" cy="244475"/>
          </a:xfrm>
        </p:spPr>
        <p:txBody>
          <a:bodyPr/>
          <a:lstStyle>
            <a:lvl1pPr>
              <a:defRPr b="1" i="1"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gray">
          <a:xfrm>
            <a:off x="3733800" y="6384925"/>
            <a:ext cx="2133600" cy="24447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3744037-2891-434E-8DEB-5922AFF7FB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A333E-F928-4FFF-9701-E75F0A4A4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D8469-5E01-4878-883C-DF6EDD5F9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401955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447800"/>
            <a:ext cx="401955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99E22-8DF1-406F-A2FE-0F2C78216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F4456-28F0-4CDE-B5AA-25D39AA6E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43C98-FD7B-4F88-A476-D56BF6CB3A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F07EE-1B38-424A-876A-692A9F48E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26F51-FA51-4C07-9897-266333362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D5FAE-FA5D-4729-AECB-CFA88C279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D530A-2E67-49D7-B6E1-0A2B9843B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77025" y="571500"/>
            <a:ext cx="2047875" cy="5753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71500"/>
            <a:ext cx="5991225" cy="5753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C0542-719F-4D40-B0F4-FD4A85138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1628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401955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447800"/>
            <a:ext cx="401955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5A0F4-CAB3-4A20-921B-A5135D6D7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1628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401955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705350" y="1447800"/>
            <a:ext cx="4019550" cy="2362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705350" y="3962400"/>
            <a:ext cx="4019550" cy="2362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FE57C-6FD7-4F3D-9A73-1920BAD9F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Rectangle 92"/>
          <p:cNvSpPr>
            <a:spLocks noChangeArrowheads="1"/>
          </p:cNvSpPr>
          <p:nvPr/>
        </p:nvSpPr>
        <p:spPr bwMode="gray">
          <a:xfrm>
            <a:off x="0" y="6553200"/>
            <a:ext cx="9144000" cy="3048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33725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sz="1800" b="0"/>
          </a:p>
        </p:txBody>
      </p:sp>
      <p:graphicFrame>
        <p:nvGraphicFramePr>
          <p:cNvPr id="1026" name="Object 89"/>
          <p:cNvGraphicFramePr>
            <a:graphicFrameLocks noChangeAspect="1"/>
          </p:cNvGraphicFramePr>
          <p:nvPr/>
        </p:nvGraphicFramePr>
        <p:xfrm>
          <a:off x="0" y="0"/>
          <a:ext cx="9144000" cy="2332038"/>
        </p:xfrm>
        <a:graphic>
          <a:graphicData uri="http://schemas.openxmlformats.org/presentationml/2006/ole">
            <p:oleObj spid="_x0000_s1026" name="Image" r:id="rId16" imgW="13003175" imgH="3314286" progId="">
              <p:embed/>
            </p:oleObj>
          </a:graphicData>
        </a:graphic>
      </p:graphicFrame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447800"/>
            <a:ext cx="81915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7086600" y="6537325"/>
            <a:ext cx="1752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000" b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4191000" y="65532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000" b="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B8152978-4B18-4E2F-90D8-5BDB5707F7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838200" y="571500"/>
            <a:ext cx="7162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81000" y="6553200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000" b="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Text Box 83"/>
          <p:cNvSpPr txBox="1">
            <a:spLocks noChangeArrowheads="1"/>
          </p:cNvSpPr>
          <p:nvPr/>
        </p:nvSpPr>
        <p:spPr bwMode="gray">
          <a:xfrm>
            <a:off x="228600" y="152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i="1">
                <a:solidFill>
                  <a:schemeClr val="bg2"/>
                </a:solidFill>
              </a:rPr>
              <a:t>LOGO</a:t>
            </a:r>
          </a:p>
        </p:txBody>
      </p:sp>
      <p:pic>
        <p:nvPicPr>
          <p:cNvPr id="1035" name="Picture 90" descr="p12_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153400" y="590550"/>
            <a:ext cx="6985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8675" y="1847850"/>
            <a:ext cx="7305674" cy="4286250"/>
          </a:xfrm>
        </p:spPr>
        <p:txBody>
          <a:bodyPr/>
          <a:lstStyle/>
          <a:p>
            <a:pPr algn="l"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Анализ выполнения Территориальной программы обязательного медицинского страхования медицинскими организациями Республики Адыгея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1-е полугодие 2016 года</a:t>
            </a:r>
            <a:endParaRPr lang="en-US" sz="3200" b="1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  <p:pic>
        <p:nvPicPr>
          <p:cNvPr id="4100" name="Picture 15" descr="p12_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2863" y="2905125"/>
            <a:ext cx="12192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AutoShape 19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sp>
        <p:nvSpPr>
          <p:cNvPr id="4102" name="AutoShape 21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sp>
        <p:nvSpPr>
          <p:cNvPr id="4103" name="AutoShape 23" descr="k3702778"/>
          <p:cNvSpPr>
            <a:spLocks noChangeAspect="1" noChangeArrowheads="1"/>
          </p:cNvSpPr>
          <p:nvPr/>
        </p:nvSpPr>
        <p:spPr bwMode="auto">
          <a:xfrm>
            <a:off x="2457450" y="4410075"/>
            <a:ext cx="2476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sp>
        <p:nvSpPr>
          <p:cNvPr id="4104" name="AutoShape 25" descr="k3702778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pic>
        <p:nvPicPr>
          <p:cNvPr id="410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391400" y="0"/>
            <a:ext cx="1498600" cy="149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953250" cy="487363"/>
          </a:xfrm>
        </p:spPr>
        <p:txBody>
          <a:bodyPr/>
          <a:lstStyle/>
          <a:p>
            <a:pPr algn="ctr"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в целом по РА за 1 полугодие 2016 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2609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2581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9050" y="1162051"/>
          <a:ext cx="9124950" cy="5324762"/>
        </p:xfrm>
        <a:graphic>
          <a:graphicData uri="http://schemas.openxmlformats.org/drawingml/2006/table">
            <a:tbl>
              <a:tblPr/>
              <a:tblGrid>
                <a:gridCol w="4157404"/>
                <a:gridCol w="2121373"/>
                <a:gridCol w="1502639"/>
                <a:gridCol w="1343534"/>
              </a:tblGrid>
              <a:tr h="23901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медицинской помощи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Выполнение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кв-л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пол-е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откл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АМБУЛАТОРНАЯ, посещения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116,9%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112,1%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-4,8%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 профилактической целью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119,0%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114,4%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-4,6%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диспансеризация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103,8%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102,7%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-1,1%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медицинские осмотры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96,7%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89,8%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-6,9%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АМБУЛАТОРНАЯ, обращения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95,8%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97,0%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1,2%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связи с заболеванием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95,2%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96,5%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1,3%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26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проведение исследований на КТ 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182,2%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172,5%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-9,7%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проведение исследований на МРТ 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114,0%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109,2%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-4,8%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АМБУЛАТОРНАЯ в неотложной форме, посещения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66,8%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70,9%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4,1%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СТАЦИОНАРНАЯ, случаи госпитализации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117,7%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121,5%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3,8%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 КСГ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118,6%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122,3%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3,7%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высокотехнологичная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97,9%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99,7%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1,8%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медицинская реабилитация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49,4%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63,5%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14,1%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СТАЦИОНАРОЗАМЕЩАЮЩАЯ, случаи лечения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107,7%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112,4%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СКОРАЯ, вызовы 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114,4%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111,7%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-2,7%</a:t>
                      </a:r>
                    </a:p>
                  </a:txBody>
                  <a:tcPr marL="5005" marR="5005" marT="50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Объект 4"/>
          <p:cNvGraphicFramePr/>
          <p:nvPr/>
        </p:nvGraphicFramePr>
        <p:xfrm>
          <a:off x="0" y="1181099"/>
          <a:ext cx="9144001" cy="5362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5" name="Объект 4"/>
          <p:cNvGraphicFramePr/>
          <p:nvPr/>
        </p:nvGraphicFramePr>
        <p:xfrm>
          <a:off x="0" y="1162050"/>
          <a:ext cx="9144001" cy="5362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0" y="1171575"/>
          <a:ext cx="9144000" cy="5362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0" y="2105025"/>
          <a:ext cx="91440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90550" y="1181100"/>
          <a:ext cx="7981950" cy="609600"/>
        </p:xfrm>
        <a:graphic>
          <a:graphicData uri="http://schemas.openxmlformats.org/drawingml/2006/table">
            <a:tbl>
              <a:tblPr/>
              <a:tblGrid>
                <a:gridCol w="7981950"/>
              </a:tblGrid>
              <a:tr h="4762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Выполнение плана по оказанию неотложной МП медицинскими организациями города Майкопа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90550" y="1181100"/>
          <a:ext cx="7981950" cy="609600"/>
        </p:xfrm>
        <a:graphic>
          <a:graphicData uri="http://schemas.openxmlformats.org/drawingml/2006/table">
            <a:tbl>
              <a:tblPr/>
              <a:tblGrid>
                <a:gridCol w="7981950"/>
              </a:tblGrid>
              <a:tr h="47625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Выполнение плана по оказанию неотложной МП медицинскими организациями </a:t>
                      </a:r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районов РА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0" y="1962150"/>
          <a:ext cx="9144000" cy="4543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52450" y="1171575"/>
          <a:ext cx="8096250" cy="436245"/>
        </p:xfrm>
        <a:graphic>
          <a:graphicData uri="http://schemas.openxmlformats.org/drawingml/2006/table">
            <a:tbl>
              <a:tblPr/>
              <a:tblGrid>
                <a:gridCol w="8096250"/>
              </a:tblGrid>
              <a:tr h="40957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</a:rPr>
                        <a:t>Выполнение плана диспансеризации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0" y="1590676"/>
          <a:ext cx="9144000" cy="4943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4825" y="1200151"/>
          <a:ext cx="8448675" cy="400049"/>
        </p:xfrm>
        <a:graphic>
          <a:graphicData uri="http://schemas.openxmlformats.org/drawingml/2006/table">
            <a:tbl>
              <a:tblPr/>
              <a:tblGrid>
                <a:gridCol w="8448675"/>
              </a:tblGrid>
              <a:tr h="40004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</a:rPr>
                        <a:t>Выполнение плана </a:t>
                      </a:r>
                      <a:r>
                        <a:rPr lang="ru-RU" sz="2400" b="1" i="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</a:rPr>
                        <a:t>мед.осмотров</a:t>
                      </a:r>
                      <a:r>
                        <a:rPr lang="ru-RU" sz="2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0" y="1400174"/>
          <a:ext cx="9144000" cy="5457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1239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" name="AutoShape 9"/>
          <p:cNvSpPr>
            <a:spLocks noGrp="1" noChangeArrowheads="1"/>
          </p:cNvSpPr>
          <p:nvPr>
            <p:ph idx="1"/>
          </p:nvPr>
        </p:nvSpPr>
        <p:spPr bwMode="gray">
          <a:xfrm>
            <a:off x="0" y="1152525"/>
            <a:ext cx="9144000" cy="4476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5400000" scaled="1"/>
            <a:tileRect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anchor="ctr"/>
          <a:lstStyle/>
          <a:p>
            <a:pPr marL="3175" indent="9525" algn="ctr">
              <a:spcBef>
                <a:spcPct val="0"/>
              </a:spcBef>
              <a:buNone/>
              <a:defRPr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Выполнение плана на оказание отдельных услуг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647825"/>
          <a:ext cx="9144000" cy="2943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38225" y="1628776"/>
          <a:ext cx="7267575" cy="304800"/>
        </p:xfrm>
        <a:graphic>
          <a:graphicData uri="http://schemas.openxmlformats.org/drawingml/2006/table">
            <a:tbl>
              <a:tblPr/>
              <a:tblGrid>
                <a:gridCol w="7267575"/>
              </a:tblGrid>
              <a:tr h="3047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Проведение исследований на КТ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95575" y="4478655"/>
          <a:ext cx="4076700" cy="257175"/>
        </p:xfrm>
        <a:graphic>
          <a:graphicData uri="http://schemas.openxmlformats.org/drawingml/2006/table">
            <a:tbl>
              <a:tblPr/>
              <a:tblGrid>
                <a:gridCol w="4076700"/>
              </a:tblGrid>
              <a:tr h="25717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sng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Проведение исследований на МРТ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414336" y="4676775"/>
          <a:ext cx="8472489" cy="186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1239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стационарной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675285" y="1240423"/>
            <a:ext cx="60875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000" b="1" i="0" u="none" strike="noStrike" kern="1200" baseline="0">
                <a:solidFill>
                  <a:srgbClr val="229450">
                    <a:lumMod val="50000"/>
                  </a:srgbClr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dirty="0" smtClean="0">
                <a:solidFill>
                  <a:srgbClr val="002060"/>
                </a:solidFill>
              </a:rPr>
              <a:t>Выполнение плана по КСГ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0" y="1647825"/>
          <a:ext cx="9144000" cy="4895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стационарной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833758" y="1211848"/>
            <a:ext cx="34193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000" b="1" i="0" u="none" strike="noStrike" kern="1200" baseline="0">
                <a:solidFill>
                  <a:srgbClr val="229450">
                    <a:lumMod val="50000"/>
                  </a:srgbClr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dirty="0" smtClean="0">
                <a:solidFill>
                  <a:srgbClr val="002060"/>
                </a:solidFill>
              </a:rPr>
              <a:t>Выполнение плана по ВМП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0" y="1619249"/>
          <a:ext cx="9144000" cy="494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стационарной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95325" y="1219201"/>
          <a:ext cx="8143875" cy="342899"/>
        </p:xfrm>
        <a:graphic>
          <a:graphicData uri="http://schemas.openxmlformats.org/drawingml/2006/table">
            <a:tbl>
              <a:tblPr/>
              <a:tblGrid>
                <a:gridCol w="8143875"/>
              </a:tblGrid>
              <a:tr h="3428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Выполнение плана по медицинской реабилитации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0" y="1847849"/>
          <a:ext cx="9144000" cy="4657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89610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</a:t>
            </a:r>
            <a:r>
              <a:rPr 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стационарозамещающей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0" y="1476374"/>
          <a:ext cx="9144000" cy="498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096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14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Средняя стоимость единицы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47650" y="1325880"/>
          <a:ext cx="8743950" cy="636270"/>
        </p:xfrm>
        <a:graphic>
          <a:graphicData uri="http://schemas.openxmlformats.org/drawingml/2006/table">
            <a:tbl>
              <a:tblPr/>
              <a:tblGrid>
                <a:gridCol w="8743950"/>
              </a:tblGrid>
              <a:tr h="6362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Стационарозамещающая</a:t>
                      </a:r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помощь </a:t>
                      </a:r>
                      <a:endParaRPr lang="ru-RU" sz="2000" b="1" i="0" u="none" strike="noStrike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вес сложившейся стоимости от установленной по Заданию)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0" y="1924049"/>
          <a:ext cx="9144000" cy="4600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287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1" y="333375"/>
            <a:ext cx="641985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Расходы МО на единицу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850" y="1266825"/>
          <a:ext cx="8591550" cy="304800"/>
        </p:xfrm>
        <a:graphic>
          <a:graphicData uri="http://schemas.openxmlformats.org/drawingml/2006/table">
            <a:tbl>
              <a:tblPr/>
              <a:tblGrid>
                <a:gridCol w="8591550"/>
              </a:tblGrid>
              <a:tr h="25717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На продукты питания (на один законченный случай в стационаре)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6031230"/>
          <a:ext cx="9144001" cy="42672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4000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соответствии </a:t>
                      </a:r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приложением № 34 к тарифному соглашению - не менее </a:t>
                      </a:r>
                      <a:r>
                        <a:rPr lang="ru-RU" sz="28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3%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0" y="1752599"/>
          <a:ext cx="9144000" cy="4429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511424" y="3133725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482974" y="3114675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2,6%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521199" y="3114675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3,7%</a:t>
                      </a:r>
                      <a:endParaRPr lang="ru-RU" sz="2400" b="1" i="0" u="none" strike="noStrike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5502274" y="3114675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3,7%</a:t>
                      </a:r>
                      <a:endParaRPr lang="ru-RU" sz="2400" b="1" i="0" u="none" strike="noStrike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6511924" y="1838325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6,8%</a:t>
                      </a:r>
                      <a:endParaRPr lang="ru-RU" sz="2400" b="1" i="0" u="none" strike="noStrike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7512049" y="2200275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2,5%</a:t>
                      </a:r>
                      <a:endParaRPr lang="ru-RU" sz="24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287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1" y="333375"/>
            <a:ext cx="641985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Расходы МО на единицу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1238250"/>
          <a:ext cx="9144000" cy="3048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медикаменты на 1 посещение в поликлинике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6031230"/>
          <a:ext cx="9144001" cy="42672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4000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соответствии </a:t>
                      </a:r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приложением № 34 к тарифному соглашению - не менее </a:t>
                      </a:r>
                      <a:r>
                        <a:rPr lang="ru-RU" sz="2800" b="1" i="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1%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0" y="1657349"/>
          <a:ext cx="9144000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4683124" y="3962400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0,4%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7388224" y="1752600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36%</a:t>
                      </a:r>
                      <a:endParaRPr lang="ru-RU" sz="2400" b="1" i="0" u="none" strike="noStrike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406774" y="3981450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0,4%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6035674" y="3962400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0,7%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287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1" y="333375"/>
            <a:ext cx="641985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Расходы МО на единицу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1238250"/>
          <a:ext cx="9144000" cy="3048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медикаменты на 1 </a:t>
                      </a:r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законченный случай в стационаре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6031230"/>
          <a:ext cx="9144001" cy="40005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4000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соответствии </a:t>
                      </a:r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приложением № 34 к тарифному соглашению - не менее </a:t>
                      </a:r>
                      <a:r>
                        <a:rPr lang="ru-RU" sz="2400" b="1" i="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14%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0" y="1590675"/>
          <a:ext cx="9144000" cy="4743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987674" y="3133725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4,6%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4121149" y="3124200"/>
          <a:ext cx="688975" cy="371475"/>
        </p:xfrm>
        <a:graphic>
          <a:graphicData uri="http://schemas.openxmlformats.org/drawingml/2006/table">
            <a:tbl>
              <a:tblPr/>
              <a:tblGrid>
                <a:gridCol w="688975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5,7%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5187949" y="2105025"/>
          <a:ext cx="889001" cy="371475"/>
        </p:xfrm>
        <a:graphic>
          <a:graphicData uri="http://schemas.openxmlformats.org/drawingml/2006/table">
            <a:tbl>
              <a:tblPr/>
              <a:tblGrid>
                <a:gridCol w="889001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21,1%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349999" y="1504950"/>
          <a:ext cx="917576" cy="371475"/>
        </p:xfrm>
        <a:graphic>
          <a:graphicData uri="http://schemas.openxmlformats.org/drawingml/2006/table">
            <a:tbl>
              <a:tblPr/>
              <a:tblGrid>
                <a:gridCol w="917576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17,6%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7512049" y="1476375"/>
          <a:ext cx="917576" cy="371475"/>
        </p:xfrm>
        <a:graphic>
          <a:graphicData uri="http://schemas.openxmlformats.org/drawingml/2006/table">
            <a:tbl>
              <a:tblPr/>
              <a:tblGrid>
                <a:gridCol w="917576"/>
              </a:tblGrid>
              <a:tr h="371475"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24,1%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287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1" y="333375"/>
            <a:ext cx="641985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Расходы МО на единицу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1238250"/>
          <a:ext cx="9144000" cy="3048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медикаменты на 1 </a:t>
                      </a:r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случай лечения в дневном стационаре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6031230"/>
          <a:ext cx="9144001" cy="40005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4000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соответствии </a:t>
                      </a:r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приложением № 34 к тарифному соглашению - не менее </a:t>
                      </a:r>
                      <a:r>
                        <a:rPr lang="ru-RU" sz="2400" b="1" i="0" u="none" strike="noStrik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0" y="1666875"/>
          <a:ext cx="9144000" cy="4314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524" y="0"/>
            <a:ext cx="7877175" cy="116205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Достижение индикативных показателей по заработной плате работников МО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52900" y="6562724"/>
            <a:ext cx="1162050" cy="295276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№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18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" y="1"/>
            <a:ext cx="1257300" cy="1257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-2" y="1333499"/>
          <a:ext cx="9144002" cy="5114924"/>
        </p:xfrm>
        <a:graphic>
          <a:graphicData uri="http://schemas.openxmlformats.org/drawingml/2006/table">
            <a:tbl>
              <a:tblPr/>
              <a:tblGrid>
                <a:gridCol w="2021472"/>
                <a:gridCol w="1187615"/>
                <a:gridCol w="1187615"/>
                <a:gridCol w="1187615"/>
                <a:gridCol w="1187615"/>
                <a:gridCol w="1187615"/>
                <a:gridCol w="1184455"/>
              </a:tblGrid>
              <a:tr h="445853"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наименование</a:t>
                      </a:r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945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ВСЕГО по Республике Адыгея </a:t>
                      </a:r>
                    </a:p>
                  </a:txBody>
                  <a:tcPr marL="6315" marR="6315" marT="631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94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8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t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Из всех источников </a:t>
                      </a:r>
                    </a:p>
                  </a:txBody>
                  <a:tcPr marL="6315" marR="6315" marT="631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C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t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Из ОМС </a:t>
                      </a:r>
                    </a:p>
                  </a:txBody>
                  <a:tcPr marL="6315" marR="6315" marT="631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C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155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на </a:t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01.07.2016 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на </a:t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01.01.2016 </a:t>
                      </a:r>
                    </a:p>
                  </a:txBody>
                  <a:tcPr marL="6315" marR="6315" marT="631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темп прироста от 2015 г.</a:t>
                      </a:r>
                    </a:p>
                  </a:txBody>
                  <a:tcPr marL="6315" marR="6315" marT="63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6100"/>
                          </a:solidFill>
                          <a:latin typeface="Arial"/>
                        </a:rPr>
                        <a:t>на </a:t>
                      </a:r>
                      <a:br>
                        <a:rPr lang="ru-RU" sz="1600" b="1" i="0" u="none" strike="noStrike" dirty="0">
                          <a:solidFill>
                            <a:srgbClr val="006100"/>
                          </a:solidFill>
                          <a:latin typeface="Arial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6100"/>
                          </a:solidFill>
                          <a:latin typeface="Arial"/>
                        </a:rPr>
                        <a:t>01.07.2016 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на </a:t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01.01.2016 </a:t>
                      </a:r>
                    </a:p>
                  </a:txBody>
                  <a:tcPr marL="6315" marR="6315" marT="631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темп прироста от 2015 г.</a:t>
                      </a:r>
                    </a:p>
                  </a:txBody>
                  <a:tcPr marL="6315" marR="6315" marT="63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9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врачи 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31,3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30,85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1,46%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>
                          <a:solidFill>
                            <a:srgbClr val="006100"/>
                          </a:solidFill>
                          <a:latin typeface="Arial"/>
                        </a:rPr>
                        <a:t>29,48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28,98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C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1,73%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4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средний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EFE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18,09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17,67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2,38%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rgbClr val="006100"/>
                          </a:solidFill>
                          <a:latin typeface="Arial"/>
                        </a:rPr>
                        <a:t>17,02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16,71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2,93%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34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медицинский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F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58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персонал 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34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младший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DCD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12,57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CD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11,83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CD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6,26%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rgbClr val="006100"/>
                          </a:solidFill>
                          <a:latin typeface="Arial"/>
                        </a:rPr>
                        <a:t>12,28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11,50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CD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6,78%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4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медицинский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C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58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персонал </a:t>
                      </a:r>
                    </a:p>
                  </a:txBody>
                  <a:tcPr marL="6315" marR="6315" marT="63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C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52763"/>
            <a:ext cx="6781800" cy="533400"/>
          </a:xfrm>
        </p:spPr>
        <p:txBody>
          <a:bodyPr/>
          <a:lstStyle/>
          <a:p>
            <a:pPr eaLnBrk="1" hangingPunct="1"/>
            <a:r>
              <a:rPr lang="ru-RU" b="1" smtClean="0"/>
              <a:t>СПАСИБО ЗА ВНИМАНИЕ </a:t>
            </a:r>
            <a:endParaRPr lang="en-US" b="1" smtClean="0"/>
          </a:p>
        </p:txBody>
      </p:sp>
      <p:pic>
        <p:nvPicPr>
          <p:cNvPr id="18436" name="Picture 4" descr="p12_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8088" y="2924175"/>
            <a:ext cx="12192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AutoShape 7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sp>
        <p:nvSpPr>
          <p:cNvPr id="18438" name="AutoShape 8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sp>
        <p:nvSpPr>
          <p:cNvPr id="18439" name="AutoShape 9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sp>
        <p:nvSpPr>
          <p:cNvPr id="18440" name="AutoShape 10" descr="k3702778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pic>
        <p:nvPicPr>
          <p:cNvPr id="18441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429500" y="0"/>
            <a:ext cx="1498600" cy="149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200gl">
  <a:themeElements>
    <a:clrScheme name="cdb2004200gl 1">
      <a:dk1>
        <a:srgbClr val="000000"/>
      </a:dk1>
      <a:lt1>
        <a:srgbClr val="FFFFFF"/>
      </a:lt1>
      <a:dk2>
        <a:srgbClr val="003366"/>
      </a:dk2>
      <a:lt2>
        <a:srgbClr val="C0C0C0"/>
      </a:lt2>
      <a:accent1>
        <a:srgbClr val="229450"/>
      </a:accent1>
      <a:accent2>
        <a:srgbClr val="E3892F"/>
      </a:accent2>
      <a:accent3>
        <a:srgbClr val="FFFFFF"/>
      </a:accent3>
      <a:accent4>
        <a:srgbClr val="000000"/>
      </a:accent4>
      <a:accent5>
        <a:srgbClr val="ABC8B3"/>
      </a:accent5>
      <a:accent6>
        <a:srgbClr val="CE7C2A"/>
      </a:accent6>
      <a:hlink>
        <a:srgbClr val="0099CC"/>
      </a:hlink>
      <a:folHlink>
        <a:srgbClr val="855ADA"/>
      </a:folHlink>
    </a:clrScheme>
    <a:fontScheme name="cdb2004200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db2004200gl 1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229450"/>
        </a:accent1>
        <a:accent2>
          <a:srgbClr val="E3892F"/>
        </a:accent2>
        <a:accent3>
          <a:srgbClr val="FFFFFF"/>
        </a:accent3>
        <a:accent4>
          <a:srgbClr val="000000"/>
        </a:accent4>
        <a:accent5>
          <a:srgbClr val="ABC8B3"/>
        </a:accent5>
        <a:accent6>
          <a:srgbClr val="CE7C2A"/>
        </a:accent6>
        <a:hlink>
          <a:srgbClr val="0099CC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0gl 2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865DE3"/>
        </a:accent1>
        <a:accent2>
          <a:srgbClr val="4FB0E1"/>
        </a:accent2>
        <a:accent3>
          <a:srgbClr val="FFFFFF"/>
        </a:accent3>
        <a:accent4>
          <a:srgbClr val="000000"/>
        </a:accent4>
        <a:accent5>
          <a:srgbClr val="C3B6EF"/>
        </a:accent5>
        <a:accent6>
          <a:srgbClr val="479FCC"/>
        </a:accent6>
        <a:hlink>
          <a:srgbClr val="441FCD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0gl 3">
        <a:dk1>
          <a:srgbClr val="000000"/>
        </a:dk1>
        <a:lt1>
          <a:srgbClr val="FFFFFF"/>
        </a:lt1>
        <a:dk2>
          <a:srgbClr val="480048"/>
        </a:dk2>
        <a:lt2>
          <a:srgbClr val="C0C0C0"/>
        </a:lt2>
        <a:accent1>
          <a:srgbClr val="DE791E"/>
        </a:accent1>
        <a:accent2>
          <a:srgbClr val="8386F5"/>
        </a:accent2>
        <a:accent3>
          <a:srgbClr val="FFFFFF"/>
        </a:accent3>
        <a:accent4>
          <a:srgbClr val="000000"/>
        </a:accent4>
        <a:accent5>
          <a:srgbClr val="ECBEAB"/>
        </a:accent5>
        <a:accent6>
          <a:srgbClr val="7679DE"/>
        </a:accent6>
        <a:hlink>
          <a:srgbClr val="009999"/>
        </a:hlink>
        <a:folHlink>
          <a:srgbClr val="66A44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4239</TotalTime>
  <Words>821</Words>
  <Application>Microsoft Office PowerPoint</Application>
  <PresentationFormat>Экран (4:3)</PresentationFormat>
  <Paragraphs>283</Paragraphs>
  <Slides>21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cdb2004200gl</vt:lpstr>
      <vt:lpstr>Image</vt:lpstr>
      <vt:lpstr>Анализ выполнения Территориальной программы обязательного медицинского страхования медицинскими организациями Республики Адыгея  за 1-е полугодие 2016 года</vt:lpstr>
      <vt:lpstr>Выполнение объемных показателей Задания в целом по РА за 1 полугодие 2016 г.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стационарной помощи</vt:lpstr>
      <vt:lpstr>Выполнение объемных показателей Задания по оказанию стационарной помощи</vt:lpstr>
      <vt:lpstr>Выполнение объемных показателей Задания по оказанию стационарной помощи</vt:lpstr>
      <vt:lpstr>Выполнение объемных показателей Задания по оказанию стационарозамещающей помощи</vt:lpstr>
      <vt:lpstr>Средняя стоимость единицы объема медицинской помощи</vt:lpstr>
      <vt:lpstr>Расходы МО на единицу объема медицинской помощи</vt:lpstr>
      <vt:lpstr>Расходы МО на единицу объема медицинской помощи</vt:lpstr>
      <vt:lpstr>Расходы МО на единицу объема медицинской помощи</vt:lpstr>
      <vt:lpstr>Расходы МО на единицу объема медицинской помощи</vt:lpstr>
      <vt:lpstr>Достижение индикативных показателей по заработной плате работников МО</vt:lpstr>
      <vt:lpstr>СПАСИБО ЗА ВНИМАНИЕ </vt:lpstr>
    </vt:vector>
  </TitlesOfParts>
  <Company>Tycoon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Dolotova</cp:lastModifiedBy>
  <cp:revision>364</cp:revision>
  <dcterms:created xsi:type="dcterms:W3CDTF">2012-10-30T12:50:28Z</dcterms:created>
  <dcterms:modified xsi:type="dcterms:W3CDTF">2016-09-02T10:46:49Z</dcterms:modified>
</cp:coreProperties>
</file>