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3" r:id="rId2"/>
    <p:sldId id="274" r:id="rId3"/>
    <p:sldId id="282" r:id="rId4"/>
    <p:sldId id="276" r:id="rId5"/>
    <p:sldId id="277" r:id="rId6"/>
    <p:sldId id="257" r:id="rId7"/>
    <p:sldId id="278" r:id="rId8"/>
    <p:sldId id="259" r:id="rId9"/>
    <p:sldId id="260" r:id="rId10"/>
    <p:sldId id="261" r:id="rId11"/>
    <p:sldId id="262" r:id="rId12"/>
    <p:sldId id="264" r:id="rId13"/>
    <p:sldId id="266" r:id="rId14"/>
    <p:sldId id="268" r:id="rId15"/>
    <p:sldId id="269" r:id="rId16"/>
    <p:sldId id="271" r:id="rId17"/>
    <p:sldId id="272" r:id="rId18"/>
    <p:sldId id="279" r:id="rId19"/>
    <p:sldId id="280" r:id="rId20"/>
    <p:sldId id="281" r:id="rId21"/>
    <p:sldId id="273" r:id="rId2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CC0000"/>
    <a:srgbClr val="008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>
              <a:solidFill>
                <a:srgbClr val="0033CC"/>
              </a:solidFill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затраты</c:v>
                </c:pt>
              </c:strCache>
            </c:strRef>
          </c:tx>
          <c:explosion val="25"/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CatName val="1"/>
            <c:showPercent val="1"/>
          </c:dLbls>
          <c:cat>
            <c:strRef>
              <c:f>Лист1!$A$2:$A$5</c:f>
              <c:strCache>
                <c:ptCount val="2"/>
                <c:pt idx="0">
                  <c:v>использовано</c:v>
                </c:pt>
                <c:pt idx="1">
                  <c:v>возврат в ФФОМС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2"/>
                <c:pt idx="0">
                  <c:v>24</c:v>
                </c:pt>
                <c:pt idx="1">
                  <c:v>76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572B69-8D31-4DCD-953E-0A2525C90785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BDAA25-2906-4E16-869B-A5BBA40714B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consultantplus://offline/ref=0C33B62EE96199F41B94107FADE8BBE972C7C8AC437C0B5BF2C75D351E92BA09F601E2217D0E515Dv2H7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0C33B62EE96199F41B94107FADE8BBE971C3C8AB467F0B5BF2C75D351E92BA09F601E2217D0F5059v2HBM" TargetMode="External"/><Relationship Id="rId2" Type="http://schemas.openxmlformats.org/officeDocument/2006/relationships/hyperlink" Target="consultantplus://offline/ref=0C33B62EE96199F41B94107FADE8BBE971C3C8AB467F0B5BF2C75D351E92BA09F601E2217D0F5059v2HD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consultantplus://offline/ref=0C33B62EE96199F41B94117BBEE8BBE971CEC0AD4C285C59A39253v3H0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consultantplus://offline/ref=0C33B62EE96199F41B94117BBEE8BBE971CEC0AD4C285C59A39253v3H0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consultantplus://offline/ref=0C33B62EE96199F41B94117BBEE8BBE971CEC0AD4C285C59A39253v3H0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consultantplus://offline/ref=0C33B62EE96199F41B94107FADE8BBE979CECFAA46755651FA9E5137199DE51EF148EE207D0F50v5HDM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58243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Организация оказания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специализированной, в том числе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высокотехнологичной, медицинской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помощи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643306" y="528638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400" dirty="0" smtClean="0">
                <a:solidFill>
                  <a:srgbClr val="002060"/>
                </a:solidFill>
              </a:rPr>
              <a:t>Иващенко А.С.</a:t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rgbClr val="002060"/>
                </a:solidFill>
              </a:rPr>
              <a:t>ведущий специалист-эксперт (врач)</a:t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rgbClr val="002060"/>
                </a:solidFill>
              </a:rPr>
              <a:t>отдела организации ОМС</a:t>
            </a:r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50019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33CC"/>
                </a:solidFill>
              </a:rPr>
              <a:t>Выполнение объемов затрат на оказание специализированной медицинской помощи </a:t>
            </a:r>
            <a:br>
              <a:rPr lang="ru-RU" sz="2400" b="1" dirty="0" smtClean="0">
                <a:solidFill>
                  <a:srgbClr val="0033CC"/>
                </a:solidFill>
              </a:rPr>
            </a:br>
            <a:r>
              <a:rPr lang="ru-RU" sz="2400" b="1" dirty="0" smtClean="0">
                <a:solidFill>
                  <a:srgbClr val="0033CC"/>
                </a:solidFill>
              </a:rPr>
              <a:t>в 2015 году</a:t>
            </a:r>
            <a:endParaRPr lang="ru-RU" sz="2400" b="1" dirty="0">
              <a:solidFill>
                <a:srgbClr val="0033CC"/>
              </a:solidFill>
            </a:endParaRP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500034" y="2285992"/>
          <a:ext cx="814393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457200" y="142852"/>
          <a:ext cx="8229600" cy="6505232"/>
        </p:xfrm>
        <a:graphic>
          <a:graphicData uri="http://schemas.openxmlformats.org/drawingml/2006/table">
            <a:tbl>
              <a:tblPr/>
              <a:tblGrid>
                <a:gridCol w="2267850"/>
                <a:gridCol w="5961750"/>
              </a:tblGrid>
              <a:tr h="26432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г. Москва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"ГНЦ ИНСТИТУТ ИММУНОЛОГИИ" ФМБА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"КБ"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"РКНПК"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ФНКЦ ФМБА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"КЛИНИЧЕСКАЯ БОЛЬНИЦА"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ФГАУ "МНТК "МИКРОХИРУРГИЯ ГЛАЗА" ИМ.АКАД. С.Н. ФЕДОРОВА"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"РОНЦ ИМ. Н.Н. БЛОХИНА"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"НМИРЦ"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"НЦ ССХ ИМ. А.Н.БАКУЛЕВА" МИНЗДРАВА РФ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"МНИИ ГБ ИМ. ГЕЛЬМГОЛЬЦА"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"РДКБ"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"ФНЦТИО ИМ. АК. В.И. ШУМАКОВА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"ИНСТИТУТ ХИРУРГИИ ИМ. А.В.ВИШНЕВСКОГО"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"ГНИЦПМ"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"ЦНИИС И ЧЛХ"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"ФНКЦ ДГОИ ИМ. ДМИТРИЯ РОГАЧЕВА"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"НЦАГИП ИМ. В.И. КУЛАКОВА"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"ЭНДОКРИНОЛОГИЧЕСКИЙ НАУЧНЫЙ ЦЕНТР"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"ГНЦК ИМ. А.Н. РЫЖИХ"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г. Санкт-Петербург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ФГБОУ ВО СЗГМУ ИМ. И.И. МЕЧНИКОВА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"СЗФМИЦ ИМ. В.А. АЛМАЗОВА"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"НИДОИ ИМ. Г.И. ТУРНЕРА"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НИИДИ ФМБА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СПБ БОЛЬНИЦА РАН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"СПБ НИИФ"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8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Калужская область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КАЛУЖСКИЙ ФИЛИАЛ ФГАУ "МНТК "МИКРОХИРУРГИЯ ГЛАЗА" ИМ.АКАД.С.Н. ФЁДОРОВА"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Краснодарский край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ФГБОУ ВО КУБГМУ МИНЗДРАВА РОССИИ (БАЗОВАЯ АКУШЕРСКО-ГИНЕКОЛОГИЧЕСКАЯ КЛИНИКА))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ФГБУЗ ЮОМЦ ФМБА РОССИИ (КП ФГБУЗ ЮОМЦ ФМБА РОССИИ)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ФГАУ "МНТК "МИКРОХИРУРГИЯ ГЛАЗА" ИМ. АКАД. С.Н. ФЕДОРОВА" МИНЗДРАВА РОССИИ (КРАСНОДАРСКИЙ ФИЛИАЛ ФГАУ "МНТК "МИКРОХИРУРГИЯ ГЛАЗА" ИМ. АКАД. С.Н. ФЕДОРОВА" МИНЗДРАВА РОССИИ)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ФГБУЗ НКЦ ФМБА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"ТМЦ"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Московская область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ФГБУЗ ЦКБВЛ ФМБА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ГБУ ФКЦ ВМТ ФМБА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"РРЦ "ДЕТСТВО" МИНЗДРАВА РОССИИ"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ЦР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Новосибирская область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"ННИИПК ИМ. АКАД. Е.Н. МЕШАЛКИНА"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869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Республика Саха (Якутия)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ЯКУТСКАЯ БОЛЬНИЦА ФГБУЗ ДВОМЦ ФМБА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Ростовская область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"РНИИАП" МИНЗДРАВА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ФГБУЗ ЮОМЦ ФМБА РОССИИ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23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Челябинская область</a:t>
                      </a:r>
                      <a:r>
                        <a:rPr lang="ru-RU" sz="800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"ФЦССХ" МИНЗДРАВА РОССИИ (Г.ЧЕЛЯБИНСК)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869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Астраханская область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ФГБУЗ МСЧ №128 ФМБА РОССИИ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 "ФЦССХ" МИНЗДРАВА РОССИИ (Г.АСТРАХАНЬ)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869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Алтайский край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ФГБУЗ МСЧ №128 ФМБА РОССИИ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0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Волгоградская область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ФГАУ "МНТК "МИКРОХИРУРГИЯ ГЛАЗА" ИМ. АКАД. С.Н. ФЕДОРОВА" МИНЗДРАВА РОССИИ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869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г. Байконур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ФГБУЗ ЦМСЧ № 1 ФМБА РОССИИ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8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3786190"/>
            <a:ext cx="8229600" cy="233997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1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429124" y="2571744"/>
            <a:ext cx="484632" cy="11212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428596" y="1285860"/>
            <a:ext cx="8429684" cy="2928958"/>
          </a:xfrm>
          <a:prstGeom prst="downArrowCallou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sz="1600" b="1" dirty="0" smtClean="0">
                <a:solidFill>
                  <a:srgbClr val="FFFF00"/>
                </a:solidFill>
              </a:rPr>
              <a:t>МИНИСТЕРСТВО </a:t>
            </a:r>
            <a:r>
              <a:rPr lang="ru-RU" sz="1600" b="1" dirty="0">
                <a:solidFill>
                  <a:srgbClr val="FFFF00"/>
                </a:solidFill>
              </a:rPr>
              <a:t>ЗДРАВООХРАНЕНИЯ РОССИЙСКОЙ ФЕДЕРАЦИИ </a:t>
            </a:r>
            <a:br>
              <a:rPr lang="ru-RU" sz="1600" b="1" dirty="0">
                <a:solidFill>
                  <a:srgbClr val="FFFF00"/>
                </a:solidFill>
              </a:rPr>
            </a:br>
            <a:r>
              <a:rPr lang="ru-RU" sz="1600" b="1" dirty="0" smtClean="0">
                <a:solidFill>
                  <a:srgbClr val="FFFF00"/>
                </a:solidFill>
              </a:rPr>
              <a:t>ПРИКАЗ</a:t>
            </a:r>
            <a:r>
              <a:rPr lang="ru-RU" sz="1600" b="1" dirty="0">
                <a:solidFill>
                  <a:srgbClr val="FFFF00"/>
                </a:solidFill>
              </a:rPr>
              <a:t/>
            </a:r>
            <a:br>
              <a:rPr lang="ru-RU" sz="1600" b="1" dirty="0">
                <a:solidFill>
                  <a:srgbClr val="FFFF00"/>
                </a:solidFill>
              </a:rPr>
            </a:br>
            <a:r>
              <a:rPr lang="ru-RU" sz="1600" b="1" dirty="0">
                <a:solidFill>
                  <a:srgbClr val="FFFF00"/>
                </a:solidFill>
              </a:rPr>
              <a:t>от 2 декабря 2014 г. N 796н </a:t>
            </a:r>
            <a:br>
              <a:rPr lang="ru-RU" sz="1600" b="1" dirty="0">
                <a:solidFill>
                  <a:srgbClr val="FFFF00"/>
                </a:solidFill>
              </a:rPr>
            </a:br>
            <a:r>
              <a:rPr lang="ru-RU" sz="1600" b="1" dirty="0">
                <a:solidFill>
                  <a:srgbClr val="FFFF00"/>
                </a:solidFill>
              </a:rPr>
              <a:t>ОБ УТВЕРЖДЕНИИ ПОЛОЖЕНИЯ</a:t>
            </a:r>
            <a:br>
              <a:rPr lang="ru-RU" sz="1600" b="1" dirty="0">
                <a:solidFill>
                  <a:srgbClr val="FFFF00"/>
                </a:solidFill>
              </a:rPr>
            </a:br>
            <a:r>
              <a:rPr lang="ru-RU" sz="1600" b="1" dirty="0">
                <a:solidFill>
                  <a:srgbClr val="FFFF00"/>
                </a:solidFill>
              </a:rPr>
              <a:t>ОБ ОРГАНИЗАЦИИ ОКАЗАНИЯ СПЕЦИАЛИЗИРОВАННОЙ,</a:t>
            </a:r>
            <a:br>
              <a:rPr lang="ru-RU" sz="1600" b="1" dirty="0">
                <a:solidFill>
                  <a:srgbClr val="FFFF00"/>
                </a:solidFill>
              </a:rPr>
            </a:br>
            <a:r>
              <a:rPr lang="ru-RU" sz="1600" b="1" dirty="0">
                <a:solidFill>
                  <a:srgbClr val="FFFF00"/>
                </a:solidFill>
              </a:rPr>
              <a:t>В ТОМ ЧИСЛЕ ВЫСОКОТЕХНОЛОГИЧНОЙ, МЕДИЦИНСКОЙ ПОМОЩИ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214818"/>
            <a:ext cx="8429684" cy="22860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1600" b="1" dirty="0">
                <a:solidFill>
                  <a:srgbClr val="FFFF00"/>
                </a:solidFill>
              </a:rPr>
              <a:t>ПОРЯДОК</a:t>
            </a:r>
            <a:br>
              <a:rPr lang="ru-RU" sz="1600" b="1" dirty="0">
                <a:solidFill>
                  <a:srgbClr val="FFFF00"/>
                </a:solidFill>
              </a:rPr>
            </a:br>
            <a:r>
              <a:rPr lang="ru-RU" sz="1600" b="1" dirty="0">
                <a:solidFill>
                  <a:srgbClr val="FFFF00"/>
                </a:solidFill>
              </a:rPr>
              <a:t>НАПРАВЛЕНИЯ ПАЦИЕНТОВ В МЕДИЦИНСКИЕ ОРГАНИЗАЦИИ</a:t>
            </a:r>
            <a:br>
              <a:rPr lang="ru-RU" sz="1600" b="1" dirty="0">
                <a:solidFill>
                  <a:srgbClr val="FFFF00"/>
                </a:solidFill>
              </a:rPr>
            </a:br>
            <a:r>
              <a:rPr lang="ru-RU" sz="1600" b="1" dirty="0">
                <a:solidFill>
                  <a:srgbClr val="FFFF00"/>
                </a:solidFill>
              </a:rPr>
              <a:t>И ИНЫЕ ОРГАНИЗАЦИИ, ПОДВЕДОМСТВЕННЫЕ ФЕДЕРАЛЬНЫМ ОРГАНАМ  ИСПОЛНИТЕЛЬНОЙ ВЛАСТИ, ДЛЯ ОКАЗАНИЯ СПЕЦИАЛИЗИРОВАННОЙ </a:t>
            </a:r>
          </a:p>
          <a:p>
            <a:pPr algn="ctr">
              <a:buNone/>
            </a:pPr>
            <a:r>
              <a:rPr lang="ru-RU" sz="1600" b="1" dirty="0">
                <a:solidFill>
                  <a:srgbClr val="FFFF00"/>
                </a:solidFill>
              </a:rPr>
              <a:t>(ЗА ИСКЛЮЧЕНИЕМ ВЫСОКОТЕХНОЛОГИЧНОЙ) МЕДИЦИНСКОЙ ПОМОЩИ</a:t>
            </a:r>
            <a:endParaRPr lang="ru-RU" sz="1600" dirty="0">
              <a:solidFill>
                <a:srgbClr val="FFFF00"/>
              </a:solidFill>
            </a:endParaRPr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  <a:hlinkClick r:id="rId2"/>
              </a:rPr>
              <a:t>Часть 3 статьи 34</a:t>
            </a:r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smtClean="0"/>
              <a:t>Федерального закона от 21 ноября 2011 г. N 323-ФЗ "Об основах охраны здоровья граждан в Российской Федерации".</a:t>
            </a:r>
          </a:p>
          <a:p>
            <a:pPr algn="just">
              <a:buNone/>
            </a:pPr>
            <a:endParaRPr lang="ru-RU" i="1" dirty="0" smtClean="0">
              <a:solidFill>
                <a:srgbClr val="FF0000"/>
              </a:solidFill>
            </a:endParaRPr>
          </a:p>
          <a:p>
            <a:pPr algn="just"/>
            <a:r>
              <a:rPr lang="ru-RU" i="1" dirty="0" smtClean="0">
                <a:solidFill>
                  <a:srgbClr val="FF0000"/>
                </a:solidFill>
              </a:rPr>
              <a:t>Специализированная</a:t>
            </a:r>
            <a:r>
              <a:rPr lang="ru-RU" dirty="0" smtClean="0"/>
              <a:t>, в том числе высокотехнологичная, медицинская помощь оказывается в медицинских организациях государственной, муниципальной (в случае передачи органами государственной власти субъектов Российской Федерации в сфере охраны здоровья полномочий по организации оказания специализированной медицинской помощи органам местного самоуправления) и частной систем здравоохранения, имеющих лицензию на медицинскую деятельность, полученную в порядке, установленном законодательством Российской Федерации.</a:t>
            </a:r>
          </a:p>
          <a:p>
            <a:pPr algn="just">
              <a:buNone/>
            </a:pPr>
            <a:endParaRPr lang="ru-RU" dirty="0" smtClean="0"/>
          </a:p>
          <a:p>
            <a:pPr algn="just"/>
            <a:r>
              <a:rPr lang="ru-RU" i="1" dirty="0" smtClean="0">
                <a:solidFill>
                  <a:srgbClr val="FF0000"/>
                </a:solidFill>
              </a:rPr>
              <a:t>Высокотехнологичная </a:t>
            </a:r>
            <a:r>
              <a:rPr lang="ru-RU" dirty="0" smtClean="0"/>
              <a:t>медицинская помощь, являющаяся частью специализированной медицинской помощи, включает в себя применение новых сложных и (или) уникальных методов лечения, а также ресурсоемких методов лечения с научно доказанной эффективностью, в том числе клеточных технологий, роботизированной техники, информационных технологий и методов генной инженерии, разработанных на основе достижений медицинской науки и смежных отраслей науки и техники.</a:t>
            </a:r>
          </a:p>
          <a:p>
            <a:endParaRPr lang="ru-RU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143008"/>
          </a:xfrm>
        </p:spPr>
        <p:txBody>
          <a:bodyPr>
            <a:normAutofit/>
          </a:bodyPr>
          <a:lstStyle/>
          <a:p>
            <a:pPr algn="just"/>
            <a:r>
              <a:rPr lang="ru-RU" sz="1600" i="1" dirty="0">
                <a:solidFill>
                  <a:srgbClr val="0033CC"/>
                </a:solidFill>
              </a:rPr>
              <a:t>Специализированная, в том числе высокотехнологичная, медицинская помощь организуется и оказывается в соответствии с </a:t>
            </a:r>
            <a:r>
              <a:rPr lang="ru-RU" sz="1600" i="1" dirty="0">
                <a:solidFill>
                  <a:srgbClr val="0033CC"/>
                </a:solidFill>
                <a:hlinkClick r:id="rId2"/>
              </a:rPr>
              <a:t>порядками</a:t>
            </a:r>
            <a:r>
              <a:rPr lang="ru-RU" sz="1600" i="1" dirty="0">
                <a:solidFill>
                  <a:srgbClr val="0033CC"/>
                </a:solidFill>
              </a:rPr>
              <a:t> оказания медицинской помощи, обязательными для исполнения </a:t>
            </a:r>
            <a:r>
              <a:rPr lang="ru-RU" sz="1600" i="1" u="sng" dirty="0">
                <a:solidFill>
                  <a:srgbClr val="0033CC"/>
                </a:solidFill>
              </a:rPr>
              <a:t>на территории Российской Федерации всеми медицинскими организациями,</a:t>
            </a:r>
            <a:r>
              <a:rPr lang="ru-RU" sz="1600" i="1" dirty="0">
                <a:solidFill>
                  <a:srgbClr val="0033CC"/>
                </a:solidFill>
              </a:rPr>
              <a:t> а также на основе </a:t>
            </a:r>
            <a:r>
              <a:rPr lang="ru-RU" sz="1600" i="1" dirty="0">
                <a:solidFill>
                  <a:srgbClr val="0033CC"/>
                </a:solidFill>
                <a:hlinkClick r:id="rId3"/>
              </a:rPr>
              <a:t>стандартов</a:t>
            </a:r>
            <a:r>
              <a:rPr lang="ru-RU" sz="1600" i="1" dirty="0">
                <a:solidFill>
                  <a:srgbClr val="0033CC"/>
                </a:solidFill>
              </a:rPr>
              <a:t> медицинской помощи.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27146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/>
              <a:t>         Специализированная</a:t>
            </a:r>
            <a:r>
              <a:rPr lang="ru-RU" sz="1600" b="1" dirty="0"/>
              <a:t>, в том числе высокотехнологичная, медицинская помощь оказывается </a:t>
            </a:r>
            <a:r>
              <a:rPr lang="ru-RU" sz="1600" b="1" dirty="0" smtClean="0"/>
              <a:t>в следующих </a:t>
            </a:r>
            <a:r>
              <a:rPr lang="ru-RU" sz="1600" b="1" dirty="0"/>
              <a:t>условиях</a:t>
            </a:r>
            <a:r>
              <a:rPr lang="ru-RU" sz="1600" b="1" dirty="0" smtClean="0"/>
              <a:t>:</a:t>
            </a:r>
          </a:p>
          <a:p>
            <a:pPr>
              <a:buNone/>
            </a:pPr>
            <a:endParaRPr lang="ru-RU" sz="1600" b="1" dirty="0" smtClean="0"/>
          </a:p>
          <a:p>
            <a:r>
              <a:rPr lang="ru-RU" sz="1600" b="1" dirty="0"/>
              <a:t>в дневном стационаре </a:t>
            </a:r>
            <a:r>
              <a:rPr lang="ru-RU" sz="1600" dirty="0"/>
              <a:t>(в условиях, предусматривающих медицинское наблюдение и лечение в дневное время, но не требующих круглосуточного медицинского наблюдения и лечения</a:t>
            </a:r>
            <a:r>
              <a:rPr lang="ru-RU" sz="1600" dirty="0" smtClean="0"/>
              <a:t>);</a:t>
            </a:r>
          </a:p>
          <a:p>
            <a:pPr>
              <a:buNone/>
            </a:pPr>
            <a:endParaRPr lang="ru-RU" sz="1600" dirty="0"/>
          </a:p>
          <a:p>
            <a:r>
              <a:rPr lang="ru-RU" sz="1600" b="1" dirty="0"/>
              <a:t>стационарно</a:t>
            </a:r>
            <a:r>
              <a:rPr lang="ru-RU" sz="1600" dirty="0"/>
              <a:t> (в условиях, обеспечивающих круглосуточное медицинское наблюдение и лечение).</a:t>
            </a:r>
          </a:p>
          <a:p>
            <a:endParaRPr lang="ru-RU" sz="1400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2500330"/>
          </a:xfrm>
        </p:spPr>
        <p:txBody>
          <a:bodyPr>
            <a:noAutofit/>
          </a:bodyPr>
          <a:lstStyle/>
          <a:p>
            <a:r>
              <a:rPr lang="ru-RU" sz="1800" i="1" dirty="0" smtClean="0">
                <a:solidFill>
                  <a:srgbClr val="CC0000"/>
                </a:solidFill>
              </a:rPr>
              <a:t/>
            </a:r>
            <a:br>
              <a:rPr lang="ru-RU" sz="1800" i="1" dirty="0" smtClean="0">
                <a:solidFill>
                  <a:srgbClr val="CC0000"/>
                </a:solidFill>
              </a:rPr>
            </a:br>
            <a:r>
              <a:rPr lang="ru-RU" sz="1800" i="1" dirty="0" smtClean="0">
                <a:solidFill>
                  <a:srgbClr val="CC0000"/>
                </a:solidFill>
              </a:rPr>
              <a:t/>
            </a:r>
            <a:br>
              <a:rPr lang="ru-RU" sz="1800" i="1" dirty="0" smtClean="0">
                <a:solidFill>
                  <a:srgbClr val="CC0000"/>
                </a:solidFill>
              </a:rPr>
            </a:br>
            <a:r>
              <a:rPr lang="ru-RU" sz="1800" i="1" dirty="0" smtClean="0">
                <a:solidFill>
                  <a:srgbClr val="CC0000"/>
                </a:solidFill>
              </a:rPr>
              <a:t/>
            </a:r>
            <a:br>
              <a:rPr lang="ru-RU" sz="1800" i="1" dirty="0" smtClean="0">
                <a:solidFill>
                  <a:srgbClr val="CC0000"/>
                </a:solidFill>
              </a:rPr>
            </a:br>
            <a:r>
              <a:rPr lang="ru-RU" sz="1800" i="1" dirty="0" smtClean="0">
                <a:solidFill>
                  <a:srgbClr val="CC0000"/>
                </a:solidFill>
              </a:rPr>
              <a:t/>
            </a:r>
            <a:br>
              <a:rPr lang="ru-RU" sz="1800" i="1" dirty="0" smtClean="0">
                <a:solidFill>
                  <a:srgbClr val="CC0000"/>
                </a:solidFill>
              </a:rPr>
            </a:br>
            <a:r>
              <a:rPr lang="ru-RU" sz="1800" i="1" dirty="0" smtClean="0">
                <a:solidFill>
                  <a:srgbClr val="CC0000"/>
                </a:solidFill>
              </a:rPr>
              <a:t>Лечащий врач </a:t>
            </a:r>
            <a:r>
              <a:rPr lang="ru-RU" sz="1800" dirty="0" smtClean="0">
                <a:solidFill>
                  <a:schemeClr val="tx1"/>
                </a:solidFill>
              </a:rPr>
              <a:t>определяет наличие медицинских показаний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для оказания </a:t>
            </a:r>
            <a:r>
              <a:rPr lang="ru-RU" sz="1800" i="1" dirty="0" smtClean="0">
                <a:solidFill>
                  <a:srgbClr val="CC0000"/>
                </a:solidFill>
              </a:rPr>
              <a:t>специализированной медицинской помощи </a:t>
            </a: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(за исключением высокотехнологичной) в плановой форме в стационарных условиях или в условиях дневного стационара наличие или подозрение на наличие у пациента заболевания и (или) состояния, требующего оказания специализированной, в том числе высокотехнологичной, медицинской помощи в плановой форме в целях профилактики, диагностики, лечения и реабилитации.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324228"/>
          </a:xfrm>
        </p:spPr>
        <p:txBody>
          <a:bodyPr>
            <a:normAutofit fontScale="92500" lnSpcReduction="10000"/>
          </a:bodyPr>
          <a:lstStyle/>
          <a:p>
            <a:pPr algn="just"/>
            <a:endParaRPr lang="ru-RU" sz="2100" dirty="0" smtClean="0"/>
          </a:p>
          <a:p>
            <a:pPr algn="just"/>
            <a:r>
              <a:rPr lang="ru-RU" sz="2100" i="1" dirty="0" smtClean="0">
                <a:solidFill>
                  <a:srgbClr val="CC0000"/>
                </a:solidFill>
              </a:rPr>
              <a:t>врачебная</a:t>
            </a:r>
            <a:r>
              <a:rPr lang="ru-RU" sz="2100" i="1" dirty="0" smtClean="0">
                <a:solidFill>
                  <a:srgbClr val="FF0000"/>
                </a:solidFill>
              </a:rPr>
              <a:t> </a:t>
            </a:r>
            <a:r>
              <a:rPr lang="ru-RU" sz="2100" i="1" dirty="0" smtClean="0">
                <a:solidFill>
                  <a:srgbClr val="CC0000"/>
                </a:solidFill>
              </a:rPr>
              <a:t>комиссия</a:t>
            </a:r>
            <a:r>
              <a:rPr lang="ru-RU" sz="2100" i="1" dirty="0" smtClean="0">
                <a:solidFill>
                  <a:srgbClr val="FF0000"/>
                </a:solidFill>
              </a:rPr>
              <a:t> </a:t>
            </a:r>
            <a:r>
              <a:rPr lang="ru-RU" sz="2100" dirty="0" smtClean="0"/>
              <a:t>медицинской организации, в которой пациенту оказывается первичная специализированная медико-санитарная помощь или специализированная медицинская помощь, определяет наличие медицинских показаний для оказания </a:t>
            </a:r>
            <a:r>
              <a:rPr lang="ru-RU" sz="2100" i="1" dirty="0" smtClean="0">
                <a:solidFill>
                  <a:srgbClr val="CC0000"/>
                </a:solidFill>
              </a:rPr>
              <a:t>высокотехнологичной медицинской помощи </a:t>
            </a:r>
            <a:r>
              <a:rPr lang="ru-RU" sz="2100" dirty="0" smtClean="0"/>
              <a:t>в плановой форме, с учетом перечня видов высокотехнологичной медицинской помощи, установленного программой государственных гарантий бесплатного оказания гражданам медицинской помощи. Решение врачебной комиссии медицинской организации оформляется протоколом с записью в медицинской документации пациента.</a:t>
            </a:r>
          </a:p>
          <a:p>
            <a:endParaRPr lang="ru-RU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229600" cy="135732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800" b="1" dirty="0" smtClean="0"/>
              <a:t>При </a:t>
            </a:r>
            <a:r>
              <a:rPr lang="ru-RU" sz="1800" b="1" dirty="0"/>
              <a:t>оказании специализированной медицинской помощи в экстренной форме время от момента доставки пациента выездной бригадой скорой медицинской помощи в медицинскую организацию или от момента самостоятельного обращения пациента в медицинскую организацию до установления предварительного диагноза не должно превышать </a:t>
            </a:r>
            <a:r>
              <a:rPr lang="ru-RU" sz="1800" b="1" i="1" dirty="0">
                <a:solidFill>
                  <a:srgbClr val="FF0000"/>
                </a:solidFill>
              </a:rPr>
              <a:t>1 час.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824294"/>
          </a:xfrm>
        </p:spPr>
        <p:txBody>
          <a:bodyPr>
            <a:normAutofit/>
          </a:bodyPr>
          <a:lstStyle/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В </a:t>
            </a:r>
            <a:r>
              <a:rPr lang="ru-RU" sz="1600" dirty="0"/>
              <a:t>случае </a:t>
            </a:r>
            <a:r>
              <a:rPr lang="ru-RU" sz="1600" i="1" dirty="0">
                <a:solidFill>
                  <a:srgbClr val="CC0000"/>
                </a:solidFill>
              </a:rPr>
              <a:t>самостоятельного обращения пациента</a:t>
            </a:r>
            <a:r>
              <a:rPr lang="ru-RU" sz="1600" dirty="0"/>
              <a:t> в медицинскую организацию, оказывающую специализированную медицинскую помощь, определение медицинских показаний для оказания специализированной медицинской помощи стационарно, </a:t>
            </a:r>
            <a:r>
              <a:rPr lang="ru-RU" sz="1600" dirty="0" smtClean="0"/>
              <a:t>осуществляется </a:t>
            </a:r>
            <a:r>
              <a:rPr lang="ru-RU" sz="1600" i="1" dirty="0">
                <a:solidFill>
                  <a:srgbClr val="CC0000"/>
                </a:solidFill>
              </a:rPr>
              <a:t>врачом-специалистом </a:t>
            </a:r>
            <a:r>
              <a:rPr lang="ru-RU" sz="1600" dirty="0"/>
              <a:t>(врачами-специалистами) данной медицинской организации с оформлением записи в учетной документации медицинской организации и медицинской документации </a:t>
            </a:r>
            <a:r>
              <a:rPr lang="ru-RU" sz="1600" dirty="0" smtClean="0"/>
              <a:t>пациента в соответствии с наличием </a:t>
            </a:r>
            <a:r>
              <a:rPr lang="ru-RU" sz="1600" dirty="0"/>
              <a:t>или </a:t>
            </a:r>
            <a:r>
              <a:rPr lang="ru-RU" sz="1600" dirty="0" smtClean="0"/>
              <a:t>подозрением </a:t>
            </a:r>
            <a:r>
              <a:rPr lang="ru-RU" sz="1600" dirty="0"/>
              <a:t>на наличие у пациента заболевания и (или) состояния, требующего оказания специализированной, в том числе высокотехнологичной, медицинской помощи в </a:t>
            </a:r>
            <a:r>
              <a:rPr lang="ru-RU" sz="1600" i="1" u="sng" dirty="0">
                <a:solidFill>
                  <a:srgbClr val="CC0000"/>
                </a:solidFill>
              </a:rPr>
              <a:t>экстренной или неотложной форме </a:t>
            </a:r>
            <a:r>
              <a:rPr lang="ru-RU" sz="1600" i="1" dirty="0">
                <a:solidFill>
                  <a:srgbClr val="CC0000"/>
                </a:solidFill>
              </a:rPr>
              <a:t>в целях диагностики и лечения;</a:t>
            </a:r>
          </a:p>
          <a:p>
            <a:pPr algn="just"/>
            <a:endParaRPr lang="ru-RU" sz="1600" dirty="0"/>
          </a:p>
          <a:p>
            <a:endParaRPr lang="ru-RU" sz="1600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600" dirty="0" smtClean="0"/>
              <a:t>	В случае </a:t>
            </a:r>
            <a:r>
              <a:rPr lang="ru-RU" sz="1600" u="sng" dirty="0" smtClean="0">
                <a:solidFill>
                  <a:srgbClr val="CC0000"/>
                </a:solidFill>
              </a:rPr>
              <a:t>отсутствия</a:t>
            </a:r>
            <a:r>
              <a:rPr lang="ru-RU" sz="1600" dirty="0" smtClean="0"/>
              <a:t> медицинских показаний для оказания специализированной медицинской помощи в стационарных условиях, или </a:t>
            </a:r>
            <a:r>
              <a:rPr lang="ru-RU" sz="1600" u="sng" dirty="0" smtClean="0">
                <a:solidFill>
                  <a:srgbClr val="CC0000"/>
                </a:solidFill>
              </a:rPr>
              <a:t>отказа пациента </a:t>
            </a:r>
            <a:r>
              <a:rPr lang="ru-RU" sz="1600" dirty="0" smtClean="0"/>
              <a:t>от оказания специализированной медицинской помощи в экстренной или неотложной форме </a:t>
            </a:r>
            <a:r>
              <a:rPr lang="ru-RU" sz="1600" u="sng" dirty="0" smtClean="0">
                <a:solidFill>
                  <a:srgbClr val="CC0000"/>
                </a:solidFill>
              </a:rPr>
              <a:t>врач-специалист</a:t>
            </a:r>
            <a:r>
              <a:rPr lang="ru-RU" sz="1600" dirty="0" smtClean="0"/>
              <a:t> медицинской организации, оказывающей специализированную медицинскую помощь, оформляет на бланке медицинской организации медицинское заключение, содержащее:</a:t>
            </a:r>
          </a:p>
          <a:p>
            <a:r>
              <a:rPr lang="ru-RU" sz="1600" i="1" dirty="0" smtClean="0"/>
              <a:t>дату и время поступления пациента;</a:t>
            </a:r>
          </a:p>
          <a:p>
            <a:r>
              <a:rPr lang="ru-RU" sz="1600" i="1" dirty="0" smtClean="0"/>
              <a:t>порядок поступления пациента (самостоятельное обращение, доставление выездной бригадой скорой медицинской помощи, направление медицинской организацией);</a:t>
            </a:r>
          </a:p>
          <a:p>
            <a:r>
              <a:rPr lang="ru-RU" sz="1600" i="1" dirty="0" smtClean="0"/>
              <a:t>фамилию, имя, отчество (при наличии) пациента и дату его рождения (число, месяц, год);</a:t>
            </a:r>
          </a:p>
          <a:p>
            <a:r>
              <a:rPr lang="ru-RU" sz="1600" i="1" dirty="0" smtClean="0"/>
              <a:t>диагноз заболевания (состояния) и код по </a:t>
            </a:r>
            <a:r>
              <a:rPr lang="ru-RU" sz="1600" i="1" dirty="0" smtClean="0">
                <a:hlinkClick r:id="rId2"/>
              </a:rPr>
              <a:t>МКБ-10</a:t>
            </a:r>
            <a:r>
              <a:rPr lang="ru-RU" sz="1600" i="1" dirty="0" smtClean="0"/>
              <a:t> ;</a:t>
            </a:r>
          </a:p>
          <a:p>
            <a:r>
              <a:rPr lang="ru-RU" sz="1600" i="1" dirty="0" smtClean="0"/>
              <a:t>перечень, объем и результаты проведенных пациенту медицинских вмешательств с целью определения медицинских показаний для оказания специализированной медицинской помощи;</a:t>
            </a:r>
          </a:p>
          <a:p>
            <a:r>
              <a:rPr lang="ru-RU" sz="1600" i="1" dirty="0" smtClean="0"/>
              <a:t>причину отказа в госпитализации (отсутствие медицинских показаний, отказ пациента);</a:t>
            </a:r>
          </a:p>
          <a:p>
            <a:r>
              <a:rPr lang="ru-RU" sz="1600" i="1" dirty="0" smtClean="0"/>
              <a:t>рекомендации по дальнейшему наблюдению и (или) лечению пациента.</a:t>
            </a:r>
          </a:p>
          <a:p>
            <a:endParaRPr lang="ru-RU" sz="1600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600" b="1" dirty="0" smtClean="0"/>
              <a:t>	</a:t>
            </a:r>
          </a:p>
          <a:p>
            <a:pPr algn="just">
              <a:buNone/>
            </a:pPr>
            <a:r>
              <a:rPr lang="ru-RU" sz="1600" b="1" dirty="0" smtClean="0"/>
              <a:t>      Для </a:t>
            </a:r>
            <a:r>
              <a:rPr lang="ru-RU" sz="1600" b="1" dirty="0"/>
              <a:t>получения специализированной медицинской помощи в плановой форме </a:t>
            </a:r>
            <a:r>
              <a:rPr lang="ru-RU" sz="1600" b="1" dirty="0" smtClean="0"/>
              <a:t>выбор медицинской </a:t>
            </a:r>
            <a:r>
              <a:rPr lang="ru-RU" sz="1600" b="1" dirty="0"/>
              <a:t>организации осуществляется по направлению </a:t>
            </a:r>
            <a:r>
              <a:rPr lang="ru-RU" sz="1600" b="1" i="1" u="sng" dirty="0">
                <a:solidFill>
                  <a:srgbClr val="CC0000"/>
                </a:solidFill>
              </a:rPr>
              <a:t>лечащего врача</a:t>
            </a:r>
            <a:r>
              <a:rPr lang="ru-RU" sz="1600" b="1" i="1" u="sng" dirty="0" smtClean="0">
                <a:solidFill>
                  <a:srgbClr val="CC0000"/>
                </a:solidFill>
              </a:rPr>
              <a:t>. </a:t>
            </a:r>
          </a:p>
          <a:p>
            <a:pPr algn="just">
              <a:buNone/>
            </a:pPr>
            <a:r>
              <a:rPr lang="ru-RU" sz="1600" b="1" dirty="0" smtClean="0"/>
              <a:t>	</a:t>
            </a:r>
          </a:p>
          <a:p>
            <a:pPr algn="just">
              <a:buNone/>
            </a:pPr>
            <a:r>
              <a:rPr lang="ru-RU" sz="1600" b="1" dirty="0"/>
              <a:t>	</a:t>
            </a:r>
            <a:r>
              <a:rPr lang="ru-RU" sz="1600" b="1" dirty="0" smtClean="0"/>
              <a:t>В </a:t>
            </a:r>
            <a:r>
              <a:rPr lang="ru-RU" sz="1600" b="1" dirty="0"/>
              <a:t>случае если в реализации территориальной программы государственных </a:t>
            </a:r>
            <a:r>
              <a:rPr lang="ru-RU" sz="1600" b="1" dirty="0" smtClean="0"/>
              <a:t>гарантий бесплатного </a:t>
            </a:r>
            <a:r>
              <a:rPr lang="ru-RU" sz="1600" b="1" dirty="0"/>
              <a:t>оказания гражданам медицинской помощи </a:t>
            </a:r>
            <a:r>
              <a:rPr lang="ru-RU" sz="1600" b="1" dirty="0" smtClean="0"/>
              <a:t>принимают </a:t>
            </a:r>
            <a:r>
              <a:rPr lang="ru-RU" sz="1600" b="1" dirty="0"/>
              <a:t>участие несколько медицинских организаций, оказывающих медицинскую помощь по соответствующему профилю, лечащий врач обязан проинформировать пациента (законного представителя пациента) о </a:t>
            </a:r>
            <a:r>
              <a:rPr lang="ru-RU" sz="1600" b="1" i="1" dirty="0"/>
              <a:t>возможности выбора медицинской организации </a:t>
            </a:r>
            <a:r>
              <a:rPr lang="ru-RU" sz="1600" b="1" dirty="0"/>
              <a:t>в установленном </a:t>
            </a:r>
            <a:r>
              <a:rPr lang="ru-RU" sz="1600" b="1" dirty="0" smtClean="0"/>
              <a:t>порядке </a:t>
            </a:r>
            <a:r>
              <a:rPr lang="ru-RU" sz="1600" b="1" dirty="0"/>
              <a:t>с учетом выполнения условий оказания медицинской помощи, установленных территориальной программой.</a:t>
            </a:r>
          </a:p>
          <a:p>
            <a:pPr algn="just"/>
            <a:endParaRPr lang="ru-RU" sz="1600" b="1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401080" cy="1643074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В </a:t>
            </a:r>
            <a:r>
              <a:rPr lang="ru-RU" sz="1600" b="1" dirty="0"/>
              <a:t>случае выявления у пациента медицинских показаний для оказания специализированной медицинской помощи лечащий врач оформляет </a:t>
            </a:r>
            <a:r>
              <a:rPr lang="ru-RU" sz="1600" b="1" i="1" dirty="0">
                <a:solidFill>
                  <a:srgbClr val="FF0000"/>
                </a:solidFill>
              </a:rPr>
              <a:t>выписку</a:t>
            </a:r>
            <a:r>
              <a:rPr lang="ru-RU" sz="1600" b="1" dirty="0"/>
              <a:t> из медицинской документации пациента </a:t>
            </a:r>
            <a:r>
              <a:rPr lang="ru-RU" sz="1600" b="1" dirty="0" smtClean="0"/>
              <a:t>и </a:t>
            </a:r>
            <a:r>
              <a:rPr lang="ru-RU" sz="1600" b="1" i="1" dirty="0">
                <a:solidFill>
                  <a:srgbClr val="FF0000"/>
                </a:solidFill>
              </a:rPr>
              <a:t>направление </a:t>
            </a:r>
            <a:r>
              <a:rPr lang="ru-RU" sz="1600" b="1" dirty="0"/>
              <a:t>на госпитализацию в медицинскую организацию, </a:t>
            </a:r>
            <a:r>
              <a:rPr lang="ru-RU" sz="1600" b="1" dirty="0" smtClean="0"/>
              <a:t>оказывающую</a:t>
            </a:r>
            <a:br>
              <a:rPr lang="ru-RU" sz="1600" b="1" dirty="0" smtClean="0"/>
            </a:br>
            <a:r>
              <a:rPr lang="ru-RU" sz="1600" b="1" dirty="0" smtClean="0"/>
              <a:t>специализированную медицинскую помощь.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78621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sz="1600" i="1" dirty="0" smtClean="0"/>
              <a:t>	</a:t>
            </a:r>
            <a:r>
              <a:rPr lang="ru-RU" sz="1800" b="1" i="1" dirty="0" smtClean="0">
                <a:solidFill>
                  <a:srgbClr val="FF0000"/>
                </a:solidFill>
              </a:rPr>
              <a:t>Выписка </a:t>
            </a:r>
            <a:r>
              <a:rPr lang="ru-RU" sz="1800" b="1" i="1" dirty="0"/>
              <a:t>из медицинской документации должна содержать диагноз заболевания (состояния), </a:t>
            </a:r>
            <a:r>
              <a:rPr lang="ru-RU" sz="1800" b="1" i="1" dirty="0" smtClean="0"/>
              <a:t>код диагноза </a:t>
            </a:r>
            <a:r>
              <a:rPr lang="ru-RU" sz="1800" b="1" i="1" dirty="0"/>
              <a:t>по </a:t>
            </a:r>
            <a:r>
              <a:rPr lang="ru-RU" sz="1800" b="1" i="1" dirty="0">
                <a:hlinkClick r:id="rId2"/>
              </a:rPr>
              <a:t>МКБ-10</a:t>
            </a:r>
            <a:r>
              <a:rPr lang="ru-RU" sz="1800" b="1" i="1" dirty="0"/>
              <a:t>, сведения о состоянии здоровья, проведенных диагностике и лечении, рекомендации о необходимости оказания специализированной медицинской помощи с указанием формы ее оказания (неотложная, плановая).</a:t>
            </a:r>
          </a:p>
          <a:p>
            <a:pPr algn="just">
              <a:buNone/>
            </a:pPr>
            <a:r>
              <a:rPr lang="ru-RU" sz="1800" dirty="0" smtClean="0"/>
              <a:t>	</a:t>
            </a:r>
            <a:r>
              <a:rPr lang="ru-RU" sz="1800" b="1" i="1" dirty="0" smtClean="0">
                <a:solidFill>
                  <a:srgbClr val="FF0000"/>
                </a:solidFill>
              </a:rPr>
              <a:t>Направление </a:t>
            </a:r>
            <a:r>
              <a:rPr lang="ru-RU" sz="1800" b="1" i="1" dirty="0"/>
              <a:t>на госпитализацию оформляется лечащим врачом на бланке медицинской организации, должно быть написано разборчиво от руки или в печатном виде, заверено личной подписью и печатью лечащего врача и содержать следующие сведения:</a:t>
            </a:r>
          </a:p>
          <a:p>
            <a:pPr algn="just"/>
            <a:r>
              <a:rPr lang="ru-RU" sz="1800" i="1" dirty="0">
                <a:solidFill>
                  <a:srgbClr val="008000"/>
                </a:solidFill>
              </a:rPr>
              <a:t>фамилия, имя, отчество (при наличии) пациента, дату его рождения, домашний адрес;</a:t>
            </a:r>
          </a:p>
          <a:p>
            <a:pPr algn="just"/>
            <a:r>
              <a:rPr lang="ru-RU" sz="1800" i="1" dirty="0">
                <a:solidFill>
                  <a:srgbClr val="008000"/>
                </a:solidFill>
              </a:rPr>
              <a:t>номер страхового полиса и название страховой организации (при наличии);</a:t>
            </a:r>
          </a:p>
          <a:p>
            <a:pPr algn="just"/>
            <a:r>
              <a:rPr lang="ru-RU" sz="1800" i="1" dirty="0">
                <a:solidFill>
                  <a:srgbClr val="008000"/>
                </a:solidFill>
              </a:rPr>
              <a:t>свидетельство обязательного пенсионного страхования (при наличии);</a:t>
            </a:r>
          </a:p>
          <a:p>
            <a:pPr algn="just"/>
            <a:r>
              <a:rPr lang="ru-RU" sz="1800" i="1" dirty="0">
                <a:solidFill>
                  <a:srgbClr val="008000"/>
                </a:solidFill>
              </a:rPr>
              <a:t>код основного диагноза по </a:t>
            </a:r>
            <a:r>
              <a:rPr lang="ru-RU" sz="1800" i="1" dirty="0">
                <a:solidFill>
                  <a:srgbClr val="008000"/>
                </a:solidFill>
                <a:hlinkClick r:id="rId2"/>
              </a:rPr>
              <a:t>МКБ-10</a:t>
            </a:r>
            <a:r>
              <a:rPr lang="ru-RU" sz="1800" i="1" dirty="0">
                <a:solidFill>
                  <a:srgbClr val="008000"/>
                </a:solidFill>
              </a:rPr>
              <a:t>;</a:t>
            </a:r>
          </a:p>
          <a:p>
            <a:pPr algn="just"/>
            <a:r>
              <a:rPr lang="ru-RU" sz="1800" i="1" dirty="0">
                <a:solidFill>
                  <a:srgbClr val="008000"/>
                </a:solidFill>
              </a:rPr>
              <a:t>результаты лабораторных, инструментальных и других видов диагностики, подтверждающих установленный диагноз и наличие медицинских показаний для оказания специализированной медицинской помощи;</a:t>
            </a:r>
          </a:p>
          <a:p>
            <a:pPr algn="just"/>
            <a:r>
              <a:rPr lang="ru-RU" sz="1800" i="1" dirty="0">
                <a:solidFill>
                  <a:srgbClr val="008000"/>
                </a:solidFill>
              </a:rPr>
              <a:t>профиль показанной пациенту специализированной медицинской помощи и условия ее оказания (стационарно, в дневном стационаре);</a:t>
            </a:r>
          </a:p>
          <a:p>
            <a:pPr algn="just"/>
            <a:r>
              <a:rPr lang="ru-RU" sz="1800" i="1" dirty="0">
                <a:solidFill>
                  <a:srgbClr val="008000"/>
                </a:solidFill>
              </a:rPr>
              <a:t>наименование медицинской организации, в которую направляется пациент для оказания специализированной медицинской помощи;</a:t>
            </a:r>
          </a:p>
          <a:p>
            <a:pPr algn="just"/>
            <a:r>
              <a:rPr lang="ru-RU" sz="1800" i="1" dirty="0">
                <a:solidFill>
                  <a:srgbClr val="008000"/>
                </a:solidFill>
              </a:rPr>
              <a:t>фамилия, имя, отчество (при наличии) и должность лечащего врача, контактный телефон (при наличии), электронный адрес (при наличии).</a:t>
            </a:r>
          </a:p>
          <a:p>
            <a:pPr algn="just"/>
            <a:endParaRPr lang="ru-RU" sz="1600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357322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33CC"/>
                </a:solidFill>
              </a:rPr>
              <a:t>ПОРЯДОК</a:t>
            </a:r>
            <a:br>
              <a:rPr lang="ru-RU" sz="1600" b="1" dirty="0">
                <a:solidFill>
                  <a:srgbClr val="0033CC"/>
                </a:solidFill>
              </a:rPr>
            </a:br>
            <a:r>
              <a:rPr lang="ru-RU" sz="1600" b="1" dirty="0">
                <a:solidFill>
                  <a:srgbClr val="0033CC"/>
                </a:solidFill>
              </a:rPr>
              <a:t>НАПРАВЛЕНИЯ ПАЦИЕНТОВ В МЕДИЦИНСКИЕ ОРГАНИЗАЦИИ</a:t>
            </a:r>
            <a:br>
              <a:rPr lang="ru-RU" sz="1600" b="1" dirty="0">
                <a:solidFill>
                  <a:srgbClr val="0033CC"/>
                </a:solidFill>
              </a:rPr>
            </a:br>
            <a:r>
              <a:rPr lang="ru-RU" sz="1600" b="1" dirty="0">
                <a:solidFill>
                  <a:srgbClr val="0033CC"/>
                </a:solidFill>
              </a:rPr>
              <a:t>И ИНЫЕ ОРГАНИЗАЦИИ, ПОДВЕДОМСТВЕННЫЕ ФЕДЕРАЛЬНЫМ ОРГАНАМ</a:t>
            </a:r>
            <a:br>
              <a:rPr lang="ru-RU" sz="1600" b="1" dirty="0">
                <a:solidFill>
                  <a:srgbClr val="0033CC"/>
                </a:solidFill>
              </a:rPr>
            </a:br>
            <a:r>
              <a:rPr lang="ru-RU" sz="1600" b="1" dirty="0">
                <a:solidFill>
                  <a:srgbClr val="0033CC"/>
                </a:solidFill>
              </a:rPr>
              <a:t>ИСПОЛНИТЕЛЬНОЙ ВЛАСТИ, ДЛЯ ОКАЗАНИЯ СПЕЦИАЛИЗИРОВАННОЙ</a:t>
            </a:r>
            <a:br>
              <a:rPr lang="ru-RU" sz="1600" b="1" dirty="0">
                <a:solidFill>
                  <a:srgbClr val="0033CC"/>
                </a:solidFill>
              </a:rPr>
            </a:br>
            <a:r>
              <a:rPr lang="ru-RU" sz="1600" b="1" dirty="0">
                <a:solidFill>
                  <a:srgbClr val="0033CC"/>
                </a:solidFill>
              </a:rPr>
              <a:t>(ЗА ИСКЛЮЧЕНИЕМ ВЫСОКОТЕХНОЛОГИЧНОЙ) МЕДИЦИНСКОЙ ПОМОЩИ</a:t>
            </a:r>
            <a:r>
              <a:rPr lang="ru-RU" sz="1600" dirty="0">
                <a:solidFill>
                  <a:srgbClr val="0033CC"/>
                </a:solidFill>
              </a:rPr>
              <a:t/>
            </a:r>
            <a:br>
              <a:rPr lang="ru-RU" sz="1600" dirty="0">
                <a:solidFill>
                  <a:srgbClr val="0033CC"/>
                </a:solidFill>
              </a:rPr>
            </a:br>
            <a:endParaRPr lang="ru-RU" sz="1600" dirty="0">
              <a:solidFill>
                <a:srgbClr val="0033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>
            <a:normAutofit/>
          </a:bodyPr>
          <a:lstStyle/>
          <a:p>
            <a:pPr algn="just"/>
            <a:r>
              <a:rPr lang="ru-RU" sz="1600" dirty="0"/>
              <a:t>Направление пациентов в федеральные медицинские организации для оказания специализированной медицинской помощи осуществляется</a:t>
            </a:r>
            <a:r>
              <a:rPr lang="ru-RU" sz="1600" i="1" dirty="0">
                <a:solidFill>
                  <a:srgbClr val="FF0000"/>
                </a:solidFill>
              </a:rPr>
              <a:t> </a:t>
            </a:r>
            <a:r>
              <a:rPr lang="ru-RU" sz="1600" i="1" u="sng" dirty="0">
                <a:solidFill>
                  <a:srgbClr val="CC0000"/>
                </a:solidFill>
              </a:rPr>
              <a:t>лечащим врачом </a:t>
            </a:r>
            <a:r>
              <a:rPr lang="ru-RU" sz="1600" dirty="0"/>
              <a:t>медицинской организации, в которой пациент проходит диагностику и лечение в рамках оказания первичной специализированной медико-санитарной помощи или специализированной медицинской помощи </a:t>
            </a:r>
            <a:r>
              <a:rPr lang="ru-RU" sz="1600" dirty="0" smtClean="0"/>
              <a:t>.</a:t>
            </a:r>
          </a:p>
          <a:p>
            <a:pPr algn="just">
              <a:buNone/>
            </a:pPr>
            <a:endParaRPr lang="ru-RU" sz="1600" dirty="0"/>
          </a:p>
          <a:p>
            <a:pPr algn="just"/>
            <a:r>
              <a:rPr lang="ru-RU" sz="1600" dirty="0" smtClean="0"/>
              <a:t>Лечащий </a:t>
            </a:r>
            <a:r>
              <a:rPr lang="ru-RU" sz="1600" dirty="0"/>
              <a:t>врач при направлении пациента в федеральную медицинскую организацию для оказания специализированной медицинской помощи </a:t>
            </a:r>
            <a:r>
              <a:rPr lang="ru-RU" sz="1600" i="1" dirty="0">
                <a:solidFill>
                  <a:srgbClr val="FF0000"/>
                </a:solidFill>
              </a:rPr>
              <a:t>определяет наличие </a:t>
            </a:r>
            <a:r>
              <a:rPr lang="ru-RU" sz="1600" i="1" dirty="0" smtClean="0">
                <a:solidFill>
                  <a:srgbClr val="FF0000"/>
                </a:solidFill>
              </a:rPr>
              <a:t>медицинских </a:t>
            </a:r>
            <a:r>
              <a:rPr lang="ru-RU" sz="1600" i="1" dirty="0">
                <a:solidFill>
                  <a:srgbClr val="FF0000"/>
                </a:solidFill>
              </a:rPr>
              <a:t>показаний </a:t>
            </a:r>
            <a:r>
              <a:rPr lang="ru-RU" sz="1600" dirty="0"/>
              <a:t>для оказания специализированной медицинской помощи, предусмотренных настоящим Порядком</a:t>
            </a: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/>
          </a:bodyPr>
          <a:lstStyle/>
          <a:p>
            <a:endParaRPr lang="ru-RU" sz="1600" dirty="0" smtClean="0"/>
          </a:p>
          <a:p>
            <a:pPr algn="just"/>
            <a:r>
              <a:rPr lang="ru-RU" sz="1600" b="1" dirty="0" smtClean="0"/>
              <a:t>В </a:t>
            </a:r>
            <a:r>
              <a:rPr lang="ru-RU" sz="1600" b="1" dirty="0"/>
              <a:t>случае выявления у пациента медицинских показаний для оказания специализированной медицинской помощи в федеральной медицинской организации лечащий врач оформляет </a:t>
            </a:r>
            <a:r>
              <a:rPr lang="ru-RU" sz="1600" b="1" i="1" u="sng" dirty="0">
                <a:solidFill>
                  <a:srgbClr val="CC0000"/>
                </a:solidFill>
              </a:rPr>
              <a:t>выписку</a:t>
            </a:r>
            <a:r>
              <a:rPr lang="ru-RU" sz="1600" b="1" dirty="0"/>
              <a:t> из медицинской документации пациента </a:t>
            </a:r>
            <a:r>
              <a:rPr lang="ru-RU" sz="1600" b="1" dirty="0" smtClean="0"/>
              <a:t>и </a:t>
            </a:r>
            <a:r>
              <a:rPr lang="ru-RU" sz="1600" b="1" i="1" u="sng" dirty="0">
                <a:solidFill>
                  <a:srgbClr val="CC0000"/>
                </a:solidFill>
              </a:rPr>
              <a:t>направление</a:t>
            </a:r>
            <a:r>
              <a:rPr lang="ru-RU" sz="1600" b="1" dirty="0"/>
              <a:t> на госпитализацию в федеральную медицинскую организацию, оказывающую специализированную медицинскую </a:t>
            </a:r>
            <a:r>
              <a:rPr lang="ru-RU" sz="1600" b="1" dirty="0" smtClean="0"/>
              <a:t>помощь.</a:t>
            </a:r>
          </a:p>
          <a:p>
            <a:pPr algn="just"/>
            <a:endParaRPr lang="ru-RU" sz="1600" b="1" i="1" u="sng" dirty="0" smtClean="0">
              <a:solidFill>
                <a:srgbClr val="CC0000"/>
              </a:solidFill>
            </a:endParaRPr>
          </a:p>
          <a:p>
            <a:pPr algn="just"/>
            <a:r>
              <a:rPr lang="ru-RU" sz="1600" b="1" i="1" u="sng" dirty="0" smtClean="0">
                <a:solidFill>
                  <a:srgbClr val="CC0000"/>
                </a:solidFill>
              </a:rPr>
              <a:t>Выписка</a:t>
            </a:r>
            <a:r>
              <a:rPr lang="ru-RU" sz="1600" b="1" i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/>
              <a:t>из медицинской документации пациента и направление на госпитализацию в федеральную медицинскую организацию, оказывающую специализированную медицинскую помощь, выдается на руки пациенту (его законному представителю</a:t>
            </a:r>
            <a:r>
              <a:rPr lang="ru-RU" sz="1600" b="1" dirty="0" smtClean="0"/>
              <a:t>).</a:t>
            </a:r>
          </a:p>
          <a:p>
            <a:pPr algn="just"/>
            <a:endParaRPr lang="ru-RU" sz="1600" b="1" dirty="0" smtClean="0"/>
          </a:p>
          <a:p>
            <a:pPr algn="just"/>
            <a:r>
              <a:rPr lang="ru-RU" sz="1600" b="1" dirty="0" smtClean="0"/>
              <a:t>Руководитель медицинской организации, осуществляющей направление, или иное уполномоченное руководителем лицо обязан личной подписью заверить выданное лечащим врачом направление на госпитализацию в федеральную медицинскую организацию и с использованием доступных средств связи уведомить о направлении пациента в федеральную медицинскую организацию, оказывающую специализированную медицинскую помощь и согласовать с ней возможность и сроки госпитализации пациента.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 smtClean="0"/>
          </a:p>
          <a:p>
            <a:pPr algn="just"/>
            <a:endParaRPr lang="ru-RU" sz="1600" b="1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78647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400" b="1" dirty="0" smtClean="0"/>
              <a:t>Основанием </a:t>
            </a:r>
            <a:r>
              <a:rPr lang="ru-RU" sz="1400" b="1" dirty="0"/>
              <a:t>для госпитализации пациента в федеральную медицинскую </a:t>
            </a:r>
            <a:endParaRPr lang="ru-RU" sz="1400" b="1" dirty="0" smtClean="0"/>
          </a:p>
          <a:p>
            <a:pPr>
              <a:buNone/>
            </a:pPr>
            <a:r>
              <a:rPr lang="ru-RU" sz="1400" b="1" dirty="0" smtClean="0"/>
              <a:t>организацию для </a:t>
            </a:r>
            <a:r>
              <a:rPr lang="ru-RU" sz="1400" b="1" dirty="0"/>
              <a:t>оказания специализированной медицинской помощи является </a:t>
            </a:r>
            <a:endParaRPr lang="ru-RU" sz="1400" b="1" dirty="0" smtClean="0"/>
          </a:p>
          <a:p>
            <a:pPr>
              <a:buNone/>
            </a:pPr>
            <a:r>
              <a:rPr lang="ru-RU" sz="1400" b="1" i="1" dirty="0" smtClean="0">
                <a:solidFill>
                  <a:srgbClr val="CC0000"/>
                </a:solidFill>
              </a:rPr>
              <a:t>решение врачебной комиссии </a:t>
            </a:r>
            <a:r>
              <a:rPr lang="ru-RU" sz="1400" b="1" dirty="0"/>
              <a:t>федеральной медицинской организации</a:t>
            </a:r>
            <a:r>
              <a:rPr lang="ru-RU" sz="1400" b="1" dirty="0" smtClean="0"/>
              <a:t>.</a:t>
            </a:r>
            <a:endParaRPr lang="ru-RU" sz="1400" b="1" dirty="0"/>
          </a:p>
          <a:p>
            <a:pPr>
              <a:buNone/>
            </a:pPr>
            <a:r>
              <a:rPr lang="ru-RU" sz="1400" b="1" dirty="0" smtClean="0"/>
              <a:t>        </a:t>
            </a:r>
            <a:endParaRPr lang="ru-RU" sz="1400" b="1" dirty="0"/>
          </a:p>
          <a:p>
            <a:pPr>
              <a:buNone/>
            </a:pPr>
            <a:r>
              <a:rPr lang="ru-RU" sz="1400" b="1" dirty="0" smtClean="0"/>
              <a:t>       Врачебная </a:t>
            </a:r>
            <a:r>
              <a:rPr lang="ru-RU" sz="1400" b="1" dirty="0"/>
              <a:t>комиссия федеральной медицинской организации в срок, не превышающий </a:t>
            </a:r>
            <a:r>
              <a:rPr lang="ru-RU" sz="1400" b="1" i="1" dirty="0" smtClean="0">
                <a:solidFill>
                  <a:srgbClr val="CC0000"/>
                </a:solidFill>
              </a:rPr>
              <a:t>семь рабочих </a:t>
            </a:r>
            <a:r>
              <a:rPr lang="ru-RU" sz="1400" b="1" i="1" dirty="0">
                <a:solidFill>
                  <a:srgbClr val="CC0000"/>
                </a:solidFill>
              </a:rPr>
              <a:t>дней </a:t>
            </a:r>
            <a:r>
              <a:rPr lang="ru-RU" sz="1400" b="1" dirty="0"/>
              <a:t>со дня получения уведомления, </a:t>
            </a:r>
            <a:r>
              <a:rPr lang="ru-RU" sz="1400" b="1" dirty="0" smtClean="0"/>
              <a:t>принимает </a:t>
            </a:r>
            <a:r>
              <a:rPr lang="ru-RU" sz="1400" b="1" dirty="0"/>
              <a:t>решение о наличии (отсутствии) медицинских показаний для госпитализации пациента в целях оказания специализированной медицинской помощи.</a:t>
            </a:r>
          </a:p>
          <a:p>
            <a:pPr>
              <a:buNone/>
            </a:pPr>
            <a:r>
              <a:rPr lang="ru-RU" sz="1400" b="1" dirty="0" smtClean="0"/>
              <a:t>        Решение </a:t>
            </a:r>
            <a:r>
              <a:rPr lang="ru-RU" sz="1400" b="1" dirty="0"/>
              <a:t>врачебной комиссии федеральной медицинской организации </a:t>
            </a:r>
            <a:r>
              <a:rPr lang="ru-RU" sz="1400" b="1" dirty="0" smtClean="0"/>
              <a:t>оформляется протоколом</a:t>
            </a:r>
            <a:r>
              <a:rPr lang="ru-RU" sz="1400" b="1" dirty="0"/>
              <a:t>, содержащим следующие данные:</a:t>
            </a:r>
          </a:p>
          <a:p>
            <a:pPr algn="just">
              <a:buNone/>
            </a:pPr>
            <a:r>
              <a:rPr lang="ru-RU" sz="1400" b="1" i="1" dirty="0">
                <a:solidFill>
                  <a:srgbClr val="0033CC"/>
                </a:solidFill>
              </a:rPr>
              <a:t>а) основание создания врачебной комиссии федеральной медицинской организации (реквизиты нормативного акта);</a:t>
            </a:r>
          </a:p>
          <a:p>
            <a:pPr algn="just">
              <a:buNone/>
            </a:pPr>
            <a:r>
              <a:rPr lang="ru-RU" sz="1400" b="1" i="1" dirty="0">
                <a:solidFill>
                  <a:srgbClr val="0033CC"/>
                </a:solidFill>
              </a:rPr>
              <a:t>б) дата принятия решения врачебной комиссии федеральной медицинской организации;</a:t>
            </a:r>
          </a:p>
          <a:p>
            <a:pPr algn="just">
              <a:buNone/>
            </a:pPr>
            <a:r>
              <a:rPr lang="ru-RU" sz="1400" b="1" i="1" dirty="0">
                <a:solidFill>
                  <a:srgbClr val="0033CC"/>
                </a:solidFill>
              </a:rPr>
              <a:t>в) состав врачебной комиссии федеральной медицинской организации;</a:t>
            </a:r>
          </a:p>
          <a:p>
            <a:pPr algn="just">
              <a:buNone/>
            </a:pPr>
            <a:r>
              <a:rPr lang="ru-RU" sz="1400" b="1" i="1" dirty="0">
                <a:solidFill>
                  <a:srgbClr val="0033CC"/>
                </a:solidFill>
              </a:rPr>
              <a:t>г) паспортные данные пациента (фамилия, имя, отчество (при наличии), дата рождения, сведения о месте жительства);</a:t>
            </a:r>
          </a:p>
          <a:p>
            <a:pPr algn="just">
              <a:buNone/>
            </a:pPr>
            <a:r>
              <a:rPr lang="ru-RU" sz="1400" b="1" i="1" dirty="0" err="1">
                <a:solidFill>
                  <a:srgbClr val="0033CC"/>
                </a:solidFill>
              </a:rPr>
              <a:t>д</a:t>
            </a:r>
            <a:r>
              <a:rPr lang="ru-RU" sz="1400" b="1" i="1" dirty="0">
                <a:solidFill>
                  <a:srgbClr val="0033CC"/>
                </a:solidFill>
              </a:rPr>
              <a:t>) диагноз заболевания (состояния) и кода диагноза по </a:t>
            </a:r>
            <a:r>
              <a:rPr lang="ru-RU" sz="1400" b="1" i="1" dirty="0">
                <a:solidFill>
                  <a:srgbClr val="0033CC"/>
                </a:solidFill>
                <a:hlinkClick r:id="rId2"/>
              </a:rPr>
              <a:t>МКБ-10</a:t>
            </a:r>
            <a:r>
              <a:rPr lang="ru-RU" sz="1400" b="1" i="1" dirty="0">
                <a:solidFill>
                  <a:srgbClr val="0033CC"/>
                </a:solidFill>
              </a:rPr>
              <a:t>;</a:t>
            </a:r>
          </a:p>
          <a:p>
            <a:pPr algn="just">
              <a:buNone/>
            </a:pPr>
            <a:r>
              <a:rPr lang="ru-RU" sz="1400" b="1" i="1" dirty="0">
                <a:solidFill>
                  <a:srgbClr val="0033CC"/>
                </a:solidFill>
              </a:rPr>
              <a:t>е) заключение врачебной комиссии федеральной медицинской организации, содержащее одно из следующих решений:</a:t>
            </a:r>
          </a:p>
          <a:p>
            <a:pPr algn="just"/>
            <a:r>
              <a:rPr lang="ru-RU" sz="1400" dirty="0">
                <a:solidFill>
                  <a:srgbClr val="008000"/>
                </a:solidFill>
              </a:rPr>
              <a:t>о наличии медицинских показаний для госпитализации пациента в федеральную медицинскую организацию для оказания специализированной медицинской помощи с указанием диагноза, кода диагноза по </a:t>
            </a:r>
            <a:r>
              <a:rPr lang="ru-RU" sz="1400" dirty="0">
                <a:solidFill>
                  <a:srgbClr val="008000"/>
                </a:solidFill>
                <a:hlinkClick r:id="rId2"/>
              </a:rPr>
              <a:t>МКБ-10</a:t>
            </a:r>
            <a:r>
              <a:rPr lang="ru-RU" sz="1400" dirty="0">
                <a:solidFill>
                  <a:srgbClr val="008000"/>
                </a:solidFill>
              </a:rPr>
              <a:t>, планируемой даты госпитализации пациента;</a:t>
            </a:r>
          </a:p>
          <a:p>
            <a:pPr algn="just"/>
            <a:r>
              <a:rPr lang="ru-RU" sz="1400" dirty="0">
                <a:solidFill>
                  <a:srgbClr val="008000"/>
                </a:solidFill>
              </a:rPr>
              <a:t>об отсутствии медицинских показаний для госпитализации пациента в федеральную медицинскую организацию для оказания специализированной медицинской помощи с рекомендациями по дальнейшему медицинскому наблюдению и (или) лечению пациента по профилю его заболевания;</a:t>
            </a:r>
          </a:p>
          <a:p>
            <a:pPr algn="just"/>
            <a:r>
              <a:rPr lang="ru-RU" sz="1400" dirty="0">
                <a:solidFill>
                  <a:srgbClr val="008000"/>
                </a:solidFill>
              </a:rPr>
              <a:t>о наличии медицинских показаний для направления пациента в медицинскую организацию для оказания высокотехнологичной медицинской помощи, с указанием диагноза, кода диагноза по </a:t>
            </a:r>
            <a:r>
              <a:rPr lang="ru-RU" sz="1400" dirty="0">
                <a:solidFill>
                  <a:srgbClr val="008000"/>
                </a:solidFill>
                <a:hlinkClick r:id="rId2"/>
              </a:rPr>
              <a:t>МКБ-10</a:t>
            </a:r>
            <a:r>
              <a:rPr lang="ru-RU" sz="1400" dirty="0">
                <a:solidFill>
                  <a:srgbClr val="008000"/>
                </a:solidFill>
              </a:rPr>
              <a:t>, кода вида высокотехнологичной медицинской помощи в соответствии с перечнем видов высокотехнологичной медицинской помощи, утверждаемым в соответствии с законодательством Российской Федерации</a:t>
            </a:r>
            <a:r>
              <a:rPr lang="ru-RU" sz="1400" dirty="0" smtClean="0">
                <a:solidFill>
                  <a:srgbClr val="008000"/>
                </a:solidFill>
              </a:rPr>
              <a:t>.</a:t>
            </a:r>
            <a:endParaRPr lang="ru-RU" sz="1400" dirty="0">
              <a:solidFill>
                <a:srgbClr val="008000"/>
              </a:solidFill>
            </a:endParaRPr>
          </a:p>
          <a:p>
            <a:endParaRPr lang="ru-RU" sz="1200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endParaRPr lang="ru-RU" sz="1600" dirty="0" smtClean="0"/>
          </a:p>
          <a:p>
            <a:pPr algn="just"/>
            <a:r>
              <a:rPr lang="ru-RU" sz="1600" b="1" dirty="0" smtClean="0"/>
              <a:t>Врачебная </a:t>
            </a:r>
            <a:r>
              <a:rPr lang="ru-RU" sz="1600" b="1" dirty="0"/>
              <a:t>комиссии федеральной медицинской организации в случае принятия одного из решений, </a:t>
            </a:r>
            <a:r>
              <a:rPr lang="ru-RU" sz="1600" b="1" i="1" dirty="0" smtClean="0">
                <a:solidFill>
                  <a:srgbClr val="CC0000"/>
                </a:solidFill>
              </a:rPr>
              <a:t>уведомляет</a:t>
            </a:r>
            <a:r>
              <a:rPr lang="ru-RU" sz="1600" b="1" dirty="0" smtClean="0"/>
              <a:t> </a:t>
            </a:r>
            <a:r>
              <a:rPr lang="ru-RU" sz="1600" b="1" dirty="0"/>
              <a:t>с использованием доступных средств связи (телефон, телефон/факс, электронная почта и др.) направляющую медицинскую организацию или Министерство здравоохранения Российской Федерации при направлении пациентов для оказания специализированной медицинской помощи в случаях, </a:t>
            </a:r>
            <a:r>
              <a:rPr lang="ru-RU" sz="1600" b="1" dirty="0" smtClean="0"/>
              <a:t>о </a:t>
            </a:r>
            <a:r>
              <a:rPr lang="ru-RU" sz="1600" b="1" dirty="0"/>
              <a:t>своем решении в срок, не превышающий </a:t>
            </a:r>
            <a:r>
              <a:rPr lang="ru-RU" sz="1600" b="1" i="1" dirty="0">
                <a:solidFill>
                  <a:srgbClr val="CC0000"/>
                </a:solidFill>
              </a:rPr>
              <a:t>трех рабочих дней </a:t>
            </a:r>
            <a:r>
              <a:rPr lang="ru-RU" sz="1600" b="1" dirty="0"/>
              <a:t>со дня его принятия, с направлением выписки из протокола решения врачебной комиссии федеральной медицинской организации путем электронного взаимодействия</a:t>
            </a:r>
            <a:r>
              <a:rPr lang="ru-RU" sz="1600" b="1" dirty="0" smtClean="0"/>
              <a:t>.</a:t>
            </a:r>
          </a:p>
          <a:p>
            <a:endParaRPr lang="ru-RU" sz="1600" dirty="0"/>
          </a:p>
          <a:p>
            <a:pPr algn="just"/>
            <a:r>
              <a:rPr lang="ru-RU" sz="1600" b="1" dirty="0" smtClean="0"/>
              <a:t>Орган </a:t>
            </a:r>
            <a:r>
              <a:rPr lang="ru-RU" sz="1600" b="1" dirty="0"/>
              <a:t>исполнительной власти субъекта Российской Федерации в сфере здравоохранения в случае принятия врачебной комиссией федеральной медицинской организации решения, </a:t>
            </a:r>
            <a:r>
              <a:rPr lang="ru-RU" sz="1600" b="1" dirty="0" smtClean="0"/>
              <a:t>обеспечивает </a:t>
            </a:r>
            <a:r>
              <a:rPr lang="ru-RU" sz="1600" b="1" dirty="0"/>
              <a:t>дальнейшее лечение пациента в соответствии с рекомендациями, указанными в выписке из протокола решения врачебной комиссии федеральной медицинской организации, в объемах, предусмотренных территориальной программой государственных гарантий бесплатного оказания гражданам медицинской помощи.</a:t>
            </a:r>
          </a:p>
          <a:p>
            <a:pPr>
              <a:buNone/>
            </a:pPr>
            <a:endParaRPr lang="ru-RU" sz="1600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1600" b="1" dirty="0"/>
              <a:t>Основанием для направления Министерством (уполномоченным структурным подразделением Министерства) пациента в федеральную медицинскую организацию для оказания специализированной медицинской помощи является </a:t>
            </a:r>
            <a:r>
              <a:rPr lang="ru-RU" sz="1600" b="1" i="1" dirty="0">
                <a:solidFill>
                  <a:srgbClr val="CC0000"/>
                </a:solidFill>
              </a:rPr>
              <a:t>письменное обращение </a:t>
            </a:r>
            <a:r>
              <a:rPr lang="ru-RU" sz="1600" b="1" dirty="0"/>
              <a:t>пациента (его </a:t>
            </a:r>
            <a:r>
              <a:rPr lang="ru-RU" sz="1600" b="1" dirty="0">
                <a:hlinkClick r:id="rId2"/>
              </a:rPr>
              <a:t>законного представителя</a:t>
            </a:r>
            <a:r>
              <a:rPr lang="ru-RU" sz="1600" b="1" dirty="0"/>
              <a:t>) в Министерство с информацией о причинах обращения в Министерство с целью направления в федеральную медицинскую организацию для оказания специализированной медицинской помощи.</a:t>
            </a:r>
          </a:p>
          <a:p>
            <a:pPr algn="just">
              <a:buNone/>
            </a:pPr>
            <a:r>
              <a:rPr lang="ru-RU" sz="1600" b="1" dirty="0" smtClean="0"/>
              <a:t>Письменное </a:t>
            </a:r>
            <a:r>
              <a:rPr lang="ru-RU" sz="1600" b="1" dirty="0"/>
              <a:t>обращение пациента в Министерство должно содержать следующие сведения: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а) фамилия, имя, отчество (при наличии);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б) данные о месте жительства (месте временного проживания или пребывания);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в) реквизиты документа, удостоверяющего личность и гражданство пациента;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г) почтовый адрес для направления письменных ответов и уведомлений;</a:t>
            </a:r>
          </a:p>
          <a:p>
            <a:pPr algn="just">
              <a:buNone/>
            </a:pPr>
            <a:r>
              <a:rPr lang="ru-RU" sz="1600" i="1" dirty="0" err="1">
                <a:solidFill>
                  <a:srgbClr val="0070C0"/>
                </a:solidFill>
              </a:rPr>
              <a:t>д</a:t>
            </a:r>
            <a:r>
              <a:rPr lang="ru-RU" sz="1600" i="1" dirty="0">
                <a:solidFill>
                  <a:srgbClr val="0070C0"/>
                </a:solidFill>
              </a:rPr>
              <a:t>) номер контактного телефона (при наличии);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е) электронный адрес (при наличии).</a:t>
            </a:r>
          </a:p>
          <a:p>
            <a:pPr algn="just"/>
            <a:r>
              <a:rPr lang="ru-RU" sz="1600" i="1" dirty="0" smtClean="0">
                <a:solidFill>
                  <a:srgbClr val="0070C0"/>
                </a:solidFill>
              </a:rPr>
              <a:t> </a:t>
            </a:r>
            <a:r>
              <a:rPr lang="ru-RU" sz="1600" i="1" dirty="0">
                <a:solidFill>
                  <a:srgbClr val="0070C0"/>
                </a:solidFill>
              </a:rPr>
              <a:t>К письменному обращению пациента в Министерство прилагается письменное согласие на обработку персональных данных пациента и копии следующих документов: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а) паспорт гражданина Российской Федерации (пациента);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б) свидетельство о рождении (для пациента в возрасте до 14 лет);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в) полис обязательного медицинского страхования пациента (при наличии);</a:t>
            </a:r>
          </a:p>
          <a:p>
            <a:pPr algn="just">
              <a:buNone/>
            </a:pPr>
            <a:r>
              <a:rPr lang="ru-RU" sz="1600" i="1" dirty="0">
                <a:solidFill>
                  <a:srgbClr val="0070C0"/>
                </a:solidFill>
              </a:rPr>
              <a:t>г) свидетельство обязательного пенсионного страхования пациента (при наличии);</a:t>
            </a:r>
          </a:p>
          <a:p>
            <a:pPr algn="just">
              <a:buNone/>
            </a:pPr>
            <a:r>
              <a:rPr lang="ru-RU" sz="1600" i="1" dirty="0" err="1">
                <a:solidFill>
                  <a:srgbClr val="0070C0"/>
                </a:solidFill>
              </a:rPr>
              <a:t>д</a:t>
            </a:r>
            <a:r>
              <a:rPr lang="ru-RU" sz="1600" i="1" dirty="0">
                <a:solidFill>
                  <a:srgbClr val="0070C0"/>
                </a:solidFill>
              </a:rPr>
              <a:t>) выписка из медицинской документации пациента с рекомендациями о </a:t>
            </a:r>
            <a:r>
              <a:rPr lang="ru-RU" sz="1600" i="1" dirty="0" smtClean="0">
                <a:solidFill>
                  <a:srgbClr val="0070C0"/>
                </a:solidFill>
              </a:rPr>
              <a:t>необходимости оказания </a:t>
            </a:r>
            <a:r>
              <a:rPr lang="ru-RU" sz="1600" i="1" dirty="0">
                <a:solidFill>
                  <a:srgbClr val="0070C0"/>
                </a:solidFill>
              </a:rPr>
              <a:t>пациенту специализированной медицинской помощи.</a:t>
            </a:r>
          </a:p>
          <a:p>
            <a:endParaRPr lang="ru-RU" sz="1600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1600" b="1" dirty="0" smtClean="0"/>
              <a:t>Уполномоченное </a:t>
            </a:r>
            <a:r>
              <a:rPr lang="ru-RU" sz="1600" b="1" dirty="0"/>
              <a:t>структурное подразделение Министерства в течение </a:t>
            </a:r>
            <a:r>
              <a:rPr lang="ru-RU" sz="1600" b="1" i="1" dirty="0">
                <a:solidFill>
                  <a:srgbClr val="CC0000"/>
                </a:solidFill>
              </a:rPr>
              <a:t>десяти рабочих дней </a:t>
            </a:r>
            <a:r>
              <a:rPr lang="ru-RU" sz="1600" b="1" dirty="0"/>
              <a:t>со дня регистрации в Министерстве письменного обращения пациента (его законного представителя) и прилагаемых к нему копий </a:t>
            </a:r>
            <a:r>
              <a:rPr lang="ru-RU" sz="1600" b="1" dirty="0" smtClean="0"/>
              <a:t>документов обеспечивает </a:t>
            </a:r>
            <a:r>
              <a:rPr lang="ru-RU" sz="1600" b="1" dirty="0"/>
              <a:t>направление письменного запроса в федеральную медицинскую организацию и в копии уведомления пациенту о необходимости определения наличия (отсутствия) медицинских показаний для оказания пациенту специализированной медицинской помощи в федеральной медицинской организации с приложением копий документов, указанных в </a:t>
            </a:r>
            <a:r>
              <a:rPr lang="ru-RU" sz="1600" b="1" dirty="0">
                <a:hlinkClick r:id=""/>
              </a:rPr>
              <a:t>пункте 19</a:t>
            </a:r>
            <a:r>
              <a:rPr lang="ru-RU" sz="1600" b="1" dirty="0"/>
              <a:t> настоящего Порядка</a:t>
            </a:r>
            <a:r>
              <a:rPr lang="ru-RU" sz="1600" b="1" dirty="0" smtClean="0"/>
              <a:t>.</a:t>
            </a:r>
          </a:p>
          <a:p>
            <a:pPr algn="just"/>
            <a:endParaRPr lang="ru-RU" sz="1600" b="1" dirty="0"/>
          </a:p>
          <a:p>
            <a:pPr algn="just"/>
            <a:r>
              <a:rPr lang="ru-RU" sz="1600" b="1" dirty="0" smtClean="0"/>
              <a:t>В </a:t>
            </a:r>
            <a:r>
              <a:rPr lang="ru-RU" sz="1600" b="1" dirty="0"/>
              <a:t>случае отсутствия одного или нескольких копий документов, </a:t>
            </a:r>
            <a:r>
              <a:rPr lang="ru-RU" sz="1600" b="1" dirty="0" smtClean="0"/>
              <a:t>уполномоченное </a:t>
            </a:r>
            <a:r>
              <a:rPr lang="ru-RU" sz="1600" b="1" dirty="0"/>
              <a:t>структурное подразделение Министерства в течение </a:t>
            </a:r>
            <a:r>
              <a:rPr lang="ru-RU" sz="1600" b="1" i="1" dirty="0">
                <a:solidFill>
                  <a:srgbClr val="CC0000"/>
                </a:solidFill>
              </a:rPr>
              <a:t>2 рабочих дней </a:t>
            </a:r>
            <a:r>
              <a:rPr lang="ru-RU" sz="1600" b="1" dirty="0"/>
              <a:t>подготавливает письменный ответ в адрес пациента (его законного представителя) за подписью директора уполномоченного структурного подразделения Министерства (лица, его замещающего) с разъяснениями о перечне документов, необходимых для направления пациента в федеральную медицинскую организацию для оказания специализированной медицинской помощи</a:t>
            </a:r>
            <a:r>
              <a:rPr lang="ru-RU" sz="1600" b="1" dirty="0" smtClean="0"/>
              <a:t>.</a:t>
            </a:r>
          </a:p>
          <a:p>
            <a:pPr algn="just"/>
            <a:endParaRPr lang="ru-RU" sz="1600" b="1" dirty="0"/>
          </a:p>
          <a:p>
            <a:pPr algn="just"/>
            <a:r>
              <a:rPr lang="ru-RU" sz="1600" b="1" dirty="0" smtClean="0"/>
              <a:t>Врачебная </a:t>
            </a:r>
            <a:r>
              <a:rPr lang="ru-RU" sz="1600" b="1" dirty="0"/>
              <a:t>комиссии федеральной медицинской организации в случае принятия одного из </a:t>
            </a:r>
            <a:r>
              <a:rPr lang="ru-RU" sz="1600" b="1" dirty="0" smtClean="0"/>
              <a:t>решений, </a:t>
            </a:r>
            <a:r>
              <a:rPr lang="ru-RU" sz="1600" b="1" dirty="0"/>
              <a:t>уведомляет с использованием доступных средств связи </a:t>
            </a:r>
            <a:r>
              <a:rPr lang="ru-RU" sz="1600" b="1" dirty="0" smtClean="0"/>
              <a:t>уполномоченное </a:t>
            </a:r>
            <a:r>
              <a:rPr lang="ru-RU" sz="1600" b="1" dirty="0"/>
              <a:t>структурное подразделением Министерства о своем решении в срок, не превышающий трех рабочих дней со дня его принятия, с направлением выписки из протокола решения врачебной комиссии федеральной медицинской организации в адрес уполномоченного структурного подразделения Министерства и пациента (его законного представителя</a:t>
            </a:r>
            <a:r>
              <a:rPr lang="ru-RU" sz="1600" b="1" dirty="0" smtClean="0"/>
              <a:t>).</a:t>
            </a:r>
          </a:p>
          <a:p>
            <a:pPr algn="just"/>
            <a:endParaRPr lang="ru-RU" sz="1600" b="1" dirty="0"/>
          </a:p>
          <a:p>
            <a:pPr algn="just"/>
            <a:r>
              <a:rPr lang="ru-RU" sz="1600" b="1" dirty="0" smtClean="0"/>
              <a:t>Пациент </a:t>
            </a:r>
            <a:r>
              <a:rPr lang="ru-RU" sz="1600" b="1" dirty="0"/>
              <a:t>вправе обжаловать решения, принятые в ходе его направления в федеральную медицинскую организацию для оказания специализированной медицинской помощи на любом этапе, а также действия (бездействие) органов, организаций, должностных и иных лиц в порядке, установленном законодательством Российской </a:t>
            </a:r>
            <a:r>
              <a:rPr lang="ru-RU" sz="1600" b="1" dirty="0" smtClean="0"/>
              <a:t>Федерации.</a:t>
            </a:r>
            <a:endParaRPr lang="ru-RU" sz="1600" b="1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92500" lnSpcReduction="20000"/>
          </a:bodyPr>
          <a:lstStyle/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Наименование органа исполнительной власти субъекта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Российской Федерации в сфере здравоохранения                                                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 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                     НАПРАВЛЕНИЕ N ____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      к месту лечения для получения медицинской помощи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    (заполняется органом исполнительной власти субъекта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        Российской Федерации в сфере здравоохранения)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       в медицинское учреждение _____________________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 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                                  ┌─┬─┬─┬─┬─┬─┬─┬─┐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СНИЛС _______________           Дата │ │ │ │ │ │ │ │ │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                                  └─┴─┴─┴─┴─┴─┴─┴─┘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 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1. Код       ┌─┬─┬─┐   2. Номер      ┌─┬─┬─┬─┬─┬─┬─┬─┬─┬─┬─┬─┬─┬─┬─┬─┬─┬─┬─┬─┬─┬─┬─┐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категории │ │ │ │      страхового │ │ │ │ │ │ │ │ │ │ │ │ │ │ │ │ │ │ │ │ │ │ │ │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льготы    └─┴─┴─┘      полиса ОМС └─┴─┴─┴─┴─┴─┴─┴─┴─┴─┴─┴─┴─┴─┴─┴─┴─┴─┴─┴─┴─┴─┴─┘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─────────────────┬──────────────────────────────────────────────────────────────────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3. Ф.И.О.        │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─────────────────┴───────────┬──────────────────┬─┬─┬─┬─┬─┬─┬─┬─┬───────────────────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4. Пол: 1 - муж.; 2 - жен.   │5. Дата рождения  │ │ │ │ │ │ │ │ │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─────────────────────────────┴──────────────────┴─┼─┴─┴─┴─┴─┴─┴─┴───────────────────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6. Документ, удостоверяющий личность              │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ru-RU" sz="900" dirty="0" err="1" smtClean="0">
                <a:latin typeface="Courier New" pitchFamily="49" charset="0"/>
                <a:cs typeface="Courier New" pitchFamily="49" charset="0"/>
              </a:rPr>
              <a:t>название,│серия</a:t>
            </a:r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и номер):                        │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──────────────────────────────────────────┬───────┴─────────────────────────────────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7. Адрес регистрации по месту жительства: │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──────────────────────────────────────────┴─────────────────────────────────────────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8. Социальный статус, в т.ч. занятость: 1 - дошкольник: 1.1 - организован,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1.2 - неорганизован; 2 - учащийся; 3 - работающий; 4 - неработающий;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                                       ┌───┐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5 - пенсионер; 6 - военнослужащий, код │   │7 - член семьи военнослужащего; 8 - БОМЖ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───────────────────────────────────────┴───┴────────────────────────────────────────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9. Инвалидность: 1 - I гр., 2 - II гр., 3 - III гр., 4 - установлена впервые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в жизни, 5 - ребенок-инвалид, 6 - инвалид с детства; 7 - снята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10. Заключение Комиссии субъекта РФ (диагноз)          Код по МКБ-10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11. 1 - нуждается в медицинской помощи; 2 - в т.ч. повторно по рекомендации МУ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12. Характер заболевания: 1 - острое ___________ 2 - хроническое ___________________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13. Номер и дата ответа МУ        N          Дата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14. Дата госпитализации в МУ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Подпись Председателя Комиссии органа исполнительной власти субъекта</a:t>
            </a:r>
          </a:p>
          <a:p>
            <a:r>
              <a:rPr lang="ru-RU" sz="900" dirty="0" smtClean="0">
                <a:latin typeface="Courier New" pitchFamily="49" charset="0"/>
                <a:cs typeface="Courier New" pitchFamily="49" charset="0"/>
              </a:rPr>
              <a:t>Российской Федерации в сфере здравоохранения                    Печать</a:t>
            </a:r>
          </a:p>
          <a:p>
            <a:endParaRPr lang="ru-RU" sz="8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715148"/>
          </a:xfrm>
        </p:spPr>
        <p:txBody>
          <a:bodyPr>
            <a:normAutofit fontScale="25000" lnSpcReduction="20000"/>
          </a:bodyPr>
          <a:lstStyle/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Наименование органа исполнительной власти субъекта</a:t>
            </a:r>
          </a:p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Российской Федерации в сфере здравоохранения, выдавшего Направление</a:t>
            </a:r>
          </a:p>
          <a:p>
            <a:endParaRPr lang="ru-RU" sz="28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                             ТАЛОН 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N 1</a:t>
            </a:r>
          </a:p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                 к Направлению к месту лечения для</a:t>
            </a:r>
          </a:p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                   получения медицинской помощи</a:t>
            </a:r>
          </a:p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             (заполняется медицинским учреждением (МУ),</a:t>
            </a:r>
          </a:p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                   оказавшим медицинскую помощь)</a:t>
            </a:r>
          </a:p>
          <a:p>
            <a:endParaRPr lang="ru-RU" sz="3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Направление </a:t>
            </a:r>
            <a:r>
              <a:rPr lang="en-US" sz="3200" dirty="0" smtClean="0">
                <a:latin typeface="Courier New" pitchFamily="49" charset="0"/>
                <a:cs typeface="Courier New" pitchFamily="49" charset="0"/>
              </a:rPr>
              <a:t>N ________</a:t>
            </a:r>
          </a:p>
          <a:p>
            <a:endParaRPr lang="ru-RU" sz="3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                                    ┌─┬─┬─┬─┬─┬─┬─┬─┐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СНИЛС _______________           Дата │ │ │ │ │ │ │ │ │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                                    └─┴─┴─┴─┴─┴─┴─┴─┘</a:t>
            </a:r>
          </a:p>
          <a:p>
            <a:endParaRPr lang="ru-RU" sz="3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1. Код       ┌─┬─┬─┐   2. Номер      ┌─┬─┬─┬─┬─┬─┬─┬─┬─┬─┬─┬─┬─┬─┬─┬─┬─┬─┬─┬─┬─┬─┬─┐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  категории │ │ │ │      страхового │ │ │ │ │ │ │ │ │ │ │ │ │ │ │ │ │ │ │ │ │ │ │ │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  льготы    └─┴─┴─┘      полиса ОМС └─┴─┴─┴─┴─┴─┴─┴─┴─┴─┴─┴─┴─┴─┴─┴─┴─┴─┴─┴─┴─┴─┴─┘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─────────────────┬──────────────────────────────────────────────────────────────────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3. Ф.И.О.        │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─────────────────┴───────────┬──────────────────┬─┬─┬─┬─┬─┬─┬─┬─┬───────────────────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4. Пол: 1 - муж.; 2 - жен.   │5. Дата рождения  │ │ │ │ │ │ │ │ │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─────────────────────────────┴──────────────────┴─┼─┴─┴─┴─┴─┴─┴─┴───────────────────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6. Документ, удостоверяющий личность              │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(название, серия и номер):                        │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──────────────────────────────────────────┬───────┴─────────────────────────────────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7. Адрес регистрации по месту жительства: │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──────────────────────────────────────────┴───┬─────────────────────────────────────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                                             │8. Житель: 1 - город; 2 - село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──────────────────────────────────────────────┴─────────────────────────────────────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8. Социальный статус, в т.ч. занятость: 1 - дошкольник: 1.1 - организован,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1.2 - неорганизован; 2 - учащийся; 3 - работающий; 4 - неработающий;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                                      ┌───┐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5 - пенсионер; 6 - военнослужащий, код │   │7 - член семьи военнослужащего; 8-БОМЖ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───────────────────────────────────────┴───┴────────────────────────────────────────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10. Инвалидность: 1 - I гр., 2 - II гр., 3 - III гр., 4 - установлена впервые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в жизни, 5 - ребенок-инвалид, 6 - инвалид с детства, 7 - снята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11. Наименование направившей организации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──────────────────────────────────────────────┬─────────────────────────────────────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12. Диагноз направившего учреждения           </a:t>
            </a:r>
            <a:r>
              <a:rPr lang="ru-RU" sz="3200" dirty="0" err="1" smtClean="0">
                <a:latin typeface="Courier New" pitchFamily="49" charset="0"/>
                <a:cs typeface="Courier New" pitchFamily="49" charset="0"/>
              </a:rPr>
              <a:t>│Код</a:t>
            </a:r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по МКБ-10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──────────────────────────────────────────────┴─────────────────────────────────────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13. Заключение МУ: 1 - диагноз код по МКБ-10; 2 - нуждается; 3 - код вида ВТМП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14. Дата госпитализации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13. Номер и дата ответа МУ        N          Дата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14. Дата госпитализации в МУ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─────────────────────────────────────┬──────────────────────────────────────────────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20. Срок повторного лечения          │21. Стоимость лечения по всем статьям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                                    │______________________________________ руб.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___________________________________  </a:t>
            </a:r>
            <a:r>
              <a:rPr lang="ru-RU" sz="3200" dirty="0" err="1" smtClean="0">
                <a:latin typeface="Courier New" pitchFamily="49" charset="0"/>
                <a:cs typeface="Courier New" pitchFamily="49" charset="0"/>
              </a:rPr>
              <a:t>│в</a:t>
            </a:r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том числе по статьям финансирования</a:t>
            </a: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                                     </a:t>
            </a:r>
            <a:r>
              <a:rPr lang="ru-RU" sz="3200" dirty="0" err="1" smtClean="0">
                <a:latin typeface="Courier New" pitchFamily="49" charset="0"/>
                <a:cs typeface="Courier New" pitchFamily="49" charset="0"/>
              </a:rPr>
              <a:t>│медицинской</a:t>
            </a:r>
            <a:endParaRPr lang="ru-RU" sz="32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sz="3200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─────────────────────────────────────┴──────────────────────────────────────────────</a:t>
            </a:r>
          </a:p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Подпись руководителя МУ                                    Печать</a:t>
            </a:r>
          </a:p>
          <a:p>
            <a:endParaRPr lang="ru-RU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Наименование органа исполнительной власти субъекта</a:t>
            </a: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Российской Федерации в сфере здравоохранения, выдавшего Направление</a:t>
            </a:r>
          </a:p>
          <a:p>
            <a:endParaRPr lang="ru-RU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                             ТАЛОН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N 2</a:t>
            </a: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                 на получение специальных талонов</a:t>
            </a: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         (именных направлений) на проезд к месту лечения</a:t>
            </a: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                 для получения медицинской помощи</a:t>
            </a: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            (заполняется органом исполнительной власти</a:t>
            </a: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                   субъекта Российской Федерации</a:t>
            </a:r>
          </a:p>
          <a:p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                     в сфере здравоохранения)</a:t>
            </a:r>
          </a:p>
          <a:p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    в медицинское учреждение _____________________</a:t>
            </a:r>
          </a:p>
          <a:p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                               ┌─┬─┬─┬─┬─┬─┬─┬─┐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СНИЛС _______________           Дата │ │ │ │ │ │ │ │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                               └─┴─┴─┴─┴─┴─┴─┴─┘</a:t>
            </a:r>
          </a:p>
          <a:p>
            <a:endParaRPr lang="ru-RU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1. Код       ┌─┬─┬─┐   2. Номер      ┌─┬─┬─┬─┬─┬─┬─┬─┬─┬─┬─┬─┬─┬─┬─┬─┬─┬─┬─┬─┬─┬─┬─┐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   категории │ │ │ │      страхового │ │ │ │ │ │ │ │ │ │ │ │ │ │ │ │ │ │ │ │ │ │ │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   льготы    └─┴─┴─┘      полиса ОМС └─┴─┴─┴─┴─┴─┴─┴─┴─┴─┴─┴─┴─┴─┴─┴─┴─┴─┴─┴─┴─┴─┴─┘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─────────────────┬──────────────────────────────────────────────────────────────────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3. Ф.И.О.       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─────────────────┴───────────┬──────────────────┬─┬─┬─┬─┬─┬─┬─┬─┬───────────────────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4. Пол: 1 - муж.; 2 - жен.   │5. Дата рождения  │ │ │ │ │ │ │ │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─────────────────────────────┴──────────────────┴─┼─┴─┴─┴─┴─┴─┴─┴───────────────────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6. Документ, удостоверяющий личность             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(название, серия и номер):                       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──────────────────────────────────────────┬───────┴─────────────────────────────────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7. Адрес регистрации по месту жительства: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──────────────────────────────────────────┴───────┬─┬─┬─┬─┬─┬─┬─┬─┬─┬─┬─┬───────────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                              8. Код территории:  │ │ │ │ │ │ │ │ │ │ │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───────────────────────────┬──────────────────────┴─┴─┴─┴─┴─┴─┴─┴─┴─┴─┴─┴───────────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9. Ф.И.О. сопровождающего 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───────────────────────────┴─┬──────────────────┬─┬─┬─┬─┬─┬─┬─┬─┬───────────────────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10. Пол: 1 - муж.; 2 - жен.  │11. Дата рождения │ │ │ │ │ │ │ │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─────────────────────────────┴──────────────────┴─┼─┴─┴─┴─┴─┴─┴─┴───────────────────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12. Документ, удостоверяющий личность            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(название, серия и номер):                        │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──────────────────────────────────────────────────┴─────────────────────────────────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13. Адрес регистрации по месту жительства: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14. Маршрут следования: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────────────────────────────────────────────────────────────────────────────────────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Подпись Председателя Комиссии органа исполнительной власти</a:t>
            </a:r>
          </a:p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субъекта Российской Федерации в сфере здравоохранения             Печать</a:t>
            </a:r>
          </a:p>
          <a:p>
            <a:endParaRPr lang="ru-RU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6600" dirty="0" smtClean="0"/>
          </a:p>
          <a:p>
            <a:pPr>
              <a:buNone/>
            </a:pPr>
            <a:endParaRPr lang="ru-RU" sz="60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6000" dirty="0" smtClean="0">
                <a:solidFill>
                  <a:srgbClr val="0070C0"/>
                </a:solidFill>
              </a:rPr>
              <a:t>Спасибо за внимание</a:t>
            </a:r>
            <a:endParaRPr lang="ru-RU" sz="6000" dirty="0">
              <a:solidFill>
                <a:srgbClr val="0070C0"/>
              </a:solidFill>
            </a:endParaRP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86710" y="214290"/>
            <a:ext cx="1143008" cy="1000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</TotalTime>
  <Words>2523</Words>
  <Application>Microsoft Office PowerPoint</Application>
  <PresentationFormat>Экран (4:3)</PresentationFormat>
  <Paragraphs>309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Организация оказания специализированной, в том числе высокотехнологичной, медицинской помощи    </vt:lpstr>
      <vt:lpstr>Выполнение объемов затрат на оказание специализированной медицинской помощи  в 2015 году</vt:lpstr>
      <vt:lpstr>Слайд 3</vt:lpstr>
      <vt:lpstr>Слайд 4</vt:lpstr>
      <vt:lpstr>Слайд 5</vt:lpstr>
      <vt:lpstr>Специализированная, в том числе высокотехнологичная, медицинская помощь организуется и оказывается в соответствии с порядками оказания медицинской помощи, обязательными для исполнения на территории Российской Федерации всеми медицинскими организациями, а также на основе стандартов медицинской помощи.</vt:lpstr>
      <vt:lpstr>    Лечащий врач определяет наличие медицинских показаний  для оказания специализированной медицинской помощи  (за исключением высокотехнологичной) в плановой форме в стационарных условиях или в условиях дневного стационара наличие или подозрение на наличие у пациента заболевания и (или) состояния, требующего оказания специализированной, в том числе высокотехнологичной, медицинской помощи в плановой форме в целях профилактики, диагностики, лечения и реабилитации.</vt:lpstr>
      <vt:lpstr> При оказании специализированной медицинской помощи в экстренной форме время от момента доставки пациента выездной бригадой скорой медицинской помощи в медицинскую организацию или от момента самостоятельного обращения пациента в медицинскую организацию до установления предварительного диагноза не должно превышать 1 час.</vt:lpstr>
      <vt:lpstr>Слайд 9</vt:lpstr>
      <vt:lpstr>Слайд 10</vt:lpstr>
      <vt:lpstr> В случае выявления у пациента медицинских показаний для оказания специализированной медицинской помощи лечащий врач оформляет выписку из медицинской документации пациента и направление на госпитализацию в медицинскую организацию, оказывающую специализированную медицинскую помощь. </vt:lpstr>
      <vt:lpstr>ПОРЯДОК НАПРАВЛЕНИЯ ПАЦИЕНТОВ В МЕДИЦИНСКИЕ ОРГАНИЗАЦИИ И ИНЫЕ ОРГАНИЗАЦИИ, ПОДВЕДОМСТВЕННЫЕ ФЕДЕРАЛЬНЫМ ОРГАНАМ ИСПОЛНИТЕЛЬНОЙ ВЛАСТИ, ДЛЯ ОКАЗАНИЯ СПЕЦИАЛИЗИРОВАННОЙ (ЗА ИСКЛЮЧЕНИЕМ ВЫСОКОТЕХНОЛОГИЧНОЙ) МЕДИЦИНСКОЙ ПОМОЩИ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ЗДРАВООХРАНЕНИЯ РОССИЙСКОЙ ФЕДЕРАЦИИ   ПРИКАЗ от 2 декабря 2014 г. N 796н   ОБ УТВЕРЖДЕНИИ ПОЛОЖЕНИЯ ОБ ОРГАНИЗАЦИИ ОКАЗАНИЯ СПЕЦИАЛИЗИРОВАННОЙ, В ТОМ ЧИСЛЕ ВЫСОКОТЕХНОЛОГИЧНОЙ, МЕДИЦИНСКОЙ ПОМОЩИ</dc:title>
  <dc:creator>ivashchenko</dc:creator>
  <cp:lastModifiedBy>ivashchenko</cp:lastModifiedBy>
  <cp:revision>101</cp:revision>
  <dcterms:created xsi:type="dcterms:W3CDTF">2016-08-30T12:09:09Z</dcterms:created>
  <dcterms:modified xsi:type="dcterms:W3CDTF">2016-09-05T12:05:45Z</dcterms:modified>
</cp:coreProperties>
</file>