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6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260" r:id="rId2"/>
    <p:sldId id="430" r:id="rId3"/>
    <p:sldId id="438" r:id="rId4"/>
    <p:sldId id="439" r:id="rId5"/>
    <p:sldId id="435" r:id="rId6"/>
    <p:sldId id="434" r:id="rId7"/>
  </p:sldIdLst>
  <p:sldSz cx="9144000" cy="6858000" type="screen4x3"/>
  <p:notesSz cx="6797675" cy="992822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99"/>
    <a:srgbClr val="00926C"/>
    <a:srgbClr val="71DAFF"/>
    <a:srgbClr val="00CC99"/>
    <a:srgbClr val="FA0000"/>
    <a:srgbClr val="CCECFF"/>
    <a:srgbClr val="FF5050"/>
    <a:srgbClr val="FF3F3F"/>
    <a:srgbClr val="FFFF25"/>
    <a:srgbClr val="FFCC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161" autoAdjust="0"/>
    <p:restoredTop sz="93833" autoAdjust="0"/>
  </p:normalViewPr>
  <p:slideViewPr>
    <p:cSldViewPr snapToGrid="0">
      <p:cViewPr varScale="1">
        <p:scale>
          <a:sx n="116" d="100"/>
          <a:sy n="116" d="100"/>
        </p:scale>
        <p:origin x="-1494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30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262D39-83B4-4EBB-969E-CAB0707208CC}" type="doc">
      <dgm:prSet loTypeId="urn:microsoft.com/office/officeart/2005/8/layout/hList2#1" loCatId="list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</dgm:spPr>
      <dgm:t>
        <a:bodyPr/>
        <a:lstStyle/>
        <a:p>
          <a:endParaRPr lang="ru-RU"/>
        </a:p>
      </dgm:t>
    </dgm:pt>
    <dgm:pt modelId="{6341730C-9C5D-4939-A582-A9785AA0A113}">
      <dgm:prSet phldrT="[Текст]" phldr="1" custT="1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endParaRPr lang="ru-RU" sz="800" dirty="0"/>
        </a:p>
      </dgm:t>
    </dgm:pt>
    <dgm:pt modelId="{D6D19209-9F01-4F5F-B9C2-2B6F0F343E48}" type="parTrans" cxnId="{82D27933-C0A1-4392-8B3B-4D6850EF5FBD}">
      <dgm:prSet/>
      <dgm:spPr/>
      <dgm:t>
        <a:bodyPr/>
        <a:lstStyle/>
        <a:p>
          <a:endParaRPr lang="ru-RU"/>
        </a:p>
      </dgm:t>
    </dgm:pt>
    <dgm:pt modelId="{AEB227F5-F15A-47C7-9E43-E94B75C4D243}" type="sibTrans" cxnId="{82D27933-C0A1-4392-8B3B-4D6850EF5FBD}">
      <dgm:prSet/>
      <dgm:spPr/>
      <dgm:t>
        <a:bodyPr/>
        <a:lstStyle/>
        <a:p>
          <a:endParaRPr lang="ru-RU"/>
        </a:p>
      </dgm:t>
    </dgm:pt>
    <dgm:pt modelId="{4E8614A2-7B82-4ECC-8CA3-85C696BEE87D}">
      <dgm:prSet phldrT="[Текст]" custT="1"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 lIns="72000" tIns="180000" rIns="72000" bIns="36000"/>
        <a:lstStyle/>
        <a:p>
          <a:pPr marL="93663" indent="0"/>
          <a:r>
            <a:rPr lang="ru-RU" sz="1300" dirty="0" smtClean="0">
              <a:solidFill>
                <a:schemeClr val="bg1"/>
              </a:solidFill>
            </a:rPr>
            <a:t>Уточнение контактных данных   ( в т.ч. через соседей, родственников);</a:t>
          </a:r>
          <a:endParaRPr lang="ru-RU" sz="1300" dirty="0">
            <a:solidFill>
              <a:schemeClr val="bg1"/>
            </a:solidFill>
          </a:endParaRPr>
        </a:p>
      </dgm:t>
    </dgm:pt>
    <dgm:pt modelId="{35947B1D-E83B-4879-9997-D5A5D1FCBE2D}" type="parTrans" cxnId="{55A63B28-4139-4495-82DF-F67B49779D40}">
      <dgm:prSet/>
      <dgm:spPr/>
      <dgm:t>
        <a:bodyPr/>
        <a:lstStyle/>
        <a:p>
          <a:endParaRPr lang="ru-RU"/>
        </a:p>
      </dgm:t>
    </dgm:pt>
    <dgm:pt modelId="{0ABD6B5F-A336-4547-85FE-550E608944D3}" type="sibTrans" cxnId="{55A63B28-4139-4495-82DF-F67B49779D40}">
      <dgm:prSet/>
      <dgm:spPr/>
      <dgm:t>
        <a:bodyPr/>
        <a:lstStyle/>
        <a:p>
          <a:endParaRPr lang="ru-RU"/>
        </a:p>
      </dgm:t>
    </dgm:pt>
    <dgm:pt modelId="{2F676574-BE2D-4DBF-97DB-4E528E0B1244}">
      <dgm:prSet phldrT="[Текст]" phldr="1" custT="1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endParaRPr lang="ru-RU" sz="800" dirty="0"/>
        </a:p>
      </dgm:t>
    </dgm:pt>
    <dgm:pt modelId="{4A5A4B9B-57D4-4719-A9EA-621C11D70873}" type="parTrans" cxnId="{6BFB6D6F-18BC-42C0-80D8-85AFA9F0B148}">
      <dgm:prSet/>
      <dgm:spPr/>
      <dgm:t>
        <a:bodyPr/>
        <a:lstStyle/>
        <a:p>
          <a:endParaRPr lang="ru-RU"/>
        </a:p>
      </dgm:t>
    </dgm:pt>
    <dgm:pt modelId="{E2E65217-610D-40E9-9DEE-8A59C5B10D80}" type="sibTrans" cxnId="{6BFB6D6F-18BC-42C0-80D8-85AFA9F0B148}">
      <dgm:prSet/>
      <dgm:spPr/>
      <dgm:t>
        <a:bodyPr/>
        <a:lstStyle/>
        <a:p>
          <a:endParaRPr lang="ru-RU"/>
        </a:p>
      </dgm:t>
    </dgm:pt>
    <dgm:pt modelId="{83BF87F3-F536-4DE1-9923-502A14D6FAD7}">
      <dgm:prSet phldrT="[Текст]" custT="1"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pPr marL="93663" indent="0"/>
          <a:r>
            <a:rPr lang="ru-RU" sz="1150" dirty="0" smtClean="0">
              <a:solidFill>
                <a:schemeClr val="bg1"/>
              </a:solidFill>
            </a:rPr>
            <a:t>Подготовка списков  для уведомлений   о   диспансеризации: согласование очередности  информирования, режима рассылок смс-уведомлений);</a:t>
          </a:r>
          <a:endParaRPr lang="ru-RU" sz="1150" dirty="0">
            <a:solidFill>
              <a:schemeClr val="bg1"/>
            </a:solidFill>
          </a:endParaRPr>
        </a:p>
      </dgm:t>
    </dgm:pt>
    <dgm:pt modelId="{416B85D6-0DAE-48C1-B898-0694D7E4D185}" type="parTrans" cxnId="{ABB81997-38AE-4993-A897-01182D62FDF5}">
      <dgm:prSet/>
      <dgm:spPr/>
      <dgm:t>
        <a:bodyPr/>
        <a:lstStyle/>
        <a:p>
          <a:endParaRPr lang="ru-RU"/>
        </a:p>
      </dgm:t>
    </dgm:pt>
    <dgm:pt modelId="{23001FD0-C493-4765-8EA0-C234C6A9A47F}" type="sibTrans" cxnId="{ABB81997-38AE-4993-A897-01182D62FDF5}">
      <dgm:prSet/>
      <dgm:spPr/>
      <dgm:t>
        <a:bodyPr/>
        <a:lstStyle/>
        <a:p>
          <a:endParaRPr lang="ru-RU"/>
        </a:p>
      </dgm:t>
    </dgm:pt>
    <dgm:pt modelId="{5094682C-6CB6-4F13-8208-85C527344289}">
      <dgm:prSet phldrT="[Текст]" phldr="1" custT="1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endParaRPr lang="ru-RU" sz="800" dirty="0"/>
        </a:p>
      </dgm:t>
    </dgm:pt>
    <dgm:pt modelId="{FACD03B4-5470-43BE-9936-9EBA4A5C5B56}" type="parTrans" cxnId="{FAC3A2A4-A9FA-43C9-99A8-7C03262B06E3}">
      <dgm:prSet/>
      <dgm:spPr/>
      <dgm:t>
        <a:bodyPr/>
        <a:lstStyle/>
        <a:p>
          <a:endParaRPr lang="ru-RU"/>
        </a:p>
      </dgm:t>
    </dgm:pt>
    <dgm:pt modelId="{E2D73CEC-CFF2-4737-9C85-023DD2728F30}" type="sibTrans" cxnId="{FAC3A2A4-A9FA-43C9-99A8-7C03262B06E3}">
      <dgm:prSet/>
      <dgm:spPr/>
      <dgm:t>
        <a:bodyPr/>
        <a:lstStyle/>
        <a:p>
          <a:endParaRPr lang="ru-RU"/>
        </a:p>
      </dgm:t>
    </dgm:pt>
    <dgm:pt modelId="{500F81BD-E208-4158-82DE-3F84CC9D4F4D}">
      <dgm:prSet phldrT="[Текст]" custT="1"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ru-RU" sz="1200" dirty="0" smtClean="0">
              <a:solidFill>
                <a:schemeClr val="bg1"/>
              </a:solidFill>
            </a:rPr>
            <a:t>Тематические выступления в коллективах застрахованных (организациях, учреждениях);</a:t>
          </a:r>
          <a:endParaRPr lang="ru-RU" sz="1200" dirty="0">
            <a:solidFill>
              <a:schemeClr val="bg1"/>
            </a:solidFill>
          </a:endParaRPr>
        </a:p>
      </dgm:t>
    </dgm:pt>
    <dgm:pt modelId="{09EF0EAE-6282-43A7-A5CA-89609892EA3E}" type="parTrans" cxnId="{48733AC7-9603-4575-81E8-F0B3B3E4F75F}">
      <dgm:prSet/>
      <dgm:spPr/>
      <dgm:t>
        <a:bodyPr/>
        <a:lstStyle/>
        <a:p>
          <a:endParaRPr lang="ru-RU"/>
        </a:p>
      </dgm:t>
    </dgm:pt>
    <dgm:pt modelId="{621BF5AC-6F17-4022-B330-9F528C3D238D}" type="sibTrans" cxnId="{48733AC7-9603-4575-81E8-F0B3B3E4F75F}">
      <dgm:prSet/>
      <dgm:spPr/>
      <dgm:t>
        <a:bodyPr/>
        <a:lstStyle/>
        <a:p>
          <a:endParaRPr lang="ru-RU"/>
        </a:p>
      </dgm:t>
    </dgm:pt>
    <dgm:pt modelId="{4C22B2F1-6C02-4FF2-9D09-526B07424417}">
      <dgm:prSet custT="1"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 lIns="72000" tIns="180000" rIns="72000" bIns="36000"/>
        <a:lstStyle/>
        <a:p>
          <a:pPr marL="93663" indent="0"/>
          <a:r>
            <a:rPr lang="ru-RU" sz="1300" dirty="0" smtClean="0">
              <a:solidFill>
                <a:schemeClr val="bg1"/>
              </a:solidFill>
            </a:rPr>
            <a:t>- </a:t>
          </a:r>
          <a:r>
            <a:rPr lang="ru-RU" sz="1300" dirty="0" err="1" smtClean="0">
              <a:solidFill>
                <a:schemeClr val="bg1"/>
              </a:solidFill>
            </a:rPr>
            <a:t>Обзвон</a:t>
          </a:r>
          <a:r>
            <a:rPr lang="ru-RU" sz="1300" dirty="0" smtClean="0">
              <a:solidFill>
                <a:schemeClr val="bg1"/>
              </a:solidFill>
            </a:rPr>
            <a:t> /обход  застрахованных по различным поводам (не имеющих моб. телефонов , не реагирующих на смс -уведомления ) </a:t>
          </a:r>
          <a:endParaRPr lang="ru-RU" sz="1300" dirty="0">
            <a:solidFill>
              <a:schemeClr val="bg1"/>
            </a:solidFill>
          </a:endParaRPr>
        </a:p>
      </dgm:t>
    </dgm:pt>
    <dgm:pt modelId="{0E962371-D276-4976-904B-9EF5493F8013}" type="parTrans" cxnId="{1CD7A7C9-0228-4D16-ABA0-07A40EAD592F}">
      <dgm:prSet/>
      <dgm:spPr/>
      <dgm:t>
        <a:bodyPr/>
        <a:lstStyle/>
        <a:p>
          <a:endParaRPr lang="ru-RU"/>
        </a:p>
      </dgm:t>
    </dgm:pt>
    <dgm:pt modelId="{5AF25B80-6248-45EB-ADB2-ED97FDC89D46}" type="sibTrans" cxnId="{1CD7A7C9-0228-4D16-ABA0-07A40EAD592F}">
      <dgm:prSet/>
      <dgm:spPr/>
      <dgm:t>
        <a:bodyPr/>
        <a:lstStyle/>
        <a:p>
          <a:endParaRPr lang="ru-RU"/>
        </a:p>
      </dgm:t>
    </dgm:pt>
    <dgm:pt modelId="{DDDD6A48-CD25-4183-81D1-340FED3A0DE1}">
      <dgm:prSet custT="1"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 lIns="72000" tIns="180000" rIns="72000" bIns="36000"/>
        <a:lstStyle/>
        <a:p>
          <a:pPr marL="93663" indent="0">
            <a:tabLst>
              <a:tab pos="0" algn="l"/>
            </a:tabLst>
          </a:pPr>
          <a:r>
            <a:rPr lang="ru-RU" sz="1300" dirty="0" smtClean="0">
              <a:solidFill>
                <a:schemeClr val="bg1"/>
              </a:solidFill>
            </a:rPr>
            <a:t>Информирование о диспансеризации и порядке ее проведения;</a:t>
          </a:r>
          <a:endParaRPr lang="ru-RU" sz="1300" dirty="0">
            <a:solidFill>
              <a:schemeClr val="bg1"/>
            </a:solidFill>
          </a:endParaRPr>
        </a:p>
      </dgm:t>
    </dgm:pt>
    <dgm:pt modelId="{733D047E-C801-4C5A-9778-489A97B369CB}" type="parTrans" cxnId="{0DC74F82-2131-4F05-8E43-6F2511C058F8}">
      <dgm:prSet/>
      <dgm:spPr/>
      <dgm:t>
        <a:bodyPr/>
        <a:lstStyle/>
        <a:p>
          <a:endParaRPr lang="ru-RU"/>
        </a:p>
      </dgm:t>
    </dgm:pt>
    <dgm:pt modelId="{78C49D00-3590-4054-AA21-0D8A10763826}" type="sibTrans" cxnId="{0DC74F82-2131-4F05-8E43-6F2511C058F8}">
      <dgm:prSet/>
      <dgm:spPr/>
      <dgm:t>
        <a:bodyPr/>
        <a:lstStyle/>
        <a:p>
          <a:endParaRPr lang="ru-RU"/>
        </a:p>
      </dgm:t>
    </dgm:pt>
    <dgm:pt modelId="{FDD2822C-B08F-4D5B-AA48-BDCE15AA7E3E}">
      <dgm:prSet custT="1"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 lIns="72000" tIns="180000" rIns="72000" bIns="36000"/>
        <a:lstStyle/>
        <a:p>
          <a:pPr marL="93663" indent="0">
            <a:tabLst>
              <a:tab pos="0" algn="l"/>
            </a:tabLst>
          </a:pPr>
          <a:r>
            <a:rPr lang="ru-RU" sz="1300" dirty="0" smtClean="0">
              <a:solidFill>
                <a:schemeClr val="bg1"/>
              </a:solidFill>
            </a:rPr>
            <a:t>Оказание консультативных  услуг при обращениях  граждан  в рамках  своих компетенций;</a:t>
          </a:r>
          <a:endParaRPr lang="ru-RU" sz="1300" dirty="0">
            <a:solidFill>
              <a:schemeClr val="bg1"/>
            </a:solidFill>
          </a:endParaRPr>
        </a:p>
      </dgm:t>
    </dgm:pt>
    <dgm:pt modelId="{9537094B-17AA-439E-AFEA-6B54E64BF16D}" type="parTrans" cxnId="{3D1A38F9-C3DF-48D6-9B0A-319A63948589}">
      <dgm:prSet/>
      <dgm:spPr/>
      <dgm:t>
        <a:bodyPr/>
        <a:lstStyle/>
        <a:p>
          <a:endParaRPr lang="ru-RU"/>
        </a:p>
      </dgm:t>
    </dgm:pt>
    <dgm:pt modelId="{60C969FA-1470-45FE-AFE5-9E004E126C29}" type="sibTrans" cxnId="{3D1A38F9-C3DF-48D6-9B0A-319A63948589}">
      <dgm:prSet/>
      <dgm:spPr/>
      <dgm:t>
        <a:bodyPr/>
        <a:lstStyle/>
        <a:p>
          <a:endParaRPr lang="ru-RU"/>
        </a:p>
      </dgm:t>
    </dgm:pt>
    <dgm:pt modelId="{5F47728B-E452-4552-A410-2B01F3A8512B}">
      <dgm:prSet custT="1"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 lIns="72000" tIns="180000" rIns="72000" bIns="36000"/>
        <a:lstStyle/>
        <a:p>
          <a:pPr marL="93663" indent="0">
            <a:tabLst>
              <a:tab pos="0" algn="l"/>
            </a:tabLst>
          </a:pPr>
          <a:r>
            <a:rPr lang="ru-RU" sz="1300" dirty="0" smtClean="0">
              <a:solidFill>
                <a:schemeClr val="bg1"/>
              </a:solidFill>
            </a:rPr>
            <a:t>Выдача справок об объемах и стоимости оказанной медицинской помощи. </a:t>
          </a:r>
          <a:endParaRPr lang="ru-RU" sz="1300" dirty="0">
            <a:solidFill>
              <a:schemeClr val="bg1"/>
            </a:solidFill>
          </a:endParaRPr>
        </a:p>
      </dgm:t>
    </dgm:pt>
    <dgm:pt modelId="{3FB014C8-9FAB-4A29-AF58-B59D55D6463E}" type="parTrans" cxnId="{D42D2E6A-0F4B-4A4A-985D-4D79C05EC426}">
      <dgm:prSet/>
      <dgm:spPr/>
      <dgm:t>
        <a:bodyPr/>
        <a:lstStyle/>
        <a:p>
          <a:endParaRPr lang="ru-RU"/>
        </a:p>
      </dgm:t>
    </dgm:pt>
    <dgm:pt modelId="{725CD959-064C-4B5E-8C06-FA4AB0AFEB96}" type="sibTrans" cxnId="{D42D2E6A-0F4B-4A4A-985D-4D79C05EC426}">
      <dgm:prSet/>
      <dgm:spPr/>
      <dgm:t>
        <a:bodyPr/>
        <a:lstStyle/>
        <a:p>
          <a:endParaRPr lang="ru-RU"/>
        </a:p>
      </dgm:t>
    </dgm:pt>
    <dgm:pt modelId="{15466F3B-D0B5-4FAA-A5A4-36BF2C6C4F68}">
      <dgm:prSet custT="1"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pPr marL="93663" indent="0"/>
          <a:r>
            <a:rPr lang="ru-RU" sz="1150" dirty="0" smtClean="0">
              <a:solidFill>
                <a:schemeClr val="bg1"/>
              </a:solidFill>
            </a:rPr>
            <a:t> Уточнение  данных по маршрутизации при прохождении диспансеризации;</a:t>
          </a:r>
          <a:endParaRPr lang="ru-RU" sz="1150" dirty="0">
            <a:solidFill>
              <a:schemeClr val="bg1"/>
            </a:solidFill>
          </a:endParaRPr>
        </a:p>
      </dgm:t>
    </dgm:pt>
    <dgm:pt modelId="{D32F7C46-D398-4EE2-BEFD-B756377FD9CC}" type="parTrans" cxnId="{4A7D1D06-4F0A-4B89-9081-86FA28EA8F52}">
      <dgm:prSet/>
      <dgm:spPr/>
      <dgm:t>
        <a:bodyPr/>
        <a:lstStyle/>
        <a:p>
          <a:endParaRPr lang="ru-RU"/>
        </a:p>
      </dgm:t>
    </dgm:pt>
    <dgm:pt modelId="{A8BE6671-C868-45BE-AD2F-997FC6182174}" type="sibTrans" cxnId="{4A7D1D06-4F0A-4B89-9081-86FA28EA8F52}">
      <dgm:prSet/>
      <dgm:spPr/>
      <dgm:t>
        <a:bodyPr/>
        <a:lstStyle/>
        <a:p>
          <a:endParaRPr lang="ru-RU"/>
        </a:p>
      </dgm:t>
    </dgm:pt>
    <dgm:pt modelId="{940E4E46-8970-4D6F-AAFC-CF5EA7283767}">
      <dgm:prSet custT="1"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pPr marL="93663" indent="0"/>
          <a:r>
            <a:rPr lang="ru-RU" sz="1150" dirty="0" smtClean="0">
              <a:solidFill>
                <a:schemeClr val="bg1"/>
              </a:solidFill>
            </a:rPr>
            <a:t> Информационная работа с пациентами, находящими на лечении, обеспечение  их  индивидуальными информационными материалами;</a:t>
          </a:r>
          <a:endParaRPr lang="ru-RU" sz="1150" dirty="0">
            <a:solidFill>
              <a:schemeClr val="bg1"/>
            </a:solidFill>
          </a:endParaRPr>
        </a:p>
      </dgm:t>
    </dgm:pt>
    <dgm:pt modelId="{D1C25F75-273F-49ED-BAAD-A237AEF519C3}" type="parTrans" cxnId="{DE05A0C9-C7A5-4907-8FAC-183A3EF60E70}">
      <dgm:prSet/>
      <dgm:spPr/>
      <dgm:t>
        <a:bodyPr/>
        <a:lstStyle/>
        <a:p>
          <a:endParaRPr lang="ru-RU"/>
        </a:p>
      </dgm:t>
    </dgm:pt>
    <dgm:pt modelId="{D798699C-A41F-4456-8E13-4F300EB0DE00}" type="sibTrans" cxnId="{DE05A0C9-C7A5-4907-8FAC-183A3EF60E70}">
      <dgm:prSet/>
      <dgm:spPr/>
      <dgm:t>
        <a:bodyPr/>
        <a:lstStyle/>
        <a:p>
          <a:endParaRPr lang="ru-RU"/>
        </a:p>
      </dgm:t>
    </dgm:pt>
    <dgm:pt modelId="{CBC3D85F-BBB8-4D98-9DEE-86B12E65A0E7}">
      <dgm:prSet custT="1"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pPr marL="93663" indent="0"/>
          <a:r>
            <a:rPr lang="ru-RU" sz="1150" dirty="0" smtClean="0">
              <a:solidFill>
                <a:schemeClr val="bg1"/>
              </a:solidFill>
            </a:rPr>
            <a:t> Консультирование застрахованных граждан по вопросам медицинской помощи; </a:t>
          </a:r>
          <a:endParaRPr lang="ru-RU" sz="1150" dirty="0">
            <a:solidFill>
              <a:schemeClr val="bg1"/>
            </a:solidFill>
          </a:endParaRPr>
        </a:p>
      </dgm:t>
    </dgm:pt>
    <dgm:pt modelId="{716E4CE5-F926-4075-B83B-3B3BEEB66918}" type="parTrans" cxnId="{9E1EE141-58A1-4FF0-B58D-E5E3AD65AE27}">
      <dgm:prSet/>
      <dgm:spPr/>
      <dgm:t>
        <a:bodyPr/>
        <a:lstStyle/>
        <a:p>
          <a:endParaRPr lang="ru-RU"/>
        </a:p>
      </dgm:t>
    </dgm:pt>
    <dgm:pt modelId="{EA66430D-E85B-4017-8C5D-7B85ECAB24B8}" type="sibTrans" cxnId="{9E1EE141-58A1-4FF0-B58D-E5E3AD65AE27}">
      <dgm:prSet/>
      <dgm:spPr/>
      <dgm:t>
        <a:bodyPr/>
        <a:lstStyle/>
        <a:p>
          <a:endParaRPr lang="ru-RU"/>
        </a:p>
      </dgm:t>
    </dgm:pt>
    <dgm:pt modelId="{D8B58702-8F9D-4D6B-AB9E-3C2180ADBBD0}">
      <dgm:prSet custT="1"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pPr marL="93663" indent="0"/>
          <a:r>
            <a:rPr lang="ru-RU" sz="1150" dirty="0" smtClean="0">
              <a:solidFill>
                <a:schemeClr val="bg1"/>
              </a:solidFill>
            </a:rPr>
            <a:t> Анкетирование  на базе  МО о  качестве и доступности медицинской помощи</a:t>
          </a:r>
          <a:endParaRPr lang="ru-RU" sz="1150" dirty="0">
            <a:solidFill>
              <a:schemeClr val="bg1"/>
            </a:solidFill>
          </a:endParaRPr>
        </a:p>
      </dgm:t>
    </dgm:pt>
    <dgm:pt modelId="{93054DB8-CF6B-4DA5-86B0-5F71805514EB}" type="parTrans" cxnId="{AE586D0B-7895-4F74-8AB8-FC4938B91F2E}">
      <dgm:prSet/>
      <dgm:spPr/>
      <dgm:t>
        <a:bodyPr/>
        <a:lstStyle/>
        <a:p>
          <a:endParaRPr lang="ru-RU"/>
        </a:p>
      </dgm:t>
    </dgm:pt>
    <dgm:pt modelId="{4E7DAF38-2517-4CE5-B8EA-95B226FA0F80}" type="sibTrans" cxnId="{AE586D0B-7895-4F74-8AB8-FC4938B91F2E}">
      <dgm:prSet/>
      <dgm:spPr/>
      <dgm:t>
        <a:bodyPr/>
        <a:lstStyle/>
        <a:p>
          <a:endParaRPr lang="ru-RU"/>
        </a:p>
      </dgm:t>
    </dgm:pt>
    <dgm:pt modelId="{27BA418E-4022-4056-99A6-3DF9A5FE629F}">
      <dgm:prSet phldrT="[Текст]" custT="1"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 lIns="72000" tIns="180000" rIns="72000" bIns="36000"/>
        <a:lstStyle/>
        <a:p>
          <a:pPr marL="93663" indent="0"/>
          <a:endParaRPr lang="ru-RU" sz="1300" dirty="0">
            <a:solidFill>
              <a:schemeClr val="bg1"/>
            </a:solidFill>
          </a:endParaRPr>
        </a:p>
      </dgm:t>
    </dgm:pt>
    <dgm:pt modelId="{8CB0AFD6-70F3-46E1-9C5D-19F67A2A2403}" type="parTrans" cxnId="{3F878B99-CF26-4D13-B52F-34505BB0AB05}">
      <dgm:prSet/>
      <dgm:spPr/>
      <dgm:t>
        <a:bodyPr/>
        <a:lstStyle/>
        <a:p>
          <a:endParaRPr lang="ru-RU"/>
        </a:p>
      </dgm:t>
    </dgm:pt>
    <dgm:pt modelId="{CD3E8055-32A1-4046-B768-3A122BB04B83}" type="sibTrans" cxnId="{3F878B99-CF26-4D13-B52F-34505BB0AB05}">
      <dgm:prSet/>
      <dgm:spPr/>
      <dgm:t>
        <a:bodyPr/>
        <a:lstStyle/>
        <a:p>
          <a:endParaRPr lang="ru-RU"/>
        </a:p>
      </dgm:t>
    </dgm:pt>
    <dgm:pt modelId="{42A2B5E0-B7F6-4A4E-9C1E-238E661A5CF6}">
      <dgm:prSet custT="1"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pPr marL="93663" indent="0"/>
          <a:r>
            <a:rPr lang="ru-RU" sz="1150" dirty="0" smtClean="0">
              <a:solidFill>
                <a:schemeClr val="bg1"/>
              </a:solidFill>
            </a:rPr>
            <a:t> Оперативное решение  спорных вопросов;</a:t>
          </a:r>
          <a:endParaRPr lang="ru-RU" sz="1150" dirty="0">
            <a:solidFill>
              <a:schemeClr val="bg1"/>
            </a:solidFill>
          </a:endParaRPr>
        </a:p>
      </dgm:t>
    </dgm:pt>
    <dgm:pt modelId="{442A977D-4F4E-4FE8-994E-872BA855395E}" type="sibTrans" cxnId="{07A70576-2E8C-4A60-B6B9-6E57EB431528}">
      <dgm:prSet/>
      <dgm:spPr/>
      <dgm:t>
        <a:bodyPr/>
        <a:lstStyle/>
        <a:p>
          <a:endParaRPr lang="ru-RU"/>
        </a:p>
      </dgm:t>
    </dgm:pt>
    <dgm:pt modelId="{0EB7C3B6-232C-4D9B-B0F2-CBA6760A86C7}" type="parTrans" cxnId="{07A70576-2E8C-4A60-B6B9-6E57EB431528}">
      <dgm:prSet/>
      <dgm:spPr/>
      <dgm:t>
        <a:bodyPr/>
        <a:lstStyle/>
        <a:p>
          <a:endParaRPr lang="ru-RU"/>
        </a:p>
      </dgm:t>
    </dgm:pt>
    <dgm:pt modelId="{E5FA5D09-2168-4B77-9E6B-F0AC220BAC44}">
      <dgm:prSet custT="1"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ru-RU" sz="1200" dirty="0" smtClean="0">
              <a:solidFill>
                <a:schemeClr val="bg1"/>
              </a:solidFill>
            </a:rPr>
            <a:t> Взаимодействие с общественными организациями  (общества инвалидов, волонтеры, моложеные организации) для организации информирования граждан  и обеспечения их  информационными материалами</a:t>
          </a:r>
          <a:endParaRPr lang="ru-RU" sz="1200" dirty="0">
            <a:solidFill>
              <a:schemeClr val="bg1"/>
            </a:solidFill>
          </a:endParaRPr>
        </a:p>
      </dgm:t>
    </dgm:pt>
    <dgm:pt modelId="{5D49AA9F-4C14-4950-98CD-3F77288247AE}" type="parTrans" cxnId="{AE7BFC5B-2B32-43DC-B382-B032A94C9CB1}">
      <dgm:prSet/>
      <dgm:spPr/>
      <dgm:t>
        <a:bodyPr/>
        <a:lstStyle/>
        <a:p>
          <a:endParaRPr lang="ru-RU"/>
        </a:p>
      </dgm:t>
    </dgm:pt>
    <dgm:pt modelId="{D45C0914-335A-43D0-822E-05788D772269}" type="sibTrans" cxnId="{AE7BFC5B-2B32-43DC-B382-B032A94C9CB1}">
      <dgm:prSet/>
      <dgm:spPr/>
      <dgm:t>
        <a:bodyPr/>
        <a:lstStyle/>
        <a:p>
          <a:endParaRPr lang="ru-RU"/>
        </a:p>
      </dgm:t>
    </dgm:pt>
    <dgm:pt modelId="{B321F58C-0755-410F-B688-980BC87DF4AB}">
      <dgm:prSet custT="1"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ru-RU" sz="1200" dirty="0" smtClean="0">
              <a:solidFill>
                <a:schemeClr val="bg1"/>
              </a:solidFill>
            </a:rPr>
            <a:t>Организация работы с застрахованными лицами в отдаленных населенных пунктах , в т.ч.  через взаимодействие с ФАП, органами исполнительной власти муниципальных образований</a:t>
          </a:r>
          <a:endParaRPr lang="ru-RU" sz="1200" dirty="0">
            <a:solidFill>
              <a:schemeClr val="bg1"/>
            </a:solidFill>
          </a:endParaRPr>
        </a:p>
      </dgm:t>
    </dgm:pt>
    <dgm:pt modelId="{014175AD-52C0-416D-A21A-C5018C0A2AC0}" type="parTrans" cxnId="{714A610F-2E8F-4341-A5DB-EC4EF7F9DFF4}">
      <dgm:prSet/>
      <dgm:spPr/>
      <dgm:t>
        <a:bodyPr/>
        <a:lstStyle/>
        <a:p>
          <a:endParaRPr lang="ru-RU"/>
        </a:p>
      </dgm:t>
    </dgm:pt>
    <dgm:pt modelId="{EED42E89-46C1-4DD6-A840-58F0C2308C26}" type="sibTrans" cxnId="{714A610F-2E8F-4341-A5DB-EC4EF7F9DFF4}">
      <dgm:prSet/>
      <dgm:spPr/>
      <dgm:t>
        <a:bodyPr/>
        <a:lstStyle/>
        <a:p>
          <a:endParaRPr lang="ru-RU"/>
        </a:p>
      </dgm:t>
    </dgm:pt>
    <dgm:pt modelId="{A93D3055-BC36-47DC-A483-91FE7413347A}" type="pres">
      <dgm:prSet presAssocID="{58262D39-83B4-4EBB-969E-CAB0707208CC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D05CA1D-E1A9-4A22-AC93-E60571B638E1}" type="pres">
      <dgm:prSet presAssocID="{6341730C-9C5D-4939-A582-A9785AA0A113}" presName="compositeNode" presStyleCnt="0">
        <dgm:presLayoutVars>
          <dgm:bulletEnabled val="1"/>
        </dgm:presLayoutVars>
      </dgm:prSet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</dgm:pt>
    <dgm:pt modelId="{E6FEBCFD-6DB7-4E0D-831A-1E829A9D2786}" type="pres">
      <dgm:prSet presAssocID="{6341730C-9C5D-4939-A582-A9785AA0A113}" presName="image" presStyleLbl="fgImgPlace1" presStyleIdx="0" presStyleCnt="3" custScaleX="79473" custScaleY="79473" custLinFactNeighborX="2232" custLinFactNeighborY="42415"/>
      <dgm:spPr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</dgm:pt>
    <dgm:pt modelId="{851DD258-A465-4B6F-85BA-04D6388D9C98}" type="pres">
      <dgm:prSet presAssocID="{6341730C-9C5D-4939-A582-A9785AA0A113}" presName="childNode" presStyleLbl="node1" presStyleIdx="0" presStyleCnt="3" custScaleX="128421" custLinFactNeighborX="-532" custLinFactNeighborY="63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337119-434A-4F2F-BD18-008E33D6AA1D}" type="pres">
      <dgm:prSet presAssocID="{6341730C-9C5D-4939-A582-A9785AA0A113}" presName="parentNode" presStyleLbl="revTx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EEA04B-B381-4E84-9DBC-1C4EA523FF37}" type="pres">
      <dgm:prSet presAssocID="{AEB227F5-F15A-47C7-9E43-E94B75C4D243}" presName="sibTrans" presStyleCnt="0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</dgm:pt>
    <dgm:pt modelId="{B9B6BF1F-C6E9-4B76-BCCD-5431238E0B5B}" type="pres">
      <dgm:prSet presAssocID="{2F676574-BE2D-4DBF-97DB-4E528E0B1244}" presName="compositeNode" presStyleCnt="0">
        <dgm:presLayoutVars>
          <dgm:bulletEnabled val="1"/>
        </dgm:presLayoutVars>
      </dgm:prSet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</dgm:pt>
    <dgm:pt modelId="{362EBD01-8A10-4013-87D5-B8ED759AD38F}" type="pres">
      <dgm:prSet presAssocID="{2F676574-BE2D-4DBF-97DB-4E528E0B1244}" presName="image" presStyleLbl="fgImgPlace1" presStyleIdx="1" presStyleCnt="3" custScaleX="79473" custScaleY="79473" custLinFactNeighborX="2232" custLinFactNeighborY="42415"/>
      <dgm:spPr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</dgm:pt>
    <dgm:pt modelId="{317D7813-F9B9-4453-8A91-61C57CF0A3EB}" type="pres">
      <dgm:prSet presAssocID="{2F676574-BE2D-4DBF-97DB-4E528E0B1244}" presName="childNode" presStyleLbl="node1" presStyleIdx="1" presStyleCnt="3" custScaleX="128421" custLinFactNeighborX="-532" custLinFactNeighborY="63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BEB433-96D2-4989-AB46-ABD790CC6651}" type="pres">
      <dgm:prSet presAssocID="{2F676574-BE2D-4DBF-97DB-4E528E0B1244}" presName="parentNode" presStyleLbl="revTx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A05DAA-6424-4543-85AF-A16FD0FE5A99}" type="pres">
      <dgm:prSet presAssocID="{E2E65217-610D-40E9-9DEE-8A59C5B10D80}" presName="sibTrans" presStyleCnt="0"/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</dgm:pt>
    <dgm:pt modelId="{832CE092-442F-4473-888B-2A62BCBD2648}" type="pres">
      <dgm:prSet presAssocID="{5094682C-6CB6-4F13-8208-85C527344289}" presName="compositeNode" presStyleCnt="0">
        <dgm:presLayoutVars>
          <dgm:bulletEnabled val="1"/>
        </dgm:presLayoutVars>
      </dgm:prSet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</dgm:pt>
    <dgm:pt modelId="{D0A12A70-0673-4D07-B1F5-C44A9734021D}" type="pres">
      <dgm:prSet presAssocID="{5094682C-6CB6-4F13-8208-85C527344289}" presName="image" presStyleLbl="fgImgPlace1" presStyleIdx="2" presStyleCnt="3" custScaleX="79473" custScaleY="79473" custLinFactNeighborX="2232" custLinFactNeighborY="42415"/>
      <dgm:spPr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</dgm:pt>
    <dgm:pt modelId="{871306BB-A652-4538-B8F2-36B67EFA3FA4}" type="pres">
      <dgm:prSet presAssocID="{5094682C-6CB6-4F13-8208-85C527344289}" presName="childNode" presStyleLbl="node1" presStyleIdx="2" presStyleCnt="3" custScaleX="128421" custLinFactNeighborX="-532" custLinFactNeighborY="63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A2E27F-7170-4B1F-A468-9E5A83337CFD}" type="pres">
      <dgm:prSet presAssocID="{5094682C-6CB6-4F13-8208-85C527344289}" presName="parentNode" presStyleLbl="revTx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BFB6D6F-18BC-42C0-80D8-85AFA9F0B148}" srcId="{58262D39-83B4-4EBB-969E-CAB0707208CC}" destId="{2F676574-BE2D-4DBF-97DB-4E528E0B1244}" srcOrd="1" destOrd="0" parTransId="{4A5A4B9B-57D4-4719-A9EA-621C11D70873}" sibTransId="{E2E65217-610D-40E9-9DEE-8A59C5B10D80}"/>
    <dgm:cxn modelId="{82DABC0B-6EBD-4BF8-B630-61A0B5C49A24}" type="presOf" srcId="{27BA418E-4022-4056-99A6-3DF9A5FE629F}" destId="{851DD258-A465-4B6F-85BA-04D6388D9C98}" srcOrd="0" destOrd="0" presId="urn:microsoft.com/office/officeart/2005/8/layout/hList2#1"/>
    <dgm:cxn modelId="{FAC3A2A4-A9FA-43C9-99A8-7C03262B06E3}" srcId="{58262D39-83B4-4EBB-969E-CAB0707208CC}" destId="{5094682C-6CB6-4F13-8208-85C527344289}" srcOrd="2" destOrd="0" parTransId="{FACD03B4-5470-43BE-9936-9EBA4A5C5B56}" sibTransId="{E2D73CEC-CFF2-4737-9C85-023DD2728F30}"/>
    <dgm:cxn modelId="{07A70576-2E8C-4A60-B6B9-6E57EB431528}" srcId="{2F676574-BE2D-4DBF-97DB-4E528E0B1244}" destId="{42A2B5E0-B7F6-4A4E-9C1E-238E661A5CF6}" srcOrd="4" destOrd="0" parTransId="{0EB7C3B6-232C-4D9B-B0F2-CBA6760A86C7}" sibTransId="{442A977D-4F4E-4FE8-994E-872BA855395E}"/>
    <dgm:cxn modelId="{068E47A0-E61B-451D-92E4-FD54672E9672}" type="presOf" srcId="{B321F58C-0755-410F-B688-980BC87DF4AB}" destId="{871306BB-A652-4538-B8F2-36B67EFA3FA4}" srcOrd="0" destOrd="2" presId="urn:microsoft.com/office/officeart/2005/8/layout/hList2#1"/>
    <dgm:cxn modelId="{AE7BFC5B-2B32-43DC-B382-B032A94C9CB1}" srcId="{5094682C-6CB6-4F13-8208-85C527344289}" destId="{E5FA5D09-2168-4B77-9E6B-F0AC220BAC44}" srcOrd="1" destOrd="0" parTransId="{5D49AA9F-4C14-4950-98CD-3F77288247AE}" sibTransId="{D45C0914-335A-43D0-822E-05788D772269}"/>
    <dgm:cxn modelId="{7103676E-9E87-4830-A9F8-1EA8DF9139B7}" type="presOf" srcId="{58262D39-83B4-4EBB-969E-CAB0707208CC}" destId="{A93D3055-BC36-47DC-A483-91FE7413347A}" srcOrd="0" destOrd="0" presId="urn:microsoft.com/office/officeart/2005/8/layout/hList2#1"/>
    <dgm:cxn modelId="{884CAF36-0D0A-41E3-BE5E-4C0218D7113E}" type="presOf" srcId="{5094682C-6CB6-4F13-8208-85C527344289}" destId="{A2A2E27F-7170-4B1F-A468-9E5A83337CFD}" srcOrd="0" destOrd="0" presId="urn:microsoft.com/office/officeart/2005/8/layout/hList2#1"/>
    <dgm:cxn modelId="{D537A4C6-DD99-4B2C-B546-E446C26223D5}" type="presOf" srcId="{DDDD6A48-CD25-4183-81D1-340FED3A0DE1}" destId="{851DD258-A465-4B6F-85BA-04D6388D9C98}" srcOrd="0" destOrd="3" presId="urn:microsoft.com/office/officeart/2005/8/layout/hList2#1"/>
    <dgm:cxn modelId="{B68BB60A-3041-47BA-BACA-82B532731CE0}" type="presOf" srcId="{6341730C-9C5D-4939-A582-A9785AA0A113}" destId="{EC337119-434A-4F2F-BD18-008E33D6AA1D}" srcOrd="0" destOrd="0" presId="urn:microsoft.com/office/officeart/2005/8/layout/hList2#1"/>
    <dgm:cxn modelId="{D42D2E6A-0F4B-4A4A-985D-4D79C05EC426}" srcId="{4C22B2F1-6C02-4FF2-9D09-526B07424417}" destId="{5F47728B-E452-4552-A410-2B01F3A8512B}" srcOrd="2" destOrd="0" parTransId="{3FB014C8-9FAB-4A29-AF58-B59D55D6463E}" sibTransId="{725CD959-064C-4B5E-8C06-FA4AB0AFEB96}"/>
    <dgm:cxn modelId="{DE05A0C9-C7A5-4907-8FAC-183A3EF60E70}" srcId="{2F676574-BE2D-4DBF-97DB-4E528E0B1244}" destId="{940E4E46-8970-4D6F-AAFC-CF5EA7283767}" srcOrd="2" destOrd="0" parTransId="{D1C25F75-273F-49ED-BAAD-A237AEF519C3}" sibTransId="{D798699C-A41F-4456-8E13-4F300EB0DE00}"/>
    <dgm:cxn modelId="{1CD7A7C9-0228-4D16-ABA0-07A40EAD592F}" srcId="{6341730C-9C5D-4939-A582-A9785AA0A113}" destId="{4C22B2F1-6C02-4FF2-9D09-526B07424417}" srcOrd="2" destOrd="0" parTransId="{0E962371-D276-4976-904B-9EF5493F8013}" sibTransId="{5AF25B80-6248-45EB-ADB2-ED97FDC89D46}"/>
    <dgm:cxn modelId="{4A7D1D06-4F0A-4B89-9081-86FA28EA8F52}" srcId="{2F676574-BE2D-4DBF-97DB-4E528E0B1244}" destId="{15466F3B-D0B5-4FAA-A5A4-36BF2C6C4F68}" srcOrd="1" destOrd="0" parTransId="{D32F7C46-D398-4EE2-BEFD-B756377FD9CC}" sibTransId="{A8BE6671-C868-45BE-AD2F-997FC6182174}"/>
    <dgm:cxn modelId="{9AEC76EB-66A3-439C-8F28-5C9C8511C9EC}" type="presOf" srcId="{4C22B2F1-6C02-4FF2-9D09-526B07424417}" destId="{851DD258-A465-4B6F-85BA-04D6388D9C98}" srcOrd="0" destOrd="2" presId="urn:microsoft.com/office/officeart/2005/8/layout/hList2#1"/>
    <dgm:cxn modelId="{3F878B99-CF26-4D13-B52F-34505BB0AB05}" srcId="{6341730C-9C5D-4939-A582-A9785AA0A113}" destId="{27BA418E-4022-4056-99A6-3DF9A5FE629F}" srcOrd="0" destOrd="0" parTransId="{8CB0AFD6-70F3-46E1-9C5D-19F67A2A2403}" sibTransId="{CD3E8055-32A1-4046-B768-3A122BB04B83}"/>
    <dgm:cxn modelId="{47F8E8BF-109D-4F8B-B896-4C5F9C1E1BCA}" type="presOf" srcId="{42A2B5E0-B7F6-4A4E-9C1E-238E661A5CF6}" destId="{317D7813-F9B9-4453-8A91-61C57CF0A3EB}" srcOrd="0" destOrd="4" presId="urn:microsoft.com/office/officeart/2005/8/layout/hList2#1"/>
    <dgm:cxn modelId="{6F2C3E81-4494-4EA8-A801-BFF07D740D33}" type="presOf" srcId="{CBC3D85F-BBB8-4D98-9DEE-86B12E65A0E7}" destId="{317D7813-F9B9-4453-8A91-61C57CF0A3EB}" srcOrd="0" destOrd="3" presId="urn:microsoft.com/office/officeart/2005/8/layout/hList2#1"/>
    <dgm:cxn modelId="{5FAF86BC-7133-4903-AE15-E9EAB47E2685}" type="presOf" srcId="{D8B58702-8F9D-4D6B-AB9E-3C2180ADBBD0}" destId="{317D7813-F9B9-4453-8A91-61C57CF0A3EB}" srcOrd="0" destOrd="5" presId="urn:microsoft.com/office/officeart/2005/8/layout/hList2#1"/>
    <dgm:cxn modelId="{04DD458A-4472-494D-A31E-B660959DE096}" type="presOf" srcId="{500F81BD-E208-4158-82DE-3F84CC9D4F4D}" destId="{871306BB-A652-4538-B8F2-36B67EFA3FA4}" srcOrd="0" destOrd="0" presId="urn:microsoft.com/office/officeart/2005/8/layout/hList2#1"/>
    <dgm:cxn modelId="{48733AC7-9603-4575-81E8-F0B3B3E4F75F}" srcId="{5094682C-6CB6-4F13-8208-85C527344289}" destId="{500F81BD-E208-4158-82DE-3F84CC9D4F4D}" srcOrd="0" destOrd="0" parTransId="{09EF0EAE-6282-43A7-A5CA-89609892EA3E}" sibTransId="{621BF5AC-6F17-4022-B330-9F528C3D238D}"/>
    <dgm:cxn modelId="{B72F3038-2AF7-4692-BB9F-E0D750BEF1DD}" type="presOf" srcId="{15466F3B-D0B5-4FAA-A5A4-36BF2C6C4F68}" destId="{317D7813-F9B9-4453-8A91-61C57CF0A3EB}" srcOrd="0" destOrd="1" presId="urn:microsoft.com/office/officeart/2005/8/layout/hList2#1"/>
    <dgm:cxn modelId="{2C9E89DA-4F6B-4780-BCEB-496E3C01AC4C}" type="presOf" srcId="{4E8614A2-7B82-4ECC-8CA3-85C696BEE87D}" destId="{851DD258-A465-4B6F-85BA-04D6388D9C98}" srcOrd="0" destOrd="1" presId="urn:microsoft.com/office/officeart/2005/8/layout/hList2#1"/>
    <dgm:cxn modelId="{9E1EE141-58A1-4FF0-B58D-E5E3AD65AE27}" srcId="{2F676574-BE2D-4DBF-97DB-4E528E0B1244}" destId="{CBC3D85F-BBB8-4D98-9DEE-86B12E65A0E7}" srcOrd="3" destOrd="0" parTransId="{716E4CE5-F926-4075-B83B-3B3BEEB66918}" sibTransId="{EA66430D-E85B-4017-8C5D-7B85ECAB24B8}"/>
    <dgm:cxn modelId="{55A63B28-4139-4495-82DF-F67B49779D40}" srcId="{6341730C-9C5D-4939-A582-A9785AA0A113}" destId="{4E8614A2-7B82-4ECC-8CA3-85C696BEE87D}" srcOrd="1" destOrd="0" parTransId="{35947B1D-E83B-4879-9997-D5A5D1FCBE2D}" sibTransId="{0ABD6B5F-A336-4547-85FE-550E608944D3}"/>
    <dgm:cxn modelId="{ED44C633-2044-4630-95DF-3B3A82C5E556}" type="presOf" srcId="{E5FA5D09-2168-4B77-9E6B-F0AC220BAC44}" destId="{871306BB-A652-4538-B8F2-36B67EFA3FA4}" srcOrd="0" destOrd="1" presId="urn:microsoft.com/office/officeart/2005/8/layout/hList2#1"/>
    <dgm:cxn modelId="{3D1A38F9-C3DF-48D6-9B0A-319A63948589}" srcId="{4C22B2F1-6C02-4FF2-9D09-526B07424417}" destId="{FDD2822C-B08F-4D5B-AA48-BDCE15AA7E3E}" srcOrd="1" destOrd="0" parTransId="{9537094B-17AA-439E-AFEA-6B54E64BF16D}" sibTransId="{60C969FA-1470-45FE-AFE5-9E004E126C29}"/>
    <dgm:cxn modelId="{82D27933-C0A1-4392-8B3B-4D6850EF5FBD}" srcId="{58262D39-83B4-4EBB-969E-CAB0707208CC}" destId="{6341730C-9C5D-4939-A582-A9785AA0A113}" srcOrd="0" destOrd="0" parTransId="{D6D19209-9F01-4F5F-B9C2-2B6F0F343E48}" sibTransId="{AEB227F5-F15A-47C7-9E43-E94B75C4D243}"/>
    <dgm:cxn modelId="{7B2CADA8-29AE-412E-8A1E-FD1E8D6BE947}" type="presOf" srcId="{83BF87F3-F536-4DE1-9923-502A14D6FAD7}" destId="{317D7813-F9B9-4453-8A91-61C57CF0A3EB}" srcOrd="0" destOrd="0" presId="urn:microsoft.com/office/officeart/2005/8/layout/hList2#1"/>
    <dgm:cxn modelId="{D32F464C-7803-47C3-AD7C-1466A3D6F8EF}" type="presOf" srcId="{5F47728B-E452-4552-A410-2B01F3A8512B}" destId="{851DD258-A465-4B6F-85BA-04D6388D9C98}" srcOrd="0" destOrd="5" presId="urn:microsoft.com/office/officeart/2005/8/layout/hList2#1"/>
    <dgm:cxn modelId="{0DC74F82-2131-4F05-8E43-6F2511C058F8}" srcId="{4C22B2F1-6C02-4FF2-9D09-526B07424417}" destId="{DDDD6A48-CD25-4183-81D1-340FED3A0DE1}" srcOrd="0" destOrd="0" parTransId="{733D047E-C801-4C5A-9778-489A97B369CB}" sibTransId="{78C49D00-3590-4054-AA21-0D8A10763826}"/>
    <dgm:cxn modelId="{714A610F-2E8F-4341-A5DB-EC4EF7F9DFF4}" srcId="{5094682C-6CB6-4F13-8208-85C527344289}" destId="{B321F58C-0755-410F-B688-980BC87DF4AB}" srcOrd="2" destOrd="0" parTransId="{014175AD-52C0-416D-A21A-C5018C0A2AC0}" sibTransId="{EED42E89-46C1-4DD6-A840-58F0C2308C26}"/>
    <dgm:cxn modelId="{ABB81997-38AE-4993-A897-01182D62FDF5}" srcId="{2F676574-BE2D-4DBF-97DB-4E528E0B1244}" destId="{83BF87F3-F536-4DE1-9923-502A14D6FAD7}" srcOrd="0" destOrd="0" parTransId="{416B85D6-0DAE-48C1-B898-0694D7E4D185}" sibTransId="{23001FD0-C493-4765-8EA0-C234C6A9A47F}"/>
    <dgm:cxn modelId="{0026B062-41D9-4650-BB11-35D3ADB5F403}" type="presOf" srcId="{FDD2822C-B08F-4D5B-AA48-BDCE15AA7E3E}" destId="{851DD258-A465-4B6F-85BA-04D6388D9C98}" srcOrd="0" destOrd="4" presId="urn:microsoft.com/office/officeart/2005/8/layout/hList2#1"/>
    <dgm:cxn modelId="{640A8D3D-95AB-4A72-A33F-A57547A206D4}" type="presOf" srcId="{2F676574-BE2D-4DBF-97DB-4E528E0B1244}" destId="{83BEB433-96D2-4989-AB46-ABD790CC6651}" srcOrd="0" destOrd="0" presId="urn:microsoft.com/office/officeart/2005/8/layout/hList2#1"/>
    <dgm:cxn modelId="{104EA703-34C7-4BFE-A2D9-8EB45F24F719}" type="presOf" srcId="{940E4E46-8970-4D6F-AAFC-CF5EA7283767}" destId="{317D7813-F9B9-4453-8A91-61C57CF0A3EB}" srcOrd="0" destOrd="2" presId="urn:microsoft.com/office/officeart/2005/8/layout/hList2#1"/>
    <dgm:cxn modelId="{AE586D0B-7895-4F74-8AB8-FC4938B91F2E}" srcId="{2F676574-BE2D-4DBF-97DB-4E528E0B1244}" destId="{D8B58702-8F9D-4D6B-AB9E-3C2180ADBBD0}" srcOrd="5" destOrd="0" parTransId="{93054DB8-CF6B-4DA5-86B0-5F71805514EB}" sibTransId="{4E7DAF38-2517-4CE5-B8EA-95B226FA0F80}"/>
    <dgm:cxn modelId="{EB44100E-03DF-427A-8553-5AB9AB63DEA0}" type="presParOf" srcId="{A93D3055-BC36-47DC-A483-91FE7413347A}" destId="{7D05CA1D-E1A9-4A22-AC93-E60571B638E1}" srcOrd="0" destOrd="0" presId="urn:microsoft.com/office/officeart/2005/8/layout/hList2#1"/>
    <dgm:cxn modelId="{5BB29730-0B7A-4BE4-A35B-F997ACC6A850}" type="presParOf" srcId="{7D05CA1D-E1A9-4A22-AC93-E60571B638E1}" destId="{E6FEBCFD-6DB7-4E0D-831A-1E829A9D2786}" srcOrd="0" destOrd="0" presId="urn:microsoft.com/office/officeart/2005/8/layout/hList2#1"/>
    <dgm:cxn modelId="{C0298B6A-FA42-4C7E-99C2-FC6555A6D931}" type="presParOf" srcId="{7D05CA1D-E1A9-4A22-AC93-E60571B638E1}" destId="{851DD258-A465-4B6F-85BA-04D6388D9C98}" srcOrd="1" destOrd="0" presId="urn:microsoft.com/office/officeart/2005/8/layout/hList2#1"/>
    <dgm:cxn modelId="{48D5402E-35B7-4DAD-BF40-0A270E4987E1}" type="presParOf" srcId="{7D05CA1D-E1A9-4A22-AC93-E60571B638E1}" destId="{EC337119-434A-4F2F-BD18-008E33D6AA1D}" srcOrd="2" destOrd="0" presId="urn:microsoft.com/office/officeart/2005/8/layout/hList2#1"/>
    <dgm:cxn modelId="{2BF1927E-5E09-4BAC-A7E7-BB499C9D5316}" type="presParOf" srcId="{A93D3055-BC36-47DC-A483-91FE7413347A}" destId="{2DEEA04B-B381-4E84-9DBC-1C4EA523FF37}" srcOrd="1" destOrd="0" presId="urn:microsoft.com/office/officeart/2005/8/layout/hList2#1"/>
    <dgm:cxn modelId="{AC630488-660B-4885-BDE2-AB36C22CC58B}" type="presParOf" srcId="{A93D3055-BC36-47DC-A483-91FE7413347A}" destId="{B9B6BF1F-C6E9-4B76-BCCD-5431238E0B5B}" srcOrd="2" destOrd="0" presId="urn:microsoft.com/office/officeart/2005/8/layout/hList2#1"/>
    <dgm:cxn modelId="{0A573D2B-15C5-4AB6-B21B-0471B9391BAC}" type="presParOf" srcId="{B9B6BF1F-C6E9-4B76-BCCD-5431238E0B5B}" destId="{362EBD01-8A10-4013-87D5-B8ED759AD38F}" srcOrd="0" destOrd="0" presId="urn:microsoft.com/office/officeart/2005/8/layout/hList2#1"/>
    <dgm:cxn modelId="{790528CC-7075-4DD3-B578-A3D760E48267}" type="presParOf" srcId="{B9B6BF1F-C6E9-4B76-BCCD-5431238E0B5B}" destId="{317D7813-F9B9-4453-8A91-61C57CF0A3EB}" srcOrd="1" destOrd="0" presId="urn:microsoft.com/office/officeart/2005/8/layout/hList2#1"/>
    <dgm:cxn modelId="{BF14679C-C3E3-4AC2-BF0C-1996746AF51C}" type="presParOf" srcId="{B9B6BF1F-C6E9-4B76-BCCD-5431238E0B5B}" destId="{83BEB433-96D2-4989-AB46-ABD790CC6651}" srcOrd="2" destOrd="0" presId="urn:microsoft.com/office/officeart/2005/8/layout/hList2#1"/>
    <dgm:cxn modelId="{35E94281-2BA8-4A2F-887D-AE6C62275204}" type="presParOf" srcId="{A93D3055-BC36-47DC-A483-91FE7413347A}" destId="{1AA05DAA-6424-4543-85AF-A16FD0FE5A99}" srcOrd="3" destOrd="0" presId="urn:microsoft.com/office/officeart/2005/8/layout/hList2#1"/>
    <dgm:cxn modelId="{3D3985F2-621B-42E4-8E27-35B4970FBBFC}" type="presParOf" srcId="{A93D3055-BC36-47DC-A483-91FE7413347A}" destId="{832CE092-442F-4473-888B-2A62BCBD2648}" srcOrd="4" destOrd="0" presId="urn:microsoft.com/office/officeart/2005/8/layout/hList2#1"/>
    <dgm:cxn modelId="{AD54A21C-7321-460E-949A-3356279D3091}" type="presParOf" srcId="{832CE092-442F-4473-888B-2A62BCBD2648}" destId="{D0A12A70-0673-4D07-B1F5-C44A9734021D}" srcOrd="0" destOrd="0" presId="urn:microsoft.com/office/officeart/2005/8/layout/hList2#1"/>
    <dgm:cxn modelId="{7C8A2602-A142-4B86-A78F-56BAC216641B}" type="presParOf" srcId="{832CE092-442F-4473-888B-2A62BCBD2648}" destId="{871306BB-A652-4538-B8F2-36B67EFA3FA4}" srcOrd="1" destOrd="0" presId="urn:microsoft.com/office/officeart/2005/8/layout/hList2#1"/>
    <dgm:cxn modelId="{C9ECE0F7-BDA8-4C97-99D5-49D9547BBC5F}" type="presParOf" srcId="{832CE092-442F-4473-888B-2A62BCBD2648}" destId="{A2A2E27F-7170-4B1F-A468-9E5A83337CFD}" srcOrd="2" destOrd="0" presId="urn:microsoft.com/office/officeart/2005/8/layout/hList2#1"/>
  </dgm:cxnLst>
  <dgm:bg/>
  <dgm:whole/>
  <dgm:extLst>
    <a:ext uri="http://schemas.microsoft.com/office/drawing/2008/diagram">
      <dsp:dataModelExt xmlns=""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0E25BF-4C5E-41CB-8E1F-93D08C976FFB}" type="doc">
      <dgm:prSet loTypeId="urn:microsoft.com/office/officeart/2008/layout/AccentedPicture" loCatId="pictur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C58DD47-8309-436D-AB30-71FAD20CDB18}">
      <dgm:prSet phldrT="[Текст]" phldr="1"/>
      <dgm:spPr/>
      <dgm:t>
        <a:bodyPr/>
        <a:lstStyle/>
        <a:p>
          <a:endParaRPr lang="ru-RU" dirty="0"/>
        </a:p>
      </dgm:t>
    </dgm:pt>
    <dgm:pt modelId="{DD86B16F-516A-4D60-90F7-C61FECE0FB01}" type="parTrans" cxnId="{38421737-9F2B-4FDB-9460-A7DF91542D24}">
      <dgm:prSet/>
      <dgm:spPr/>
      <dgm:t>
        <a:bodyPr/>
        <a:lstStyle/>
        <a:p>
          <a:endParaRPr lang="ru-RU"/>
        </a:p>
      </dgm:t>
    </dgm:pt>
    <dgm:pt modelId="{2EEF5626-095B-4424-8C26-AC926E0BA44C}" type="sibTrans" cxnId="{38421737-9F2B-4FDB-9460-A7DF91542D24}">
      <dgm:prSet/>
      <dgm:spPr/>
      <dgm:t>
        <a:bodyPr/>
        <a:lstStyle/>
        <a:p>
          <a:endParaRPr lang="ru-RU"/>
        </a:p>
      </dgm:t>
    </dgm:pt>
    <dgm:pt modelId="{6567D5DC-A04B-4402-A2AD-EBC366C3FAB9}">
      <dgm:prSet phldrT="[Текст]" phldr="1"/>
      <dgm:spPr/>
      <dgm:t>
        <a:bodyPr/>
        <a:lstStyle/>
        <a:p>
          <a:endParaRPr lang="ru-RU"/>
        </a:p>
      </dgm:t>
    </dgm:pt>
    <dgm:pt modelId="{64D6BA8E-B7A1-4421-8636-53D1694F14AF}" type="parTrans" cxnId="{471F959E-89B9-431E-B236-5B2DAF78DD47}">
      <dgm:prSet/>
      <dgm:spPr/>
      <dgm:t>
        <a:bodyPr/>
        <a:lstStyle/>
        <a:p>
          <a:endParaRPr lang="ru-RU"/>
        </a:p>
      </dgm:t>
    </dgm:pt>
    <dgm:pt modelId="{72F49DB0-8ADB-42EF-B394-3942345B5ACA}" type="sibTrans" cxnId="{471F959E-89B9-431E-B236-5B2DAF78DD47}">
      <dgm:prSet/>
      <dgm:spPr/>
      <dgm:t>
        <a:bodyPr/>
        <a:lstStyle/>
        <a:p>
          <a:endParaRPr lang="ru-RU"/>
        </a:p>
      </dgm:t>
    </dgm:pt>
    <dgm:pt modelId="{02E252B4-584E-4135-917E-0BE5A007C732}">
      <dgm:prSet phldrT="[Текст]" phldr="1"/>
      <dgm:spPr/>
      <dgm:t>
        <a:bodyPr/>
        <a:lstStyle/>
        <a:p>
          <a:endParaRPr lang="ru-RU"/>
        </a:p>
      </dgm:t>
    </dgm:pt>
    <dgm:pt modelId="{42975A9A-616D-4620-8CBD-C325000AD97E}" type="parTrans" cxnId="{395D6FF9-73FF-4AFB-8213-2EFFD0F56AF5}">
      <dgm:prSet/>
      <dgm:spPr/>
      <dgm:t>
        <a:bodyPr/>
        <a:lstStyle/>
        <a:p>
          <a:endParaRPr lang="ru-RU"/>
        </a:p>
      </dgm:t>
    </dgm:pt>
    <dgm:pt modelId="{CF3080D8-5BA0-455A-BD2D-63818B933ADC}" type="sibTrans" cxnId="{395D6FF9-73FF-4AFB-8213-2EFFD0F56AF5}">
      <dgm:prSet/>
      <dgm:spPr/>
      <dgm:t>
        <a:bodyPr/>
        <a:lstStyle/>
        <a:p>
          <a:endParaRPr lang="ru-RU"/>
        </a:p>
      </dgm:t>
    </dgm:pt>
    <dgm:pt modelId="{F014FC54-64D3-4C55-90BE-C0D80668277E}">
      <dgm:prSet phldrT="[Текст]" phldr="1"/>
      <dgm:spPr/>
      <dgm:t>
        <a:bodyPr/>
        <a:lstStyle/>
        <a:p>
          <a:endParaRPr lang="ru-RU" dirty="0"/>
        </a:p>
      </dgm:t>
    </dgm:pt>
    <dgm:pt modelId="{E4876308-65DA-48A4-BE47-B8B3BDEB7B7E}" type="sibTrans" cxnId="{19C41A6A-8E8D-4C66-B889-F883BAF006BE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2B5477B7-0C49-48D6-B866-253343E0FA89}" type="parTrans" cxnId="{19C41A6A-8E8D-4C66-B889-F883BAF006BE}">
      <dgm:prSet/>
      <dgm:spPr/>
      <dgm:t>
        <a:bodyPr/>
        <a:lstStyle/>
        <a:p>
          <a:endParaRPr lang="ru-RU"/>
        </a:p>
      </dgm:t>
    </dgm:pt>
    <dgm:pt modelId="{30FA5951-CA72-4853-BADE-A14D8392938E}" type="pres">
      <dgm:prSet presAssocID="{0E0E25BF-4C5E-41CB-8E1F-93D08C976FFB}" presName="Name0" presStyleCnt="0">
        <dgm:presLayoutVars>
          <dgm:dir/>
        </dgm:presLayoutVars>
      </dgm:prSet>
      <dgm:spPr/>
      <dgm:t>
        <a:bodyPr/>
        <a:lstStyle/>
        <a:p>
          <a:endParaRPr lang="ru-RU"/>
        </a:p>
      </dgm:t>
    </dgm:pt>
    <dgm:pt modelId="{E69B0235-017E-451F-962E-7EE4553929A6}" type="pres">
      <dgm:prSet presAssocID="{E4876308-65DA-48A4-BE47-B8B3BDEB7B7E}" presName="picture_1" presStyleLbl="bgImgPlace1" presStyleIdx="0" presStyleCnt="1" custScaleX="137715" custLinFactNeighborX="-31734"/>
      <dgm:spPr/>
      <dgm:t>
        <a:bodyPr/>
        <a:lstStyle/>
        <a:p>
          <a:endParaRPr lang="ru-RU"/>
        </a:p>
      </dgm:t>
    </dgm:pt>
    <dgm:pt modelId="{DA5BC752-5311-4650-857E-44913EEEE1EC}" type="pres">
      <dgm:prSet presAssocID="{F014FC54-64D3-4C55-90BE-C0D80668277E}" presName="text_1" presStyleLbl="node1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192F8D-03C7-4F3E-8FDC-FA657A8F4096}" type="pres">
      <dgm:prSet presAssocID="{0E0E25BF-4C5E-41CB-8E1F-93D08C976FFB}" presName="linV" presStyleCnt="0"/>
      <dgm:spPr/>
    </dgm:pt>
    <dgm:pt modelId="{160D74F3-8FB1-4239-80CD-82D359A25398}" type="pres">
      <dgm:prSet presAssocID="{CC58DD47-8309-436D-AB30-71FAD20CDB18}" presName="pair" presStyleCnt="0"/>
      <dgm:spPr/>
    </dgm:pt>
    <dgm:pt modelId="{225F0FE3-742A-4D7A-95D5-F8D6FD0EC288}" type="pres">
      <dgm:prSet presAssocID="{CC58DD47-8309-436D-AB30-71FAD20CDB18}" presName="spaceH" presStyleLbl="node1" presStyleIdx="0" presStyleCnt="0"/>
      <dgm:spPr/>
    </dgm:pt>
    <dgm:pt modelId="{B9F9E05F-6744-42A6-93A6-F9A5A307032E}" type="pres">
      <dgm:prSet presAssocID="{CC58DD47-8309-436D-AB30-71FAD20CDB18}" presName="desPictures" presStyleLbl="alignImgPlace1" presStyleIdx="0" presStyleCnt="3" custScaleX="69461" custScaleY="69461" custLinFactNeighborX="-37486"/>
      <dgm:spPr>
        <a:solidFill>
          <a:schemeClr val="accent1">
            <a:lumMod val="60000"/>
            <a:lumOff val="40000"/>
          </a:schemeClr>
        </a:solidFill>
      </dgm:spPr>
    </dgm:pt>
    <dgm:pt modelId="{28873459-A92A-4252-B491-FF42C4BDAA2D}" type="pres">
      <dgm:prSet presAssocID="{CC58DD47-8309-436D-AB30-71FAD20CDB18}" presName="desTextWrapper" presStyleCnt="0"/>
      <dgm:spPr/>
    </dgm:pt>
    <dgm:pt modelId="{DAC863A8-E223-4305-837B-F95AB5D80766}" type="pres">
      <dgm:prSet presAssocID="{CC58DD47-8309-436D-AB30-71FAD20CDB18}" presName="desText" presStyleLbl="revTx" presStyleIdx="0" presStyleCnt="3" custLinFactX="-36145" custLinFactNeighborX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0AE8C1-840E-4641-855B-ECC216A47C8D}" type="pres">
      <dgm:prSet presAssocID="{2EEF5626-095B-4424-8C26-AC926E0BA44C}" presName="spaceV" presStyleCnt="0"/>
      <dgm:spPr/>
    </dgm:pt>
    <dgm:pt modelId="{4465333E-811A-4E85-93EC-70B3D3FC1629}" type="pres">
      <dgm:prSet presAssocID="{6567D5DC-A04B-4402-A2AD-EBC366C3FAB9}" presName="pair" presStyleCnt="0"/>
      <dgm:spPr/>
    </dgm:pt>
    <dgm:pt modelId="{678A0956-C9B9-422B-B5EF-7143FD6F88C3}" type="pres">
      <dgm:prSet presAssocID="{6567D5DC-A04B-4402-A2AD-EBC366C3FAB9}" presName="spaceH" presStyleLbl="node1" presStyleIdx="0" presStyleCnt="0"/>
      <dgm:spPr/>
    </dgm:pt>
    <dgm:pt modelId="{EB60244E-B985-4A67-8A96-5A18CBED93B2}" type="pres">
      <dgm:prSet presAssocID="{6567D5DC-A04B-4402-A2AD-EBC366C3FAB9}" presName="desPictures" presStyleLbl="alignImgPlace1" presStyleIdx="1" presStyleCnt="3" custScaleX="69461" custScaleY="69461" custLinFactNeighborX="-37486" custLinFactNeighborY="29738"/>
      <dgm:spPr>
        <a:solidFill>
          <a:schemeClr val="accent1">
            <a:lumMod val="60000"/>
            <a:lumOff val="40000"/>
          </a:schemeClr>
        </a:solidFill>
      </dgm:spPr>
    </dgm:pt>
    <dgm:pt modelId="{1314AB69-B28B-4C82-AFC7-1801FDE4D152}" type="pres">
      <dgm:prSet presAssocID="{6567D5DC-A04B-4402-A2AD-EBC366C3FAB9}" presName="desTextWrapper" presStyleCnt="0"/>
      <dgm:spPr/>
    </dgm:pt>
    <dgm:pt modelId="{F51006C8-7214-4284-BDE9-3BEFFB73D15D}" type="pres">
      <dgm:prSet presAssocID="{6567D5DC-A04B-4402-A2AD-EBC366C3FAB9}" presName="desText" presStyleLbl="revTx" presStyleIdx="1" presStyleCnt="3" custLinFactX="-36145" custLinFactNeighborX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BDCC44-26EA-4899-A5F0-67797B7D429B}" type="pres">
      <dgm:prSet presAssocID="{72F49DB0-8ADB-42EF-B394-3942345B5ACA}" presName="spaceV" presStyleCnt="0"/>
      <dgm:spPr/>
    </dgm:pt>
    <dgm:pt modelId="{028A32A3-4807-4EBD-B918-46D0A65AC334}" type="pres">
      <dgm:prSet presAssocID="{02E252B4-584E-4135-917E-0BE5A007C732}" presName="pair" presStyleCnt="0"/>
      <dgm:spPr/>
    </dgm:pt>
    <dgm:pt modelId="{F34299E0-40CC-4476-9D44-A8F2CC62F948}" type="pres">
      <dgm:prSet presAssocID="{02E252B4-584E-4135-917E-0BE5A007C732}" presName="spaceH" presStyleLbl="node1" presStyleIdx="0" presStyleCnt="0"/>
      <dgm:spPr/>
    </dgm:pt>
    <dgm:pt modelId="{E150B91C-5FA4-49C1-B1AF-54561DAA9ED6}" type="pres">
      <dgm:prSet presAssocID="{02E252B4-584E-4135-917E-0BE5A007C732}" presName="desPictures" presStyleLbl="alignImgPlace1" presStyleIdx="2" presStyleCnt="3" custScaleX="69461" custScaleY="69461" custLinFactNeighborX="-37486" custLinFactNeighborY="43951"/>
      <dgm:spPr>
        <a:solidFill>
          <a:schemeClr val="accent1">
            <a:lumMod val="60000"/>
            <a:lumOff val="40000"/>
          </a:schemeClr>
        </a:solidFill>
      </dgm:spPr>
    </dgm:pt>
    <dgm:pt modelId="{C4A6E4F1-27B7-4DBE-A0E7-06773DB29651}" type="pres">
      <dgm:prSet presAssocID="{02E252B4-584E-4135-917E-0BE5A007C732}" presName="desTextWrapper" presStyleCnt="0"/>
      <dgm:spPr/>
    </dgm:pt>
    <dgm:pt modelId="{CC9A1C40-9A86-4499-8EAB-F2C8585E2BA6}" type="pres">
      <dgm:prSet presAssocID="{02E252B4-584E-4135-917E-0BE5A007C732}" presName="desText" presStyleLbl="revTx" presStyleIdx="2" presStyleCnt="3" custLinFactX="-36145" custLinFactNeighborX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9B7616-4258-4D0C-8AA1-5A1E9985D6E0}" type="pres">
      <dgm:prSet presAssocID="{0E0E25BF-4C5E-41CB-8E1F-93D08C976FFB}" presName="maxNode" presStyleCnt="0"/>
      <dgm:spPr/>
    </dgm:pt>
    <dgm:pt modelId="{97E7A055-7EEE-4DE9-AED8-F155F74236A6}" type="pres">
      <dgm:prSet presAssocID="{0E0E25BF-4C5E-41CB-8E1F-93D08C976FFB}" presName="Name33" presStyleCnt="0"/>
      <dgm:spPr/>
    </dgm:pt>
  </dgm:ptLst>
  <dgm:cxnLst>
    <dgm:cxn modelId="{9B2E206F-9BBD-4A5A-9FA9-CE66136333F2}" type="presOf" srcId="{F014FC54-64D3-4C55-90BE-C0D80668277E}" destId="{DA5BC752-5311-4650-857E-44913EEEE1EC}" srcOrd="0" destOrd="0" presId="urn:microsoft.com/office/officeart/2008/layout/AccentedPicture"/>
    <dgm:cxn modelId="{395D6FF9-73FF-4AFB-8213-2EFFD0F56AF5}" srcId="{0E0E25BF-4C5E-41CB-8E1F-93D08C976FFB}" destId="{02E252B4-584E-4135-917E-0BE5A007C732}" srcOrd="3" destOrd="0" parTransId="{42975A9A-616D-4620-8CBD-C325000AD97E}" sibTransId="{CF3080D8-5BA0-455A-BD2D-63818B933ADC}"/>
    <dgm:cxn modelId="{774D2086-1ED6-4321-B1D2-758A8B2C0EDB}" type="presOf" srcId="{0E0E25BF-4C5E-41CB-8E1F-93D08C976FFB}" destId="{30FA5951-CA72-4853-BADE-A14D8392938E}" srcOrd="0" destOrd="0" presId="urn:microsoft.com/office/officeart/2008/layout/AccentedPicture"/>
    <dgm:cxn modelId="{67D9D340-FD87-4A20-A847-E62E3D1B6050}" type="presOf" srcId="{6567D5DC-A04B-4402-A2AD-EBC366C3FAB9}" destId="{F51006C8-7214-4284-BDE9-3BEFFB73D15D}" srcOrd="0" destOrd="0" presId="urn:microsoft.com/office/officeart/2008/layout/AccentedPicture"/>
    <dgm:cxn modelId="{471F959E-89B9-431E-B236-5B2DAF78DD47}" srcId="{0E0E25BF-4C5E-41CB-8E1F-93D08C976FFB}" destId="{6567D5DC-A04B-4402-A2AD-EBC366C3FAB9}" srcOrd="2" destOrd="0" parTransId="{64D6BA8E-B7A1-4421-8636-53D1694F14AF}" sibTransId="{72F49DB0-8ADB-42EF-B394-3942345B5ACA}"/>
    <dgm:cxn modelId="{871C7DAB-207D-47F7-8702-C4D4F428C198}" type="presOf" srcId="{CC58DD47-8309-436D-AB30-71FAD20CDB18}" destId="{DAC863A8-E223-4305-837B-F95AB5D80766}" srcOrd="0" destOrd="0" presId="urn:microsoft.com/office/officeart/2008/layout/AccentedPicture"/>
    <dgm:cxn modelId="{29F19C9B-7BAD-403E-8B60-663F2EE443ED}" type="presOf" srcId="{02E252B4-584E-4135-917E-0BE5A007C732}" destId="{CC9A1C40-9A86-4499-8EAB-F2C8585E2BA6}" srcOrd="0" destOrd="0" presId="urn:microsoft.com/office/officeart/2008/layout/AccentedPicture"/>
    <dgm:cxn modelId="{93A95110-A4B1-498C-884F-96B114BFCFB3}" type="presOf" srcId="{E4876308-65DA-48A4-BE47-B8B3BDEB7B7E}" destId="{E69B0235-017E-451F-962E-7EE4553929A6}" srcOrd="0" destOrd="0" presId="urn:microsoft.com/office/officeart/2008/layout/AccentedPicture"/>
    <dgm:cxn modelId="{19C41A6A-8E8D-4C66-B889-F883BAF006BE}" srcId="{0E0E25BF-4C5E-41CB-8E1F-93D08C976FFB}" destId="{F014FC54-64D3-4C55-90BE-C0D80668277E}" srcOrd="0" destOrd="0" parTransId="{2B5477B7-0C49-48D6-B866-253343E0FA89}" sibTransId="{E4876308-65DA-48A4-BE47-B8B3BDEB7B7E}"/>
    <dgm:cxn modelId="{38421737-9F2B-4FDB-9460-A7DF91542D24}" srcId="{0E0E25BF-4C5E-41CB-8E1F-93D08C976FFB}" destId="{CC58DD47-8309-436D-AB30-71FAD20CDB18}" srcOrd="1" destOrd="0" parTransId="{DD86B16F-516A-4D60-90F7-C61FECE0FB01}" sibTransId="{2EEF5626-095B-4424-8C26-AC926E0BA44C}"/>
    <dgm:cxn modelId="{A230F9CB-9CFC-470A-BF96-56B2D6D9F2FF}" type="presParOf" srcId="{30FA5951-CA72-4853-BADE-A14D8392938E}" destId="{E69B0235-017E-451F-962E-7EE4553929A6}" srcOrd="0" destOrd="0" presId="urn:microsoft.com/office/officeart/2008/layout/AccentedPicture"/>
    <dgm:cxn modelId="{47A5A642-4C8B-44A6-B5EF-416291D95A3A}" type="presParOf" srcId="{30FA5951-CA72-4853-BADE-A14D8392938E}" destId="{DA5BC752-5311-4650-857E-44913EEEE1EC}" srcOrd="1" destOrd="0" presId="urn:microsoft.com/office/officeart/2008/layout/AccentedPicture"/>
    <dgm:cxn modelId="{BBAEBFD9-DC29-4F73-8C3E-860DDF25BEAE}" type="presParOf" srcId="{30FA5951-CA72-4853-BADE-A14D8392938E}" destId="{BA192F8D-03C7-4F3E-8FDC-FA657A8F4096}" srcOrd="2" destOrd="0" presId="urn:microsoft.com/office/officeart/2008/layout/AccentedPicture"/>
    <dgm:cxn modelId="{C35FEC68-BE62-45E9-89A6-1E6A7669A11C}" type="presParOf" srcId="{BA192F8D-03C7-4F3E-8FDC-FA657A8F4096}" destId="{160D74F3-8FB1-4239-80CD-82D359A25398}" srcOrd="0" destOrd="0" presId="urn:microsoft.com/office/officeart/2008/layout/AccentedPicture"/>
    <dgm:cxn modelId="{2CD07FD5-DA7F-42B1-8F9F-EF1D77D4EF24}" type="presParOf" srcId="{160D74F3-8FB1-4239-80CD-82D359A25398}" destId="{225F0FE3-742A-4D7A-95D5-F8D6FD0EC288}" srcOrd="0" destOrd="0" presId="urn:microsoft.com/office/officeart/2008/layout/AccentedPicture"/>
    <dgm:cxn modelId="{4896AF6A-6955-4915-BB01-E6EA935C4A8D}" type="presParOf" srcId="{160D74F3-8FB1-4239-80CD-82D359A25398}" destId="{B9F9E05F-6744-42A6-93A6-F9A5A307032E}" srcOrd="1" destOrd="0" presId="urn:microsoft.com/office/officeart/2008/layout/AccentedPicture"/>
    <dgm:cxn modelId="{03348318-6F3F-45EC-BB62-21B2ED366871}" type="presParOf" srcId="{160D74F3-8FB1-4239-80CD-82D359A25398}" destId="{28873459-A92A-4252-B491-FF42C4BDAA2D}" srcOrd="2" destOrd="0" presId="urn:microsoft.com/office/officeart/2008/layout/AccentedPicture"/>
    <dgm:cxn modelId="{D777DD77-9CAE-4BFD-8099-9F2CBA043A54}" type="presParOf" srcId="{28873459-A92A-4252-B491-FF42C4BDAA2D}" destId="{DAC863A8-E223-4305-837B-F95AB5D80766}" srcOrd="0" destOrd="0" presId="urn:microsoft.com/office/officeart/2008/layout/AccentedPicture"/>
    <dgm:cxn modelId="{B83E6677-2CE8-4A01-895C-F047244DC064}" type="presParOf" srcId="{BA192F8D-03C7-4F3E-8FDC-FA657A8F4096}" destId="{440AE8C1-840E-4641-855B-ECC216A47C8D}" srcOrd="1" destOrd="0" presId="urn:microsoft.com/office/officeart/2008/layout/AccentedPicture"/>
    <dgm:cxn modelId="{745955B3-36F1-42DA-A211-54040895D057}" type="presParOf" srcId="{BA192F8D-03C7-4F3E-8FDC-FA657A8F4096}" destId="{4465333E-811A-4E85-93EC-70B3D3FC1629}" srcOrd="2" destOrd="0" presId="urn:microsoft.com/office/officeart/2008/layout/AccentedPicture"/>
    <dgm:cxn modelId="{A203657D-BE10-466D-9A34-A34A65448CB3}" type="presParOf" srcId="{4465333E-811A-4E85-93EC-70B3D3FC1629}" destId="{678A0956-C9B9-422B-B5EF-7143FD6F88C3}" srcOrd="0" destOrd="0" presId="urn:microsoft.com/office/officeart/2008/layout/AccentedPicture"/>
    <dgm:cxn modelId="{1FEAC4E3-A4F6-40F1-BD06-61C2F10C8973}" type="presParOf" srcId="{4465333E-811A-4E85-93EC-70B3D3FC1629}" destId="{EB60244E-B985-4A67-8A96-5A18CBED93B2}" srcOrd="1" destOrd="0" presId="urn:microsoft.com/office/officeart/2008/layout/AccentedPicture"/>
    <dgm:cxn modelId="{EB80505A-51E2-4A07-AD44-48AFFECC4A8E}" type="presParOf" srcId="{4465333E-811A-4E85-93EC-70B3D3FC1629}" destId="{1314AB69-B28B-4C82-AFC7-1801FDE4D152}" srcOrd="2" destOrd="0" presId="urn:microsoft.com/office/officeart/2008/layout/AccentedPicture"/>
    <dgm:cxn modelId="{801C56F9-00EB-4A7A-AB8C-5F0236968152}" type="presParOf" srcId="{1314AB69-B28B-4C82-AFC7-1801FDE4D152}" destId="{F51006C8-7214-4284-BDE9-3BEFFB73D15D}" srcOrd="0" destOrd="0" presId="urn:microsoft.com/office/officeart/2008/layout/AccentedPicture"/>
    <dgm:cxn modelId="{1B962A37-8E94-4514-917C-BB49A8862DA1}" type="presParOf" srcId="{BA192F8D-03C7-4F3E-8FDC-FA657A8F4096}" destId="{0EBDCC44-26EA-4899-A5F0-67797B7D429B}" srcOrd="3" destOrd="0" presId="urn:microsoft.com/office/officeart/2008/layout/AccentedPicture"/>
    <dgm:cxn modelId="{B24C0D21-FFF6-4F16-8719-A47ED7FAD80B}" type="presParOf" srcId="{BA192F8D-03C7-4F3E-8FDC-FA657A8F4096}" destId="{028A32A3-4807-4EBD-B918-46D0A65AC334}" srcOrd="4" destOrd="0" presId="urn:microsoft.com/office/officeart/2008/layout/AccentedPicture"/>
    <dgm:cxn modelId="{86D6083E-9729-4E51-A365-5CBF115694FB}" type="presParOf" srcId="{028A32A3-4807-4EBD-B918-46D0A65AC334}" destId="{F34299E0-40CC-4476-9D44-A8F2CC62F948}" srcOrd="0" destOrd="0" presId="urn:microsoft.com/office/officeart/2008/layout/AccentedPicture"/>
    <dgm:cxn modelId="{4AA4BE3F-7452-4D81-ADD3-6E9F69E49A7B}" type="presParOf" srcId="{028A32A3-4807-4EBD-B918-46D0A65AC334}" destId="{E150B91C-5FA4-49C1-B1AF-54561DAA9ED6}" srcOrd="1" destOrd="0" presId="urn:microsoft.com/office/officeart/2008/layout/AccentedPicture"/>
    <dgm:cxn modelId="{7FD4D5A7-3D70-4786-968F-BB090B1C9243}" type="presParOf" srcId="{028A32A3-4807-4EBD-B918-46D0A65AC334}" destId="{C4A6E4F1-27B7-4DBE-A0E7-06773DB29651}" srcOrd="2" destOrd="0" presId="urn:microsoft.com/office/officeart/2008/layout/AccentedPicture"/>
    <dgm:cxn modelId="{A7F1D17C-6B0A-4C23-B51B-FEF63358975A}" type="presParOf" srcId="{C4A6E4F1-27B7-4DBE-A0E7-06773DB29651}" destId="{CC9A1C40-9A86-4499-8EAB-F2C8585E2BA6}" srcOrd="0" destOrd="0" presId="urn:microsoft.com/office/officeart/2008/layout/AccentedPicture"/>
    <dgm:cxn modelId="{43885880-C513-426E-A9EE-D11B4378AC6E}" type="presParOf" srcId="{30FA5951-CA72-4853-BADE-A14D8392938E}" destId="{A39B7616-4258-4D0C-8AA1-5A1E9985D6E0}" srcOrd="3" destOrd="0" presId="urn:microsoft.com/office/officeart/2008/layout/AccentedPicture"/>
    <dgm:cxn modelId="{B8C77EF4-C2DC-4AB3-B84B-5E475A32126E}" type="presParOf" srcId="{A39B7616-4258-4D0C-8AA1-5A1E9985D6E0}" destId="{97E7A055-7EEE-4DE9-AED8-F155F74236A6}" srcOrd="0" destOrd="0" presId="urn:microsoft.com/office/officeart/2008/layout/AccentedPicture"/>
  </dgm:cxnLst>
  <dgm:bg>
    <a:noFill/>
  </dgm:bg>
  <dgm:whole/>
  <dgm:extLst>
    <a:ext uri="http://schemas.microsoft.com/office/drawing/2008/diagram">
      <dsp:dataModelExt xmlns=""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337119-434A-4F2F-BD18-008E33D6AA1D}">
      <dsp:nvSpPr>
        <dsp:cNvPr id="0" name=""/>
        <dsp:cNvSpPr/>
      </dsp:nvSpPr>
      <dsp:spPr>
        <a:xfrm rot="16200000">
          <a:off x="-1647322" y="2605482"/>
          <a:ext cx="4030612" cy="379266"/>
        </a:xfrm>
        <a:prstGeom prst="rect">
          <a:avLst/>
        </a:prstGeom>
        <a:noFill/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34492" bIns="0" numCol="1" spcCol="1270" anchor="t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 dirty="0"/>
        </a:p>
      </dsp:txBody>
      <dsp:txXfrm>
        <a:off x="-1647322" y="2605482"/>
        <a:ext cx="4030612" cy="379266"/>
      </dsp:txXfrm>
    </dsp:sp>
    <dsp:sp modelId="{851DD258-A465-4B6F-85BA-04D6388D9C98}">
      <dsp:nvSpPr>
        <dsp:cNvPr id="0" name=""/>
        <dsp:cNvSpPr/>
      </dsp:nvSpPr>
      <dsp:spPr>
        <a:xfrm>
          <a:off x="279109" y="1033818"/>
          <a:ext cx="2426066" cy="40306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0" tIns="180000" rIns="72000" bIns="36000" numCol="1" spcCol="1270" anchor="t" anchorCtr="0">
          <a:noAutofit/>
        </a:bodyPr>
        <a:lstStyle/>
        <a:p>
          <a:pPr marL="93663" lvl="1" indent="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300" kern="1200" dirty="0">
            <a:solidFill>
              <a:schemeClr val="bg1"/>
            </a:solidFill>
          </a:endParaRPr>
        </a:p>
        <a:p>
          <a:pPr marL="93663" lvl="1" indent="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>
              <a:solidFill>
                <a:schemeClr val="bg1"/>
              </a:solidFill>
            </a:rPr>
            <a:t>Уточнение контактных данных   ( в т.ч. через соседей, родственников);</a:t>
          </a:r>
          <a:endParaRPr lang="ru-RU" sz="1300" kern="1200" dirty="0">
            <a:solidFill>
              <a:schemeClr val="bg1"/>
            </a:solidFill>
          </a:endParaRPr>
        </a:p>
        <a:p>
          <a:pPr marL="93663" lvl="1" indent="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>
              <a:solidFill>
                <a:schemeClr val="bg1"/>
              </a:solidFill>
            </a:rPr>
            <a:t>- </a:t>
          </a:r>
          <a:r>
            <a:rPr lang="ru-RU" sz="1300" kern="1200" dirty="0" err="1" smtClean="0">
              <a:solidFill>
                <a:schemeClr val="bg1"/>
              </a:solidFill>
            </a:rPr>
            <a:t>Обзвон</a:t>
          </a:r>
          <a:r>
            <a:rPr lang="ru-RU" sz="1300" kern="1200" dirty="0" smtClean="0">
              <a:solidFill>
                <a:schemeClr val="bg1"/>
              </a:solidFill>
            </a:rPr>
            <a:t> /обход  застрахованных по различным поводам (не имеющих моб. телефонов , не реагирующих на смс -уведомления ) </a:t>
          </a:r>
          <a:endParaRPr lang="ru-RU" sz="1300" kern="1200" dirty="0">
            <a:solidFill>
              <a:schemeClr val="bg1"/>
            </a:solidFill>
          </a:endParaRPr>
        </a:p>
        <a:p>
          <a:pPr marL="93663" lvl="2" indent="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tabLst>
              <a:tab pos="0" algn="l"/>
            </a:tabLst>
          </a:pPr>
          <a:r>
            <a:rPr lang="ru-RU" sz="1300" kern="1200" dirty="0" smtClean="0">
              <a:solidFill>
                <a:schemeClr val="bg1"/>
              </a:solidFill>
            </a:rPr>
            <a:t>Информирование о диспансеризации и порядке ее проведения;</a:t>
          </a:r>
          <a:endParaRPr lang="ru-RU" sz="1300" kern="1200" dirty="0">
            <a:solidFill>
              <a:schemeClr val="bg1"/>
            </a:solidFill>
          </a:endParaRPr>
        </a:p>
        <a:p>
          <a:pPr marL="93663" lvl="2" indent="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tabLst>
              <a:tab pos="0" algn="l"/>
            </a:tabLst>
          </a:pPr>
          <a:r>
            <a:rPr lang="ru-RU" sz="1300" kern="1200" dirty="0" smtClean="0">
              <a:solidFill>
                <a:schemeClr val="bg1"/>
              </a:solidFill>
            </a:rPr>
            <a:t>Оказание консультативных  услуг при обращениях  граждан  в рамках  своих компетенций;</a:t>
          </a:r>
          <a:endParaRPr lang="ru-RU" sz="1300" kern="1200" dirty="0">
            <a:solidFill>
              <a:schemeClr val="bg1"/>
            </a:solidFill>
          </a:endParaRPr>
        </a:p>
        <a:p>
          <a:pPr marL="93663" lvl="2" indent="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tabLst>
              <a:tab pos="0" algn="l"/>
            </a:tabLst>
          </a:pPr>
          <a:r>
            <a:rPr lang="ru-RU" sz="1300" kern="1200" dirty="0" smtClean="0">
              <a:solidFill>
                <a:schemeClr val="bg1"/>
              </a:solidFill>
            </a:rPr>
            <a:t>Выдача справок об объемах и стоимости оказанной медицинской помощи. </a:t>
          </a:r>
          <a:endParaRPr lang="ru-RU" sz="1300" kern="1200" dirty="0">
            <a:solidFill>
              <a:schemeClr val="bg1"/>
            </a:solidFill>
          </a:endParaRPr>
        </a:p>
      </dsp:txBody>
      <dsp:txXfrm>
        <a:off x="279109" y="1033818"/>
        <a:ext cx="2426066" cy="4030612"/>
      </dsp:txXfrm>
    </dsp:sp>
    <dsp:sp modelId="{E6FEBCFD-6DB7-4E0D-831A-1E829A9D2786}">
      <dsp:nvSpPr>
        <dsp:cNvPr id="0" name=""/>
        <dsp:cNvSpPr/>
      </dsp:nvSpPr>
      <dsp:spPr>
        <a:xfrm>
          <a:off x="273133" y="678761"/>
          <a:ext cx="602829" cy="602829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BEB433-96D2-4989-AB46-ABD790CC6651}">
      <dsp:nvSpPr>
        <dsp:cNvPr id="0" name=""/>
        <dsp:cNvSpPr/>
      </dsp:nvSpPr>
      <dsp:spPr>
        <a:xfrm rot="16200000">
          <a:off x="1375834" y="2605482"/>
          <a:ext cx="4030612" cy="379266"/>
        </a:xfrm>
        <a:prstGeom prst="rect">
          <a:avLst/>
        </a:prstGeom>
        <a:noFill/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34492" bIns="0" numCol="1" spcCol="1270" anchor="t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 dirty="0"/>
        </a:p>
      </dsp:txBody>
      <dsp:txXfrm>
        <a:off x="1375834" y="2605482"/>
        <a:ext cx="4030612" cy="379266"/>
      </dsp:txXfrm>
    </dsp:sp>
    <dsp:sp modelId="{317D7813-F9B9-4453-8A91-61C57CF0A3EB}">
      <dsp:nvSpPr>
        <dsp:cNvPr id="0" name=""/>
        <dsp:cNvSpPr/>
      </dsp:nvSpPr>
      <dsp:spPr>
        <a:xfrm>
          <a:off x="3302266" y="1033818"/>
          <a:ext cx="2426066" cy="40306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334492" rIns="85344" bIns="85344" numCol="1" spcCol="1270" anchor="t" anchorCtr="0">
          <a:noAutofit/>
        </a:bodyPr>
        <a:lstStyle/>
        <a:p>
          <a:pPr marL="93663" lvl="1" indent="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50" kern="1200" dirty="0" smtClean="0">
              <a:solidFill>
                <a:schemeClr val="bg1"/>
              </a:solidFill>
            </a:rPr>
            <a:t>Подготовка списков  для уведомлений   о   диспансеризации: согласование очередности  информирования, режима рассылок смс-уведомлений);</a:t>
          </a:r>
          <a:endParaRPr lang="ru-RU" sz="1150" kern="1200" dirty="0">
            <a:solidFill>
              <a:schemeClr val="bg1"/>
            </a:solidFill>
          </a:endParaRPr>
        </a:p>
        <a:p>
          <a:pPr marL="93663" lvl="1" indent="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50" kern="1200" dirty="0" smtClean="0">
              <a:solidFill>
                <a:schemeClr val="bg1"/>
              </a:solidFill>
            </a:rPr>
            <a:t> Уточнение  данных по маршрутизации при прохождении диспансеризации;</a:t>
          </a:r>
          <a:endParaRPr lang="ru-RU" sz="1150" kern="1200" dirty="0">
            <a:solidFill>
              <a:schemeClr val="bg1"/>
            </a:solidFill>
          </a:endParaRPr>
        </a:p>
        <a:p>
          <a:pPr marL="93663" lvl="1" indent="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50" kern="1200" dirty="0" smtClean="0">
              <a:solidFill>
                <a:schemeClr val="bg1"/>
              </a:solidFill>
            </a:rPr>
            <a:t> Информационная работа с пациентами, находящими на лечении, обеспечение  их  индивидуальными информационными материалами;</a:t>
          </a:r>
          <a:endParaRPr lang="ru-RU" sz="1150" kern="1200" dirty="0">
            <a:solidFill>
              <a:schemeClr val="bg1"/>
            </a:solidFill>
          </a:endParaRPr>
        </a:p>
        <a:p>
          <a:pPr marL="93663" lvl="1" indent="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50" kern="1200" dirty="0" smtClean="0">
              <a:solidFill>
                <a:schemeClr val="bg1"/>
              </a:solidFill>
            </a:rPr>
            <a:t> Консультирование застрахованных граждан по вопросам медицинской помощи; </a:t>
          </a:r>
          <a:endParaRPr lang="ru-RU" sz="1150" kern="1200" dirty="0">
            <a:solidFill>
              <a:schemeClr val="bg1"/>
            </a:solidFill>
          </a:endParaRPr>
        </a:p>
        <a:p>
          <a:pPr marL="93663" lvl="1" indent="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50" kern="1200" dirty="0" smtClean="0">
              <a:solidFill>
                <a:schemeClr val="bg1"/>
              </a:solidFill>
            </a:rPr>
            <a:t> Оперативное решение  спорных вопросов;</a:t>
          </a:r>
          <a:endParaRPr lang="ru-RU" sz="1150" kern="1200" dirty="0">
            <a:solidFill>
              <a:schemeClr val="bg1"/>
            </a:solidFill>
          </a:endParaRPr>
        </a:p>
        <a:p>
          <a:pPr marL="93663" lvl="1" indent="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50" kern="1200" dirty="0" smtClean="0">
              <a:solidFill>
                <a:schemeClr val="bg1"/>
              </a:solidFill>
            </a:rPr>
            <a:t> Анкетирование  на базе  МО о  качестве и доступности медицинской помощи</a:t>
          </a:r>
          <a:endParaRPr lang="ru-RU" sz="1150" kern="1200" dirty="0">
            <a:solidFill>
              <a:schemeClr val="bg1"/>
            </a:solidFill>
          </a:endParaRPr>
        </a:p>
      </dsp:txBody>
      <dsp:txXfrm>
        <a:off x="3302266" y="1033818"/>
        <a:ext cx="2426066" cy="4030612"/>
      </dsp:txXfrm>
    </dsp:sp>
    <dsp:sp modelId="{362EBD01-8A10-4013-87D5-B8ED759AD38F}">
      <dsp:nvSpPr>
        <dsp:cNvPr id="0" name=""/>
        <dsp:cNvSpPr/>
      </dsp:nvSpPr>
      <dsp:spPr>
        <a:xfrm>
          <a:off x="3296290" y="678761"/>
          <a:ext cx="602829" cy="602829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A2E27F-7170-4B1F-A468-9E5A83337CFD}">
      <dsp:nvSpPr>
        <dsp:cNvPr id="0" name=""/>
        <dsp:cNvSpPr/>
      </dsp:nvSpPr>
      <dsp:spPr>
        <a:xfrm rot="16200000">
          <a:off x="4398991" y="2605482"/>
          <a:ext cx="4030612" cy="379266"/>
        </a:xfrm>
        <a:prstGeom prst="rect">
          <a:avLst/>
        </a:prstGeom>
        <a:noFill/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34492" bIns="0" numCol="1" spcCol="1270" anchor="t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 dirty="0"/>
        </a:p>
      </dsp:txBody>
      <dsp:txXfrm>
        <a:off x="4398991" y="2605482"/>
        <a:ext cx="4030612" cy="379266"/>
      </dsp:txXfrm>
    </dsp:sp>
    <dsp:sp modelId="{871306BB-A652-4538-B8F2-36B67EFA3FA4}">
      <dsp:nvSpPr>
        <dsp:cNvPr id="0" name=""/>
        <dsp:cNvSpPr/>
      </dsp:nvSpPr>
      <dsp:spPr>
        <a:xfrm>
          <a:off x="6325423" y="1033818"/>
          <a:ext cx="2426066" cy="40306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334492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solidFill>
                <a:schemeClr val="bg1"/>
              </a:solidFill>
            </a:rPr>
            <a:t>Тематические выступления в коллективах застрахованных (организациях, учреждениях);</a:t>
          </a:r>
          <a:endParaRPr lang="ru-RU" sz="1200" kern="1200" dirty="0">
            <a:solidFill>
              <a:schemeClr val="bg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solidFill>
                <a:schemeClr val="bg1"/>
              </a:solidFill>
            </a:rPr>
            <a:t> Взаимодействие с общественными организациями  (общества инвалидов, волонтеры, моложеные организации) для организации информирования граждан  и обеспечения их  информационными материалами</a:t>
          </a:r>
          <a:endParaRPr lang="ru-RU" sz="1200" kern="1200" dirty="0">
            <a:solidFill>
              <a:schemeClr val="bg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solidFill>
                <a:schemeClr val="bg1"/>
              </a:solidFill>
            </a:rPr>
            <a:t>Организация работы с застрахованными лицами в отдаленных населенных пунктах , в т.ч.  через взаимодействие с ФАП, органами исполнительной власти муниципальных образований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6325423" y="1033818"/>
        <a:ext cx="2426066" cy="4030612"/>
      </dsp:txXfrm>
    </dsp:sp>
    <dsp:sp modelId="{D0A12A70-0673-4D07-B1F5-C44A9734021D}">
      <dsp:nvSpPr>
        <dsp:cNvPr id="0" name=""/>
        <dsp:cNvSpPr/>
      </dsp:nvSpPr>
      <dsp:spPr>
        <a:xfrm>
          <a:off x="6319447" y="678761"/>
          <a:ext cx="602829" cy="602829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9B0235-017E-451F-962E-7EE4553929A6}">
      <dsp:nvSpPr>
        <dsp:cNvPr id="0" name=""/>
        <dsp:cNvSpPr/>
      </dsp:nvSpPr>
      <dsp:spPr>
        <a:xfrm>
          <a:off x="58839" y="374584"/>
          <a:ext cx="5388499" cy="4990804"/>
        </a:xfrm>
        <a:prstGeom prst="roundRect">
          <a:avLst/>
        </a:prstGeom>
        <a:solidFill>
          <a:schemeClr val="accent1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A5BC752-5311-4650-857E-44913EEEE1EC}">
      <dsp:nvSpPr>
        <dsp:cNvPr id="0" name=""/>
        <dsp:cNvSpPr/>
      </dsp:nvSpPr>
      <dsp:spPr>
        <a:xfrm>
          <a:off x="2194891" y="2171274"/>
          <a:ext cx="3012848" cy="2994482"/>
        </a:xfrm>
        <a:prstGeom prst="rect">
          <a:avLst/>
        </a:prstGeom>
        <a:noFill/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p3d/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5100" tIns="165100" rIns="165100" bIns="165100" numCol="1" spcCol="1270" anchor="b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2194891" y="2171274"/>
        <a:ext cx="3012848" cy="2994482"/>
      </dsp:txXfrm>
    </dsp:sp>
    <dsp:sp modelId="{B9F9E05F-6744-42A6-93A6-F9A5A307032E}">
      <dsp:nvSpPr>
        <dsp:cNvPr id="0" name=""/>
        <dsp:cNvSpPr/>
      </dsp:nvSpPr>
      <dsp:spPr>
        <a:xfrm>
          <a:off x="4978040" y="330803"/>
          <a:ext cx="935998" cy="935998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AC863A8-E223-4305-837B-F95AB5D80766}">
      <dsp:nvSpPr>
        <dsp:cNvPr id="0" name=""/>
        <dsp:cNvSpPr/>
      </dsp:nvSpPr>
      <dsp:spPr>
        <a:xfrm>
          <a:off x="6119845" y="125044"/>
          <a:ext cx="370989" cy="1347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20320" bIns="1016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 dirty="0"/>
        </a:p>
      </dsp:txBody>
      <dsp:txXfrm>
        <a:off x="6119845" y="125044"/>
        <a:ext cx="370989" cy="1347517"/>
      </dsp:txXfrm>
    </dsp:sp>
    <dsp:sp modelId="{EB60244E-B985-4A67-8A96-5A18CBED93B2}">
      <dsp:nvSpPr>
        <dsp:cNvPr id="0" name=""/>
        <dsp:cNvSpPr/>
      </dsp:nvSpPr>
      <dsp:spPr>
        <a:xfrm>
          <a:off x="4978040" y="2321598"/>
          <a:ext cx="935998" cy="935998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51006C8-7214-4284-BDE9-3BEFFB73D15D}">
      <dsp:nvSpPr>
        <dsp:cNvPr id="0" name=""/>
        <dsp:cNvSpPr/>
      </dsp:nvSpPr>
      <dsp:spPr>
        <a:xfrm>
          <a:off x="6119845" y="1715114"/>
          <a:ext cx="370989" cy="1347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20320" bIns="1016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>
        <a:off x="6119845" y="1715114"/>
        <a:ext cx="370989" cy="1347517"/>
      </dsp:txXfrm>
    </dsp:sp>
    <dsp:sp modelId="{E150B91C-5FA4-49C1-B1AF-54561DAA9ED6}">
      <dsp:nvSpPr>
        <dsp:cNvPr id="0" name=""/>
        <dsp:cNvSpPr/>
      </dsp:nvSpPr>
      <dsp:spPr>
        <a:xfrm>
          <a:off x="4978040" y="4103191"/>
          <a:ext cx="935998" cy="935998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C9A1C40-9A86-4499-8EAB-F2C8585E2BA6}">
      <dsp:nvSpPr>
        <dsp:cNvPr id="0" name=""/>
        <dsp:cNvSpPr/>
      </dsp:nvSpPr>
      <dsp:spPr>
        <a:xfrm>
          <a:off x="6119845" y="3305185"/>
          <a:ext cx="370989" cy="1347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20320" bIns="1016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>
        <a:off x="6119845" y="3305185"/>
        <a:ext cx="370989" cy="13475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2#1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ccentedPicture">
  <dgm:title val=""/>
  <dgm:desc val=""/>
  <dgm:catLst>
    <dgm:cat type="picture" pri="1000"/>
    <dgm:cat type="pictureconver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</dgm:varLst>
    <dgm:alg type="composite"/>
    <dgm:shape xmlns:r="http://schemas.openxmlformats.org/officeDocument/2006/relationships" r:blip="">
      <dgm:adjLst/>
    </dgm:shape>
    <dgm:choose name="Name1">
      <dgm:if name="Name2" axis="ch" ptType="node" func="cnt" op="lte" val="1">
        <dgm:constrLst>
          <dgm:constr type="h" for="ch" forName="picture_1" refType="h"/>
          <dgm:constr type="w" for="ch" forName="picture_1" refType="h" refFor="ch" refForName="picture_1" op="equ" fact="0.784"/>
          <dgm:constr type="l" for="ch" forName="picture_1"/>
          <dgm:constr type="t" for="ch" forName="picture_1"/>
          <dgm:constr type="w" for="ch" forName="text_1" refType="w" refFor="ch" refForName="picture_1" fact="0.77"/>
          <dgm:constr type="h" for="ch" forName="text_1" refType="h" refFor="ch" refForName="picture_1" fact="0.6"/>
          <dgm:constr type="l" for="ch" forName="text_1" refType="w" refFor="ch" refForName="picture_1" fact="0.04"/>
          <dgm:constr type="t" for="ch" forName="text_1" refType="h" refFor="ch" refForName="picture_1" fact="0.4"/>
        </dgm:constrLst>
      </dgm:if>
      <dgm:if name="Name3" axis="ch" ptType="node" func="cnt" op="lte" val="5">
        <dgm:choose name="Name4">
          <dgm:if name="Name5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6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if>
      <dgm:else name="Name7">
        <dgm:choose name="Name8">
          <dgm:if name="Name9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10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else>
    </dgm:choose>
    <dgm:forEach name="Name11" axis="ch" ptType="sibTrans" hideLastTrans="0" cnt="1">
      <dgm:layoutNode name="picture_1" styleLbl="bgImgPlace1">
        <dgm:alg type="sp"/>
        <dgm:shape xmlns:r="http://schemas.openxmlformats.org/officeDocument/2006/relationships" type="roundRect" r:blip="" blipPhldr="1">
          <dgm:adjLst/>
        </dgm:shape>
        <dgm:presOf axis="self"/>
      </dgm:layoutNode>
    </dgm:forEach>
    <dgm:forEach name="Name12" axis="ch" ptType="node" cnt="1">
      <dgm:layoutNode name="text_1" styleLbl="node1">
        <dgm:varLst>
          <dgm:bulletEnabled val="1"/>
        </dgm:varLst>
        <dgm:choose name="Name13">
          <dgm:if name="Name14" func="var" arg="dir" op="equ" val="norm">
            <dgm:alg type="tx">
              <dgm:param type="txAnchorVert" val="b"/>
              <dgm:param type="parTxLTRAlign" val="l"/>
              <dgm:param type="shpTxLTRAlignCh" val="l"/>
              <dgm:param type="parTxRTLAlign" val="l"/>
              <dgm:param type="shpTxRTLAlignCh" val="l"/>
            </dgm:alg>
          </dgm:if>
          <dgm:else name="Name15">
            <dgm:alg type="tx">
              <dgm:param type="txAnchorVert" val="b"/>
              <dgm:param type="parTxLTRAlign" val="r"/>
              <dgm:param type="shpTxLTRAlignCh" val="r"/>
              <dgm:param type="parTxRTLAlign" val="r"/>
              <dgm:param type="shpTxRTLAlignCh" val="r"/>
            </dgm:alg>
          </dgm:else>
        </dgm:choose>
        <dgm:shape xmlns:r="http://schemas.openxmlformats.org/officeDocument/2006/relationships" type="rect" r:blip="" hideGeom="1">
          <dgm:adjLst/>
        </dgm:shape>
        <dgm:presOf axis="desOrSelf" ptType="node"/>
        <dgm:constrLst>
          <dgm:constr type="primFontSz" val="65"/>
          <dgm:constr type="lMarg" refType="primFontSz" fact="0.2"/>
          <dgm:constr type="rMarg" refType="primFontSz" fact="0.2"/>
          <dgm:constr type="tMarg" refType="primFontSz" fact="0.2"/>
          <dgm:constr type="bMarg" refType="primFontSz" fact="0.2"/>
        </dgm:constrLst>
        <dgm:ruleLst>
          <dgm:rule type="primFontSz" val="5" fact="NaN" max="NaN"/>
        </dgm:ruleLst>
      </dgm:layoutNode>
    </dgm:forEach>
    <dgm:choose name="Name16">
      <dgm:if name="Name17" axis="ch" ptType="node" func="cnt" op="gte" val="2">
        <dgm:layoutNode name="linV">
          <dgm:choose name="Name18">
            <dgm:if name="Name19" func="var" arg="dir" op="equ" val="norm">
              <dgm:alg type="lin">
                <dgm:param type="linDir" val="fromT"/>
                <dgm:param type="vertAlign" val="t"/>
                <dgm:param type="fallback" val="1D"/>
                <dgm:param type="horzAlign" val="l"/>
                <dgm:param type="nodeHorzAlign" val="l"/>
              </dgm:alg>
            </dgm:if>
            <dgm:else name="Name20">
              <dgm:alg type="lin">
                <dgm:param type="linDir" val="fromT"/>
                <dgm:param type="vertAlign" val="t"/>
                <dgm:param type="fallback" val="1D"/>
                <dgm:param type="horzAlign" val="r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constrLst>
            <dgm:constr type="w" for="ch" forName="spaceV" val="1"/>
            <dgm:constr type="w" for="ch" forName="pair" refType="w" op="equ"/>
            <dgm:constr type="w" for="des" forName="desText" op="equ"/>
            <dgm:constr type="primFontSz" for="des" forName="desText" op="equ" val="65"/>
          </dgm:constrLst>
          <dgm:forEach name="Name21" axis="ch" ptType="node" st="2">
            <dgm:layoutNode name="pair">
              <dgm:alg type="composite"/>
              <dgm:shape xmlns:r="http://schemas.openxmlformats.org/officeDocument/2006/relationships" r:blip="">
                <dgm:adjLst/>
              </dgm:shape>
              <dgm:choose name="Name22">
                <dgm:if name="Name23" func="var" arg="dir" op="equ" val="norm">
                  <dgm:constrLst>
                    <dgm:constr type="userC"/>
                    <dgm:constr type="l" for="ch" forName="spaceH"/>
                    <dgm:constr type="r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l" for="ch" forName="desTextWrapper" refType="r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if>
                <dgm:else name="Name24">
                  <dgm:constrLst>
                    <dgm:constr type="userC"/>
                    <dgm:constr type="r" for="ch" forName="spaceH" refType="w"/>
                    <dgm:constr type="l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r" for="ch" forName="desTextWrapper" refType="l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else>
              </dgm:choose>
              <dgm:layoutNode name="spaceH">
                <dgm:alg type="sp"/>
                <dgm:shape xmlns:r="http://schemas.openxmlformats.org/officeDocument/2006/relationships" type="rect" r:blip="" hideGeom="1">
                  <dgm:adjLst/>
                </dgm:shape>
                <dgm:presOf/>
              </dgm:layoutNode>
              <dgm:layoutNode name="desPictures" styleLbl="alignImgPlace1">
                <dgm:alg type="sp"/>
                <dgm:shape xmlns:r="http://schemas.openxmlformats.org/officeDocument/2006/relationships" type="ellipse" r:blip="" blipPhldr="1">
                  <dgm:adjLst/>
                </dgm:shape>
                <dgm:presOf/>
              </dgm:layoutNode>
              <dgm:layoutNode name="desTextWrapper">
                <dgm:choose name="Name25">
                  <dgm:if name="Name26" func="var" arg="dir" op="equ" val="norm">
                    <dgm:alg type="lin">
                      <dgm:param type="horzAlign" val="l"/>
                    </dgm:alg>
                  </dgm:if>
                  <dgm:else name="Name27">
                    <dgm:alg type="lin">
                      <dgm:param type="horzAlign" val="r"/>
                    </dgm:alg>
                  </dgm:else>
                </dgm:choose>
                <dgm:layoutNode name="desText" styleLbl="revTx">
                  <dgm:varLst>
                    <dgm:bulletEnabled val="1"/>
                  </dgm:varLst>
                  <dgm:choose name="Name28">
                    <dgm:if name="Name29" func="var" arg="dir" op="equ" val="norm">
                      <dgm:alg type="tx">
                        <dgm:param type="parTxLTRAlign" val="l"/>
                        <dgm:param type="shpTxLTRAlignCh" val="l"/>
                        <dgm:param type="parTxRTLAlign" val="r"/>
                        <dgm:param type="shpTxRTLAlignCh" val="r"/>
                      </dgm:alg>
                    </dgm:if>
                    <dgm:else name="Name30">
                      <dgm:alg type="tx">
                        <dgm:param type="parTxLTRAlign" val="r"/>
                        <dgm:param type="shpTxLTRAlignCh" val="r"/>
                        <dgm:param type="parTxRTLAlign" val="r"/>
                        <dgm:param type="shpTxRTLAlignCh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onstrLst>
                    <dgm:constr type="userW"/>
                    <dgm:constr type="w" refType="userW" fact="0.1"/>
                    <dgm:constr type="lMarg" refType="primFontSz" fact="0.2"/>
                    <dgm:constr type="rMarg" refType="primFontSz" fact="0.2"/>
                    <dgm:constr type="tMarg" refType="primFontSz" fact="0.1"/>
                    <dgm:constr type="bMarg" refType="primFontSz" fact="0.1"/>
                  </dgm:constrLst>
                  <dgm:ruleLst>
                    <dgm:rule type="w" val="NaN" fact="1" max="NaN"/>
                    <dgm:rule type="primFontSz" val="5" fact="NaN" max="NaN"/>
                  </dgm:ruleLst>
                </dgm:layoutNode>
              </dgm:layoutNode>
            </dgm:layoutNode>
            <dgm:forEach name="Name31" axis="followSib" ptType="sibTrans" cnt="1">
              <dgm:layoutNode name="spaceV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forEach>
          </dgm:forEach>
        </dgm:layoutNode>
      </dgm:if>
      <dgm:else name="Name32"/>
    </dgm:choose>
    <dgm:layoutNode name="maxNode">
      <dgm:alg type="lin"/>
      <dgm:shape xmlns:r="http://schemas.openxmlformats.org/officeDocument/2006/relationships" r:blip="">
        <dgm:adjLst/>
      </dgm:shape>
      <dgm:presOf/>
      <dgm:constrLst>
        <dgm:constr type="w" for="ch"/>
        <dgm:constr type="h" for="ch"/>
      </dgm:constrLst>
      <dgm:layoutNode name="Name33">
        <dgm:alg type="sp"/>
        <dgm:shape xmlns:r="http://schemas.openxmlformats.org/officeDocument/2006/relationships" r:blip="">
          <dgm:adjLst/>
        </dgm:shape>
        <dgm:presOf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BC0D993-3B3E-495D-BFC1-F21EC308FD44}" type="datetimeFigureOut">
              <a:rPr lang="ru-RU"/>
              <a:pPr>
                <a:defRPr/>
              </a:pPr>
              <a:t>03.02.2017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185FE35-00B6-4037-8768-3AB22D4DF6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8627468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49D7C61-E80C-43CB-96B5-BCBDB137FD4D}" type="datetimeFigureOut">
              <a:rPr lang="ru-RU"/>
              <a:pPr>
                <a:defRPr/>
              </a:pPr>
              <a:t>03.02.2017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A11E7E4-7AEE-41AA-BB4A-24A3A9783C5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44323492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E70A427-BF72-4200-AF9A-C0066044D893}" type="slidenum">
              <a:rPr lang="ru-RU" altLang="ru-RU" smtClean="0"/>
              <a:pPr>
                <a:spcBef>
                  <a:spcPct val="0"/>
                </a:spcBef>
              </a:pPr>
              <a:t>1</a:t>
            </a:fld>
            <a:endParaRPr lang="ru-RU" altLang="ru-RU" smtClean="0"/>
          </a:p>
        </p:txBody>
      </p:sp>
    </p:spTree>
    <p:extLst>
      <p:ext uri="{BB962C8B-B14F-4D97-AF65-F5344CB8AC3E}">
        <p14:creationId xmlns="" xmlns:p14="http://schemas.microsoft.com/office/powerpoint/2010/main" val="282688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2</a:t>
            </a:fld>
            <a:endParaRPr lang="ru-RU" altLang="ru-RU" smtClean="0"/>
          </a:p>
        </p:txBody>
      </p:sp>
    </p:spTree>
    <p:extLst>
      <p:ext uri="{BB962C8B-B14F-4D97-AF65-F5344CB8AC3E}">
        <p14:creationId xmlns="" xmlns:p14="http://schemas.microsoft.com/office/powerpoint/2010/main" val="7867542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3</a:t>
            </a:fld>
            <a:endParaRPr lang="ru-RU" altLang="ru-RU" smtClean="0"/>
          </a:p>
        </p:txBody>
      </p:sp>
    </p:spTree>
    <p:extLst>
      <p:ext uri="{BB962C8B-B14F-4D97-AF65-F5344CB8AC3E}">
        <p14:creationId xmlns="" xmlns:p14="http://schemas.microsoft.com/office/powerpoint/2010/main" val="7721696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4</a:t>
            </a:fld>
            <a:endParaRPr lang="ru-RU" altLang="ru-RU" smtClean="0"/>
          </a:p>
        </p:txBody>
      </p:sp>
    </p:spTree>
    <p:extLst>
      <p:ext uri="{BB962C8B-B14F-4D97-AF65-F5344CB8AC3E}">
        <p14:creationId xmlns="" xmlns:p14="http://schemas.microsoft.com/office/powerpoint/2010/main" val="12703348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5</a:t>
            </a:fld>
            <a:endParaRPr lang="ru-RU" altLang="ru-RU" smtClean="0"/>
          </a:p>
        </p:txBody>
      </p:sp>
    </p:spTree>
    <p:extLst>
      <p:ext uri="{BB962C8B-B14F-4D97-AF65-F5344CB8AC3E}">
        <p14:creationId xmlns="" xmlns:p14="http://schemas.microsoft.com/office/powerpoint/2010/main" val="4023807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6</a:t>
            </a:fld>
            <a:endParaRPr lang="ru-RU" altLang="ru-RU" smtClean="0"/>
          </a:p>
        </p:txBody>
      </p:sp>
    </p:spTree>
    <p:extLst>
      <p:ext uri="{BB962C8B-B14F-4D97-AF65-F5344CB8AC3E}">
        <p14:creationId xmlns="" xmlns:p14="http://schemas.microsoft.com/office/powerpoint/2010/main" val="4062937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AABF8F-67B6-4CF4-B93A-A9F76747AE20}" type="datetime1">
              <a:rPr lang="ru-RU"/>
              <a:pPr>
                <a:defRPr/>
              </a:pPr>
              <a:t>03.02.2017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0FAAE0-8E5F-44DC-834C-5BA27BD318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214107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EEE7E-5B41-4FC3-97BB-11F71064A3E5}" type="datetime1">
              <a:rPr lang="ru-RU"/>
              <a:pPr>
                <a:defRPr/>
              </a:pPr>
              <a:t>03.02.2017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408D0-41F2-482A-B17A-0B462EE62CC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997444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5B8FDE-B8FE-415E-AA0F-B04005A4DDFA}" type="datetime1">
              <a:rPr lang="ru-RU"/>
              <a:pPr>
                <a:defRPr/>
              </a:pPr>
              <a:t>03.02.2017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17C4F-0C70-41D0-A543-871174B99A9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4121729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AEEF4-3DFA-412A-A20C-E266103500EC}" type="datetime1">
              <a:rPr lang="ru-RU"/>
              <a:pPr>
                <a:defRPr/>
              </a:pPr>
              <a:t>03.02.2017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C1702-5165-427E-8CD6-0627CF1C3BB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945147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B4A8C-F874-4F15-9D52-F5180D6D0D32}" type="datetime1">
              <a:rPr lang="ru-RU"/>
              <a:pPr>
                <a:defRPr/>
              </a:pPr>
              <a:t>03.02.2017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F7995-47AE-4B37-9361-B8E03588D69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392388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4EB253-69D3-4D0A-B94F-E5D2E67ED1DE}" type="datetime1">
              <a:rPr lang="ru-RU"/>
              <a:pPr>
                <a:defRPr/>
              </a:pPr>
              <a:t>03.02.2017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AD464-1779-44C5-BB1E-5219E4CC236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648733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B294E-AF78-4C2A-8A22-F0300AA3BA4C}" type="datetime1">
              <a:rPr lang="ru-RU"/>
              <a:pPr>
                <a:defRPr/>
              </a:pPr>
              <a:t>03.02.2017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5BE669-51D4-466A-A0AE-6040654B5C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114905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28892-8D5F-4529-BB4B-82EB87360282}" type="datetime1">
              <a:rPr lang="ru-RU"/>
              <a:pPr>
                <a:defRPr/>
              </a:pPr>
              <a:t>03.02.2017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713A9-F543-4617-8E9E-4F214789A29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994537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C7F6-9C79-4132-8CA5-41DEF3BBC78D}" type="datetime1">
              <a:rPr lang="ru-RU"/>
              <a:pPr>
                <a:defRPr/>
              </a:pPr>
              <a:t>03.02.2017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224DCA-37C2-4F7C-BAE2-851BFB12772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879785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00934-2EED-4B2E-B42D-0E10327E0681}" type="datetime1">
              <a:rPr lang="ru-RU"/>
              <a:pPr>
                <a:defRPr/>
              </a:pPr>
              <a:t>03.02.2017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7D6F2-BFEF-4A17-B1E0-49CFFEF9584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736173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AE7D4-DAE1-4828-A7DB-02AD15D791F9}" type="datetime1">
              <a:rPr lang="ru-RU"/>
              <a:pPr>
                <a:defRPr/>
              </a:pPr>
              <a:t>03.02.2017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CA257-DBB6-4AF3-BF73-A3B839BC630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111987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6574F56-BDDA-4121-8CD6-C50AAC271BDD}" type="datetime1">
              <a:rPr lang="ru-RU"/>
              <a:pPr>
                <a:defRPr/>
              </a:pPr>
              <a:t>03.02.2017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80773E5-00FE-4104-9B26-66283309E1F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microsoft.com/office/2007/relationships/diagramDrawing" Target="../diagrams/drawin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912329"/>
            <a:ext cx="9147175" cy="2140609"/>
          </a:xfrm>
          <a:prstGeom prst="rect">
            <a:avLst/>
          </a:prstGeom>
          <a:noFill/>
          <a:effectLst/>
        </p:spPr>
        <p:txBody>
          <a:bodyPr tIns="108000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36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Информационное сопровождение  </a:t>
            </a:r>
            <a:r>
              <a:rPr lang="ru-RU" altLang="ru-RU" sz="36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  </a:t>
            </a:r>
            <a:r>
              <a:rPr lang="ru-RU" altLang="ru-RU" sz="36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застрахованных лиц </a:t>
            </a:r>
            <a:r>
              <a:rPr lang="ru-RU" altLang="ru-RU" sz="36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при  проведении профилактических мероприятий.</a:t>
            </a:r>
          </a:p>
          <a:p>
            <a:pPr algn="ctr" eaLnBrk="1" hangingPunct="1">
              <a:defRPr/>
            </a:pPr>
            <a:r>
              <a:rPr lang="ru-RU" altLang="ru-RU" sz="36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Деятельность страхового представителя 2 уровня</a:t>
            </a:r>
            <a:endParaRPr lang="en-US" altLang="ru-RU" sz="36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9755"/>
          <a:stretch/>
        </p:blipFill>
        <p:spPr>
          <a:xfrm>
            <a:off x="-4642" y="6066796"/>
            <a:ext cx="9148642" cy="790982"/>
          </a:xfrm>
          <a:prstGeom prst="rect">
            <a:avLst/>
          </a:prstGeom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140325" y="5137920"/>
            <a:ext cx="4003675" cy="861774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b="1" dirty="0" err="1" smtClean="0">
                <a:latin typeface="+mn-lt"/>
              </a:rPr>
              <a:t>Кабатова</a:t>
            </a:r>
            <a:r>
              <a:rPr lang="ru-RU" altLang="ru-RU" b="1" dirty="0" smtClean="0">
                <a:latin typeface="+mn-lt"/>
              </a:rPr>
              <a:t> Ольга Михайловна</a:t>
            </a:r>
            <a:endParaRPr lang="ru-RU" altLang="ru-RU" b="1" dirty="0">
              <a:latin typeface="+mn-lt"/>
            </a:endParaRPr>
          </a:p>
          <a:p>
            <a:pPr eaLnBrk="1" hangingPunct="1">
              <a:defRPr/>
            </a:pPr>
            <a:r>
              <a:rPr lang="ru-RU" altLang="ru-RU" sz="1600" b="1" dirty="0" smtClean="0">
                <a:latin typeface="+mn-lt"/>
              </a:rPr>
              <a:t>начальник отдела организации ОМС и ЗПЗ ТФОМС РА</a:t>
            </a:r>
            <a:endParaRPr lang="ru-RU" altLang="ru-RU" sz="1600" b="1" dirty="0"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3568" y="411510"/>
            <a:ext cx="7488832" cy="879408"/>
          </a:xfrm>
          <a:prstGeom prst="rect">
            <a:avLst/>
          </a:prstGeom>
          <a:effectLst>
            <a:outerShdw blurRad="38100" dist="25400" dir="2700000" algn="tl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lnSpc>
                <a:spcPts val="2000"/>
              </a:lnSpc>
            </a:pPr>
            <a:r>
              <a:rPr lang="ru-RU" sz="2800" b="1" kern="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Территориальный фонд ОМС</a:t>
            </a:r>
          </a:p>
          <a:p>
            <a:pPr algn="ctr">
              <a:lnSpc>
                <a:spcPts val="2000"/>
              </a:lnSpc>
            </a:pPr>
            <a:endParaRPr lang="ru-RU" sz="2800" b="1" kern="0" spc="50" dirty="0" smtClean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</a:endParaRPr>
          </a:p>
          <a:p>
            <a:pPr algn="ctr">
              <a:lnSpc>
                <a:spcPts val="2000"/>
              </a:lnSpc>
            </a:pPr>
            <a:r>
              <a:rPr lang="ru-RU" sz="2800" b="1" kern="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Республики Адыгея</a:t>
            </a:r>
            <a:endParaRPr lang="ru-RU" sz="28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gray">
          <a:xfrm>
            <a:off x="7429520" y="214290"/>
            <a:ext cx="1500198" cy="14287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02107" y="129472"/>
            <a:ext cx="184731" cy="6718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lnSpc>
                <a:spcPct val="150000"/>
              </a:lnSpc>
              <a:defRPr/>
            </a:pPr>
            <a:endParaRPr lang="ru-RU" sz="2800" dirty="0" smtClean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29473"/>
            <a:ext cx="7955176" cy="860656"/>
          </a:xfrm>
        </p:spPr>
        <p:txBody>
          <a:bodyPr/>
          <a:lstStyle/>
          <a:p>
            <a:pPr algn="ctr"/>
            <a:r>
              <a:rPr lang="ru-RU" sz="2600" dirty="0" smtClean="0">
                <a:solidFill>
                  <a:schemeClr val="bg1"/>
                </a:solidFill>
                <a:latin typeface="+mn-lt"/>
              </a:rPr>
              <a:t>Обеспеченность страховыми представителями</a:t>
            </a:r>
            <a:br>
              <a:rPr lang="ru-RU" sz="2600" dirty="0" smtClean="0">
                <a:solidFill>
                  <a:schemeClr val="bg1"/>
                </a:solidFill>
                <a:latin typeface="+mn-lt"/>
              </a:rPr>
            </a:br>
            <a:r>
              <a:rPr lang="ru-RU" sz="2600" dirty="0" smtClean="0">
                <a:solidFill>
                  <a:schemeClr val="bg1"/>
                </a:solidFill>
                <a:latin typeface="+mn-lt"/>
              </a:rPr>
              <a:t> 2 уровня населения Республики Адыгея</a:t>
            </a:r>
            <a:endParaRPr lang="ru-RU" sz="26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002287"/>
              </p:ext>
            </p:extLst>
          </p:nvPr>
        </p:nvGraphicFramePr>
        <p:xfrm>
          <a:off x="376871" y="1408577"/>
          <a:ext cx="8450471" cy="154304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{69CF1AB2-1976-4502-BF36-3FF5EA218861}</a:tableStyleId>
              </a:tblPr>
              <a:tblGrid>
                <a:gridCol w="3021737"/>
                <a:gridCol w="1571325"/>
                <a:gridCol w="1075267"/>
                <a:gridCol w="2782142"/>
              </a:tblGrid>
              <a:tr h="741406">
                <a:tc>
                  <a:txBody>
                    <a:bodyPr/>
                    <a:lstStyle/>
                    <a:p>
                      <a:r>
                        <a:rPr lang="ru-RU" sz="1500" b="1" dirty="0" smtClean="0">
                          <a:latin typeface="+mn-lt"/>
                        </a:rPr>
                        <a:t>Страховые медицинские организации</a:t>
                      </a:r>
                      <a:endParaRPr lang="ru-RU" sz="15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latin typeface="+mn-lt"/>
                        </a:rPr>
                        <a:t>Число страховых представителей 2 уровня</a:t>
                      </a:r>
                      <a:endParaRPr lang="ru-RU" sz="15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+mn-lt"/>
                        </a:rPr>
                        <a:t>Прошли обучение</a:t>
                      </a:r>
                      <a:endParaRPr lang="ru-RU" sz="15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+mn-lt"/>
                        </a:rPr>
                        <a:t>Фактическая нагрузка на  страхового представителя 2 уровня</a:t>
                      </a:r>
                      <a:endParaRPr lang="ru-RU" sz="15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205"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Филиал АО ВТБ Медицинское страхование в</a:t>
                      </a:r>
                      <a:r>
                        <a:rPr lang="ru-RU" sz="1400" b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Республике Адыгея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7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7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+mn-lt"/>
                        </a:rPr>
                        <a:t>414 078тыс. застрахованных лиц</a:t>
                      </a:r>
                    </a:p>
                    <a:p>
                      <a:pPr algn="ctr"/>
                      <a:endParaRPr lang="ru-RU" sz="14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14" name="Скругленный прямоугольник 13"/>
          <p:cNvSpPr/>
          <p:nvPr/>
        </p:nvSpPr>
        <p:spPr>
          <a:xfrm>
            <a:off x="1438138" y="5213033"/>
            <a:ext cx="6368129" cy="1090300"/>
          </a:xfrm>
          <a:prstGeom prst="roundRect">
            <a:avLst>
              <a:gd name="adj" fmla="val 12573"/>
            </a:avLst>
          </a:prstGeom>
          <a:solidFill>
            <a:schemeClr val="accent1"/>
          </a:solidFill>
          <a:ln>
            <a:noFill/>
          </a:ln>
          <a:effectLst>
            <a:outerShdw blurRad="114300" dist="63500" dir="3000000" sx="101000" sy="101000" algn="tl" rotWithShape="0">
              <a:prstClr val="black">
                <a:alpha val="29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В соответствии с дорожной картой к 2018 году к СП 2 уровня должно быть прикреплено не более </a:t>
            </a:r>
            <a:r>
              <a:rPr lang="ru-RU" sz="1600" b="1" dirty="0" smtClean="0">
                <a:solidFill>
                  <a:schemeClr val="tx1"/>
                </a:solidFill>
              </a:rPr>
              <a:t>40 </a:t>
            </a:r>
            <a:r>
              <a:rPr lang="ru-RU" sz="1600" b="1" dirty="0">
                <a:solidFill>
                  <a:schemeClr val="tx1"/>
                </a:solidFill>
              </a:rPr>
              <a:t>тысяч </a:t>
            </a:r>
            <a:r>
              <a:rPr lang="ru-RU" sz="1600" b="1" dirty="0" smtClean="0">
                <a:solidFill>
                  <a:schemeClr val="tx1"/>
                </a:solidFill>
              </a:rPr>
              <a:t>застрахованных.</a:t>
            </a:r>
            <a:endParaRPr lang="ru-RU" altLang="ru-RU" sz="1600" b="1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438139" y="3807088"/>
            <a:ext cx="6368129" cy="1090300"/>
          </a:xfrm>
          <a:prstGeom prst="roundRect">
            <a:avLst>
              <a:gd name="adj" fmla="val 12573"/>
            </a:avLst>
          </a:prstGeom>
          <a:solidFill>
            <a:schemeClr val="accent1"/>
          </a:solidFill>
          <a:ln>
            <a:noFill/>
          </a:ln>
          <a:effectLst>
            <a:outerShdw blurRad="114300" dist="63500" dir="3000000" sx="101000" sy="101000" algn="tl" rotWithShape="0">
              <a:prstClr val="black">
                <a:alpha val="29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altLang="ko-KR" sz="1600" b="1" dirty="0">
                <a:solidFill>
                  <a:schemeClr val="tx1"/>
                </a:solidFill>
                <a:cs typeface="Times New Roman" panose="02020603050405020304" pitchFamily="18" charset="0"/>
              </a:rPr>
              <a:t>Страховые </a:t>
            </a:r>
            <a:r>
              <a:rPr lang="ru-RU" altLang="ko-KR" sz="16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представители </a:t>
            </a:r>
            <a:r>
              <a:rPr lang="ru-RU" altLang="ko-KR" sz="1600" b="1" dirty="0">
                <a:solidFill>
                  <a:schemeClr val="tx1"/>
                </a:solidFill>
                <a:cs typeface="Times New Roman" panose="02020603050405020304" pitchFamily="18" charset="0"/>
              </a:rPr>
              <a:t>2 уровня прошли обучение на базе ВУЗов:</a:t>
            </a:r>
          </a:p>
          <a:p>
            <a:pPr>
              <a:defRPr/>
            </a:pPr>
            <a:r>
              <a:rPr lang="ru-RU" altLang="ko-KR" sz="14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Первый Московский государственный университет имени И.М. Сеченова</a:t>
            </a:r>
            <a:r>
              <a:rPr lang="ru-RU" altLang="ko-KR" sz="14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;</a:t>
            </a:r>
            <a:endParaRPr lang="ru-RU" altLang="ko-KR" sz="1400" b="1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9099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02107" y="129472"/>
            <a:ext cx="184731" cy="6718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lnSpc>
                <a:spcPct val="150000"/>
              </a:lnSpc>
              <a:defRPr/>
            </a:pPr>
            <a:endParaRPr lang="ru-RU" sz="2800" dirty="0" smtClean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29473"/>
            <a:ext cx="7955176" cy="860656"/>
          </a:xfrm>
        </p:spPr>
        <p:txBody>
          <a:bodyPr/>
          <a:lstStyle/>
          <a:p>
            <a:pPr algn="ctr"/>
            <a:r>
              <a:rPr lang="ru-RU" sz="2600" dirty="0" smtClean="0">
                <a:solidFill>
                  <a:schemeClr val="bg1"/>
                </a:solidFill>
                <a:latin typeface="+mn-lt"/>
              </a:rPr>
              <a:t>Полномочия страхового представителя 2 уровня</a:t>
            </a:r>
            <a:endParaRPr lang="ru-RU" sz="26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="" xmlns:p14="http://schemas.microsoft.com/office/powerpoint/2010/main" val="3058251171"/>
              </p:ext>
            </p:extLst>
          </p:nvPr>
        </p:nvGraphicFramePr>
        <p:xfrm>
          <a:off x="17841" y="1397000"/>
          <a:ext cx="8939891" cy="51674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9" name="Скругленный прямоугольник 18"/>
          <p:cNvSpPr/>
          <p:nvPr/>
        </p:nvSpPr>
        <p:spPr>
          <a:xfrm>
            <a:off x="262467" y="1203606"/>
            <a:ext cx="8510619" cy="578749"/>
          </a:xfrm>
          <a:prstGeom prst="roundRect">
            <a:avLst>
              <a:gd name="adj" fmla="val 12573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altLang="ru-RU" b="1" dirty="0">
                <a:solidFill>
                  <a:schemeClr val="bg1"/>
                </a:solidFill>
              </a:rPr>
              <a:t>Страховые </a:t>
            </a:r>
            <a:r>
              <a:rPr lang="ru-RU" altLang="ru-RU" b="1" dirty="0" smtClean="0">
                <a:solidFill>
                  <a:schemeClr val="bg1"/>
                </a:solidFill>
              </a:rPr>
              <a:t>представители  </a:t>
            </a:r>
            <a:r>
              <a:rPr lang="ru-RU" altLang="ru-RU" b="1" dirty="0">
                <a:solidFill>
                  <a:schemeClr val="bg1"/>
                </a:solidFill>
              </a:rPr>
              <a:t>2  уровня в </a:t>
            </a:r>
            <a:r>
              <a:rPr lang="ru-RU" altLang="ru-RU" b="1" dirty="0" smtClean="0">
                <a:solidFill>
                  <a:schemeClr val="bg1"/>
                </a:solidFill>
              </a:rPr>
              <a:t>пунктах выдачи полисов </a:t>
            </a:r>
          </a:p>
          <a:p>
            <a:pPr algn="ctr"/>
            <a:r>
              <a:rPr lang="ru-RU" altLang="ru-RU" b="1" dirty="0" smtClean="0">
                <a:solidFill>
                  <a:schemeClr val="bg1"/>
                </a:solidFill>
              </a:rPr>
              <a:t>и медицинских организациях</a:t>
            </a:r>
            <a:endParaRPr lang="ru-RU" altLang="ru-RU" b="1" dirty="0">
              <a:solidFill>
                <a:schemeClr val="bg1"/>
              </a:solidFill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271439" y="1799272"/>
            <a:ext cx="629752" cy="503812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00989" y="1957554"/>
            <a:ext cx="227262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00" b="1" u="sng" dirty="0">
                <a:solidFill>
                  <a:schemeClr val="accent1">
                    <a:lumMod val="50000"/>
                  </a:schemeClr>
                </a:solidFill>
              </a:rPr>
              <a:t>Работа с застрахованными лицами: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856766" y="1957554"/>
            <a:ext cx="205975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00" b="1" u="sng" dirty="0">
                <a:solidFill>
                  <a:schemeClr val="accent1">
                    <a:lumMod val="50000"/>
                  </a:schemeClr>
                </a:solidFill>
              </a:rPr>
              <a:t>Работа  в  медицинских  организациях: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857793" y="1957554"/>
            <a:ext cx="205975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00" b="1" u="sng" dirty="0">
                <a:solidFill>
                  <a:schemeClr val="accent1">
                    <a:lumMod val="50000"/>
                  </a:schemeClr>
                </a:solidFill>
              </a:rPr>
              <a:t>Работа с коллективами застрахованных : </a:t>
            </a:r>
          </a:p>
        </p:txBody>
      </p:sp>
      <p:sp>
        <p:nvSpPr>
          <p:cNvPr id="28" name="Стрелка вниз 27"/>
          <p:cNvSpPr/>
          <p:nvPr/>
        </p:nvSpPr>
        <p:spPr>
          <a:xfrm>
            <a:off x="3302514" y="1799272"/>
            <a:ext cx="629752" cy="503812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низ 28"/>
          <p:cNvSpPr/>
          <p:nvPr/>
        </p:nvSpPr>
        <p:spPr>
          <a:xfrm>
            <a:off x="6325123" y="1799272"/>
            <a:ext cx="629752" cy="503812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826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02107" y="129472"/>
            <a:ext cx="184731" cy="6718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lnSpc>
                <a:spcPct val="150000"/>
              </a:lnSpc>
              <a:defRPr/>
            </a:pPr>
            <a:endParaRPr lang="ru-RU" sz="2800" dirty="0" smtClean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29473"/>
            <a:ext cx="7955176" cy="860656"/>
          </a:xfrm>
        </p:spPr>
        <p:txBody>
          <a:bodyPr/>
          <a:lstStyle/>
          <a:p>
            <a:pPr algn="ctr"/>
            <a:r>
              <a:rPr lang="ru-RU" altLang="ru-RU" sz="2300" dirty="0">
                <a:solidFill>
                  <a:schemeClr val="bg1"/>
                </a:solidFill>
                <a:latin typeface="+mn-lt"/>
              </a:rPr>
              <a:t>Подготовка к информированию граждан о </a:t>
            </a:r>
            <a:r>
              <a:rPr lang="ru-RU" altLang="ru-RU" sz="2300" dirty="0" smtClean="0">
                <a:solidFill>
                  <a:schemeClr val="bg1"/>
                </a:solidFill>
                <a:latin typeface="+mn-lt"/>
              </a:rPr>
              <a:t>диспансеризации</a:t>
            </a:r>
            <a:r>
              <a:rPr lang="ru-RU" altLang="ru-RU" sz="2300" dirty="0">
                <a:solidFill>
                  <a:schemeClr val="bg1"/>
                </a:solidFill>
                <a:latin typeface="+mn-lt"/>
              </a:rPr>
              <a:t>. </a:t>
            </a:r>
            <a:br>
              <a:rPr lang="ru-RU" altLang="ru-RU" sz="2300" dirty="0">
                <a:solidFill>
                  <a:schemeClr val="bg1"/>
                </a:solidFill>
                <a:latin typeface="+mn-lt"/>
              </a:rPr>
            </a:br>
            <a:r>
              <a:rPr lang="ru-RU" altLang="ru-RU" sz="2300" dirty="0">
                <a:solidFill>
                  <a:schemeClr val="bg1"/>
                </a:solidFill>
                <a:latin typeface="+mn-lt"/>
              </a:rPr>
              <a:t>  Алгоритм взаимодействия с </a:t>
            </a:r>
            <a:r>
              <a:rPr lang="ru-RU" altLang="ru-RU" sz="2300" dirty="0" smtClean="0">
                <a:solidFill>
                  <a:schemeClr val="bg1"/>
                </a:solidFill>
                <a:latin typeface="+mn-lt"/>
              </a:rPr>
              <a:t>медицинскими организациями</a:t>
            </a:r>
            <a:endParaRPr lang="ru-RU" sz="23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="" xmlns:p14="http://schemas.microsoft.com/office/powerpoint/2010/main" val="763028115"/>
              </p:ext>
            </p:extLst>
          </p:nvPr>
        </p:nvGraphicFramePr>
        <p:xfrm>
          <a:off x="287382" y="1121177"/>
          <a:ext cx="8296443" cy="54904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2" name="Объект 4"/>
          <p:cNvSpPr txBox="1">
            <a:spLocks noGrp="1"/>
          </p:cNvSpPr>
          <p:nvPr>
            <p:ph idx="1"/>
          </p:nvPr>
        </p:nvSpPr>
        <p:spPr>
          <a:xfrm>
            <a:off x="532857" y="1820817"/>
            <a:ext cx="4491990" cy="4658711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lvl="0" indent="0" algn="ctr">
              <a:buClr>
                <a:srgbClr val="AF813F"/>
              </a:buClr>
              <a:buNone/>
              <a:defRPr/>
            </a:pPr>
            <a:r>
              <a:rPr lang="ru-RU" sz="1400" b="1" dirty="0">
                <a:solidFill>
                  <a:schemeClr val="bg1"/>
                </a:solidFill>
              </a:rPr>
              <a:t>Взаимодействие с медицинскими организациями.</a:t>
            </a:r>
          </a:p>
          <a:p>
            <a:pPr marL="0" lvl="0" indent="0" algn="just">
              <a:lnSpc>
                <a:spcPts val="1200"/>
              </a:lnSpc>
              <a:buFontTx/>
              <a:buAutoNum type="arabicPeriod"/>
              <a:defRPr/>
            </a:pPr>
            <a:r>
              <a:rPr lang="ru-RU" sz="1200" dirty="0">
                <a:solidFill>
                  <a:schemeClr val="bg1"/>
                </a:solidFill>
              </a:rPr>
              <a:t>Формирование списков застрахованных лиц, прикрепленных к МО, подлежащих диспансеризации в 2017 году. </a:t>
            </a:r>
          </a:p>
          <a:p>
            <a:pPr marL="0" lvl="0" indent="0" algn="just">
              <a:lnSpc>
                <a:spcPts val="1200"/>
              </a:lnSpc>
              <a:buFontTx/>
              <a:buAutoNum type="arabicPeriod"/>
              <a:defRPr/>
            </a:pPr>
            <a:r>
              <a:rPr lang="ru-RU" sz="1200" dirty="0">
                <a:solidFill>
                  <a:schemeClr val="bg1"/>
                </a:solidFill>
              </a:rPr>
              <a:t>Анализ счетов-реестров МО на предмет прохождения диспансеризации отобранным контингентом лиц  за январь 2017 года.</a:t>
            </a:r>
          </a:p>
          <a:p>
            <a:pPr marL="0" lvl="0" indent="0" algn="just">
              <a:lnSpc>
                <a:spcPts val="1200"/>
              </a:lnSpc>
              <a:buFontTx/>
              <a:buAutoNum type="arabicPeriod"/>
              <a:defRPr/>
            </a:pPr>
            <a:r>
              <a:rPr lang="ru-RU" sz="1200" dirty="0">
                <a:solidFill>
                  <a:schemeClr val="bg1"/>
                </a:solidFill>
              </a:rPr>
              <a:t>Формирование списков лиц, не прошедших диспансеризацию по состоянию на начало  запуска проекта.</a:t>
            </a:r>
          </a:p>
          <a:p>
            <a:pPr marL="0" lvl="0" indent="0" algn="just">
              <a:lnSpc>
                <a:spcPts val="1200"/>
              </a:lnSpc>
              <a:buFontTx/>
              <a:buAutoNum type="arabicPeriod"/>
              <a:defRPr/>
            </a:pPr>
            <a:r>
              <a:rPr lang="ru-RU" sz="1200" dirty="0">
                <a:solidFill>
                  <a:schemeClr val="bg1"/>
                </a:solidFill>
              </a:rPr>
              <a:t>Оценка ресурсных возможностей МО  для  обеспечения прохождения  диспансеризации определенного количества лиц из отобранного контингента </a:t>
            </a:r>
          </a:p>
          <a:p>
            <a:pPr marL="0" lvl="0" indent="0" algn="just">
              <a:lnSpc>
                <a:spcPts val="800"/>
              </a:lnSpc>
              <a:buFontTx/>
              <a:buAutoNum type="arabicPeriod"/>
              <a:defRPr/>
            </a:pPr>
            <a:r>
              <a:rPr lang="ru-RU" sz="1200" dirty="0">
                <a:solidFill>
                  <a:schemeClr val="bg1"/>
                </a:solidFill>
              </a:rPr>
              <a:t>Выбор сегмента застрахованных лиц для смс –информирования.  </a:t>
            </a:r>
          </a:p>
          <a:p>
            <a:pPr marL="0" lvl="0" indent="0" algn="just">
              <a:lnSpc>
                <a:spcPts val="800"/>
              </a:lnSpc>
              <a:buNone/>
              <a:defRPr/>
            </a:pPr>
            <a:r>
              <a:rPr lang="ru-RU" sz="1200" b="1" dirty="0">
                <a:solidFill>
                  <a:schemeClr val="bg1"/>
                </a:solidFill>
              </a:rPr>
              <a:t>          </a:t>
            </a:r>
            <a:r>
              <a:rPr lang="ru-RU" sz="1400" b="1" dirty="0">
                <a:solidFill>
                  <a:schemeClr val="bg1"/>
                </a:solidFill>
              </a:rPr>
              <a:t>Приоритет: возрастная категория  от 21 до 45 лет.</a:t>
            </a:r>
            <a:endParaRPr lang="ru-RU" sz="1200" b="1" dirty="0">
              <a:solidFill>
                <a:schemeClr val="bg1"/>
              </a:solidFill>
            </a:endParaRPr>
          </a:p>
          <a:p>
            <a:pPr marL="0" lvl="0" indent="0" algn="just">
              <a:lnSpc>
                <a:spcPts val="800"/>
              </a:lnSpc>
              <a:buNone/>
              <a:defRPr/>
            </a:pPr>
            <a:r>
              <a:rPr lang="ru-RU" sz="1200" dirty="0">
                <a:solidFill>
                  <a:schemeClr val="bg1"/>
                </a:solidFill>
              </a:rPr>
              <a:t>          Причины выбора:  лучше реагирует на смс-оповещения,</a:t>
            </a:r>
          </a:p>
          <a:p>
            <a:pPr lvl="0" algn="just">
              <a:lnSpc>
                <a:spcPts val="800"/>
              </a:lnSpc>
              <a:buFont typeface="Wingdings" pitchFamily="2" charset="2"/>
              <a:buAutoNum type="arabicPeriod" startAt="6"/>
              <a:defRPr/>
            </a:pPr>
            <a:r>
              <a:rPr lang="ru-RU" sz="1200" dirty="0">
                <a:solidFill>
                  <a:schemeClr val="bg1"/>
                </a:solidFill>
              </a:rPr>
              <a:t>Согласование с уполномоченным представителем МО текста смс-уведомления</a:t>
            </a:r>
          </a:p>
          <a:p>
            <a:pPr marL="0" lvl="0" indent="0" algn="just">
              <a:lnSpc>
                <a:spcPts val="800"/>
              </a:lnSpc>
              <a:buFont typeface="Wingdings" pitchFamily="2" charset="2"/>
              <a:buAutoNum type="arabicPeriod" startAt="7"/>
              <a:defRPr/>
            </a:pPr>
            <a:r>
              <a:rPr lang="ru-RU" sz="1200" dirty="0">
                <a:solidFill>
                  <a:schemeClr val="bg1"/>
                </a:solidFill>
              </a:rPr>
              <a:t>  Согласование режима рассылок и количества смс-уведомлений за один день.</a:t>
            </a:r>
          </a:p>
          <a:p>
            <a:pPr marL="0" lvl="0" indent="0" algn="just">
              <a:lnSpc>
                <a:spcPts val="800"/>
              </a:lnSpc>
              <a:buFont typeface="Wingdings" pitchFamily="2" charset="2"/>
              <a:buAutoNum type="arabicPeriod" startAt="8"/>
              <a:defRPr/>
            </a:pPr>
            <a:r>
              <a:rPr lang="ru-RU" sz="1200" dirty="0">
                <a:solidFill>
                  <a:schemeClr val="bg1"/>
                </a:solidFill>
              </a:rPr>
              <a:t>  Рассылка смс-уведомления  с использованием ПО</a:t>
            </a:r>
          </a:p>
          <a:p>
            <a:pPr marL="0" lvl="0" indent="0" algn="just">
              <a:lnSpc>
                <a:spcPts val="800"/>
              </a:lnSpc>
              <a:buFont typeface="Wingdings" pitchFamily="2" charset="2"/>
              <a:buAutoNum type="arabicPeriod" startAt="8"/>
              <a:defRPr/>
            </a:pPr>
            <a:r>
              <a:rPr lang="ru-RU" sz="1200" dirty="0">
                <a:solidFill>
                  <a:schemeClr val="bg1"/>
                </a:solidFill>
              </a:rPr>
              <a:t>  Мониторинг обращений</a:t>
            </a:r>
          </a:p>
          <a:p>
            <a:pPr marL="0" indent="0" algn="ctr">
              <a:buClr>
                <a:srgbClr val="AF813F"/>
              </a:buClr>
              <a:buFont typeface="Wingdings" pitchFamily="2" charset="2"/>
              <a:buNone/>
              <a:defRPr/>
            </a:pPr>
            <a:endParaRPr lang="ru-RU" sz="1200" dirty="0" smtClean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406748" y="1355911"/>
            <a:ext cx="2772088" cy="990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ts val="1400"/>
              </a:lnSpc>
              <a:buFont typeface="Wingdings" pitchFamily="2" charset="2"/>
              <a:buNone/>
              <a:defRPr/>
            </a:pPr>
            <a:r>
              <a:rPr lang="ru-RU" sz="1300" dirty="0">
                <a:latin typeface="+mn-lt"/>
                <a:cs typeface="+mn-cs"/>
              </a:rPr>
              <a:t>Организация рабочего места страховых представителей, позволяющего в т.ч. формировать списки на диспансеризацию по различным заданным параметрам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5738949" y="2429689"/>
            <a:ext cx="3373091" cy="0"/>
          </a:xfrm>
          <a:prstGeom prst="line">
            <a:avLst/>
          </a:prstGeom>
          <a:ln w="158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5734590" y="5177250"/>
            <a:ext cx="3373091" cy="0"/>
          </a:xfrm>
          <a:prstGeom prst="line">
            <a:avLst/>
          </a:prstGeom>
          <a:ln w="158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Объект 4"/>
          <p:cNvSpPr txBox="1">
            <a:spLocks/>
          </p:cNvSpPr>
          <p:nvPr/>
        </p:nvSpPr>
        <p:spPr>
          <a:xfrm>
            <a:off x="6090019" y="2438825"/>
            <a:ext cx="3017662" cy="2719206"/>
          </a:xfrm>
          <a:prstGeom prst="rect">
            <a:avLst/>
          </a:prstGeom>
          <a:noFill/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>
            <a:spAutoFit/>
          </a:bodyPr>
          <a:lstStyle>
            <a:lvl1pPr marL="285750" indent="-28575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Font typeface="Wingdings" pitchFamily="2" charset="2"/>
              <a:buChar char="§"/>
              <a:defRPr sz="1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20000" indent="-1800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Font typeface="Wingdings" pitchFamily="2" charset="2"/>
              <a:buChar char="§"/>
              <a:defRPr sz="1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itchFamily="2" charset="2"/>
              <a:buNone/>
              <a:defRPr/>
            </a:pPr>
            <a:r>
              <a:rPr lang="ru-RU" sz="1200" b="1" dirty="0" smtClean="0">
                <a:solidFill>
                  <a:srgbClr val="C00000"/>
                </a:solidFill>
              </a:rPr>
              <a:t>ВАЖНО</a:t>
            </a:r>
          </a:p>
          <a:p>
            <a:pPr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ru-RU" sz="1200" dirty="0" smtClean="0">
                <a:solidFill>
                  <a:schemeClr val="tx1"/>
                </a:solidFill>
              </a:rPr>
              <a:t>Формирование целевых группы для информирования: группам сформированным по одной возрастной группе легче организовать маршрутизацию в МО    </a:t>
            </a:r>
          </a:p>
          <a:p>
            <a:pPr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ru-RU" sz="1200" dirty="0" smtClean="0">
                <a:solidFill>
                  <a:schemeClr val="tx1"/>
                </a:solidFill>
              </a:rPr>
              <a:t>Правильный выбор режима информирования  для обеспечения необходимого равномерного потока</a:t>
            </a:r>
          </a:p>
          <a:p>
            <a:pPr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ru-RU" sz="1200" dirty="0" smtClean="0">
                <a:solidFill>
                  <a:schemeClr val="tx1"/>
                </a:solidFill>
              </a:rPr>
              <a:t>Выбор для каждой целевой группы способа информирования  (мобильный домашний телефон, почтовое сообщение</a:t>
            </a:r>
          </a:p>
        </p:txBody>
      </p:sp>
      <p:sp>
        <p:nvSpPr>
          <p:cNvPr id="25" name="Объект 4"/>
          <p:cNvSpPr txBox="1">
            <a:spLocks/>
          </p:cNvSpPr>
          <p:nvPr/>
        </p:nvSpPr>
        <p:spPr>
          <a:xfrm>
            <a:off x="6406748" y="5247217"/>
            <a:ext cx="2816225" cy="906402"/>
          </a:xfrm>
          <a:prstGeom prst="rect">
            <a:avLst/>
          </a:prstGeom>
          <a:noFill/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80000">
            <a:spAutoFit/>
          </a:bodyPr>
          <a:lstStyle>
            <a:lvl1pPr marL="285750" indent="-28575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Font typeface="Wingdings" pitchFamily="2" charset="2"/>
              <a:buChar char="§"/>
              <a:defRPr sz="1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20000" indent="-1800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Font typeface="Wingdings" pitchFamily="2" charset="2"/>
              <a:buChar char="§"/>
              <a:defRPr sz="1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itchFamily="2" charset="2"/>
              <a:buNone/>
              <a:defRPr/>
            </a:pPr>
            <a:r>
              <a:rPr lang="ru-RU" sz="1200" b="1" dirty="0" smtClean="0">
                <a:solidFill>
                  <a:srgbClr val="C00000"/>
                </a:solidFill>
              </a:rPr>
              <a:t>Планируемая эффективность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ru-RU" sz="1200" dirty="0" smtClean="0">
                <a:solidFill>
                  <a:schemeClr val="tx1"/>
                </a:solidFill>
              </a:rPr>
              <a:t>Рост на 30% обратившихся для прохождения диспансеризации из числа проинформированных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5468978" y="1523998"/>
            <a:ext cx="516533" cy="787091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>
            <a:off x="5476323" y="3519554"/>
            <a:ext cx="516533" cy="787091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право 26"/>
          <p:cNvSpPr/>
          <p:nvPr/>
        </p:nvSpPr>
        <p:spPr>
          <a:xfrm>
            <a:off x="5474239" y="5306872"/>
            <a:ext cx="516533" cy="787091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6800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02107" y="129472"/>
            <a:ext cx="184731" cy="6718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lnSpc>
                <a:spcPct val="150000"/>
              </a:lnSpc>
              <a:defRPr/>
            </a:pPr>
            <a:endParaRPr lang="ru-RU" sz="2800" dirty="0" smtClean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29473"/>
            <a:ext cx="7955176" cy="860656"/>
          </a:xfrm>
        </p:spPr>
        <p:txBody>
          <a:bodyPr/>
          <a:lstStyle/>
          <a:p>
            <a:pPr algn="ctr"/>
            <a:r>
              <a:rPr lang="ru-RU" altLang="ru-RU" sz="2400" dirty="0" smtClean="0">
                <a:solidFill>
                  <a:schemeClr val="bg1"/>
                </a:solidFill>
                <a:latin typeface="+mn-lt"/>
              </a:rPr>
              <a:t>Функции страхового представителя при проведении диспансеризации</a:t>
            </a:r>
            <a:r>
              <a:rPr lang="ru-RU" altLang="ru-RU" sz="2400" dirty="0">
                <a:solidFill>
                  <a:schemeClr val="bg1"/>
                </a:solidFill>
                <a:latin typeface="+mn-lt"/>
              </a:rPr>
              <a:t>. </a:t>
            </a:r>
            <a:endParaRPr lang="ru-RU" sz="24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28075" y="5722128"/>
            <a:ext cx="8814485" cy="724328"/>
          </a:xfrm>
          <a:prstGeom prst="roundRect">
            <a:avLst>
              <a:gd name="adj" fmla="val 12573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400" dirty="0">
                <a:solidFill>
                  <a:schemeClr val="tx1"/>
                </a:solidFill>
              </a:rPr>
              <a:t>Страховой представитель 2 уровня осуществляет в последующие периоды </a:t>
            </a:r>
            <a:r>
              <a:rPr lang="ru-RU" sz="1400" b="1" dirty="0">
                <a:solidFill>
                  <a:schemeClr val="tx1"/>
                </a:solidFill>
              </a:rPr>
              <a:t>контроль полноты охвата 2 этапом профилактических мероприятии застрахованных лиц</a:t>
            </a:r>
            <a:r>
              <a:rPr lang="ru-RU" sz="1400" dirty="0">
                <a:solidFill>
                  <a:schemeClr val="tx1"/>
                </a:solidFill>
              </a:rPr>
              <a:t> и своевременности его </a:t>
            </a:r>
            <a:r>
              <a:rPr lang="ru-RU" sz="1400" dirty="0" smtClean="0">
                <a:solidFill>
                  <a:schemeClr val="tx1"/>
                </a:solidFill>
              </a:rPr>
              <a:t>проведения.</a:t>
            </a:r>
            <a:endParaRPr lang="ru-RU" altLang="ru-RU" sz="1400" b="1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29940" y="1128244"/>
            <a:ext cx="8814485" cy="1399602"/>
          </a:xfrm>
          <a:prstGeom prst="roundRect">
            <a:avLst>
              <a:gd name="adj" fmla="val 12573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400" dirty="0" smtClean="0">
                <a:solidFill>
                  <a:schemeClr val="tx1"/>
                </a:solidFill>
              </a:rPr>
              <a:t>Содействует привлечению </a:t>
            </a:r>
            <a:r>
              <a:rPr lang="ru-RU" sz="1400" dirty="0">
                <a:solidFill>
                  <a:schemeClr val="tx1"/>
                </a:solidFill>
              </a:rPr>
              <a:t>застрахованных лиц, включенных медицинскими организациями в списки, к прохождению 1 этапа профилактических мероприятий, </a:t>
            </a:r>
            <a:r>
              <a:rPr lang="ru-RU" sz="1400" b="1" dirty="0">
                <a:solidFill>
                  <a:schemeClr val="tx1"/>
                </a:solidFill>
              </a:rPr>
              <a:t>в том числе организует их индивидуальное информирование в письменной или иных формах о возможности прохождения профилактических мероприятий в текущем квартале в медицинской организации, к которой они прикреплены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8077" y="2588487"/>
            <a:ext cx="8814485" cy="1141954"/>
          </a:xfrm>
          <a:prstGeom prst="roundRect">
            <a:avLst>
              <a:gd name="adj" fmla="val 12573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400" b="1" dirty="0">
                <a:solidFill>
                  <a:schemeClr val="tx1"/>
                </a:solidFill>
              </a:rPr>
              <a:t>Е</a:t>
            </a:r>
            <a:r>
              <a:rPr lang="ru-RU" sz="1400" b="1" dirty="0" smtClean="0">
                <a:solidFill>
                  <a:schemeClr val="tx1"/>
                </a:solidFill>
              </a:rPr>
              <a:t>жеквартально </a:t>
            </a:r>
            <a:r>
              <a:rPr lang="ru-RU" sz="1400" b="1" dirty="0">
                <a:solidFill>
                  <a:schemeClr val="tx1"/>
                </a:solidFill>
              </a:rPr>
              <a:t>по итогам квартала организует ведение учета застрахованных лиц, включенных в списки для проведения 1 этапа профилактических мероприятий, но не обратившихся в медицинскую организацию для их прохождения, </a:t>
            </a:r>
            <a:r>
              <a:rPr lang="ru-RU" sz="1400" dirty="0">
                <a:solidFill>
                  <a:schemeClr val="tx1"/>
                </a:solidFill>
              </a:rPr>
              <a:t>в том числе для проведения телефонных опросов данных застрахованных лиц страховым представителем 1 уровня.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28074" y="4814668"/>
            <a:ext cx="8814485" cy="824582"/>
          </a:xfrm>
          <a:prstGeom prst="roundRect">
            <a:avLst>
              <a:gd name="adj" fmla="val 12573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400" b="1" dirty="0">
                <a:solidFill>
                  <a:schemeClr val="tx1"/>
                </a:solidFill>
              </a:rPr>
              <a:t>Страховой представитель 2 уровня</a:t>
            </a:r>
            <a:r>
              <a:rPr lang="ru-RU" sz="1400" dirty="0">
                <a:solidFill>
                  <a:schemeClr val="tx1"/>
                </a:solidFill>
              </a:rPr>
              <a:t> на основании результатов профилактических мероприятий, отраженных в реестрах счетов, </a:t>
            </a:r>
            <a:r>
              <a:rPr lang="ru-RU" sz="1400" b="1" dirty="0">
                <a:solidFill>
                  <a:schemeClr val="tx1"/>
                </a:solidFill>
              </a:rPr>
              <a:t>ежемесячно ведет учет застрахованных лиц, подлежащих и отказавшихся от прохождения 2 этапа профилактических мероприятий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28074" y="3821086"/>
            <a:ext cx="8814485" cy="898847"/>
          </a:xfrm>
          <a:prstGeom prst="roundRect">
            <a:avLst>
              <a:gd name="adj" fmla="val 12573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400" b="1" dirty="0">
                <a:solidFill>
                  <a:schemeClr val="tx1"/>
                </a:solidFill>
              </a:rPr>
              <a:t>Медицинская организация</a:t>
            </a:r>
            <a:r>
              <a:rPr lang="ru-RU" sz="1400" dirty="0">
                <a:solidFill>
                  <a:schemeClr val="tx1"/>
                </a:solidFill>
              </a:rPr>
              <a:t> по результатам </a:t>
            </a:r>
            <a:r>
              <a:rPr lang="ru-RU" sz="1400" b="1" dirty="0">
                <a:solidFill>
                  <a:schemeClr val="tx1"/>
                </a:solidFill>
              </a:rPr>
              <a:t>проведения 1 этапа</a:t>
            </a:r>
            <a:r>
              <a:rPr lang="ru-RU" sz="1400" dirty="0">
                <a:solidFill>
                  <a:schemeClr val="tx1"/>
                </a:solidFill>
              </a:rPr>
              <a:t> профилактических мероприятий вносит в реестр счетов для страховой медицинской организации по каждому застрахованному лицу, прошедшему 1 этап профилактических мероприятий, </a:t>
            </a:r>
            <a:r>
              <a:rPr lang="ru-RU" sz="1400" b="1" dirty="0">
                <a:solidFill>
                  <a:schemeClr val="tx1"/>
                </a:solidFill>
              </a:rPr>
              <a:t>информацию о выданных назначениях и результатах проведенных мероприятий в соответствии с установленной формой.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60907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02107" y="129472"/>
            <a:ext cx="184731" cy="6718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lnSpc>
                <a:spcPct val="150000"/>
              </a:lnSpc>
              <a:defRPr/>
            </a:pPr>
            <a:endParaRPr lang="ru-RU" sz="2800" dirty="0" smtClean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29473"/>
            <a:ext cx="7955176" cy="860656"/>
          </a:xfrm>
        </p:spPr>
        <p:txBody>
          <a:bodyPr/>
          <a:lstStyle/>
          <a:p>
            <a:pPr algn="ctr">
              <a:defRPr/>
            </a:pPr>
            <a:r>
              <a:rPr lang="ru-RU" altLang="ru-RU" sz="2400" kern="0" dirty="0" smtClean="0">
                <a:solidFill>
                  <a:schemeClr val="bg1"/>
                </a:solidFill>
                <a:latin typeface="+mn-lt"/>
              </a:rPr>
              <a:t>Рекомендации по организации диспансеризации</a:t>
            </a:r>
            <a:endParaRPr lang="ru-RU" altLang="ru-RU" sz="2800" kern="0" dirty="0">
              <a:solidFill>
                <a:schemeClr val="bg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08451" y="1182532"/>
            <a:ext cx="7644713" cy="884929"/>
          </a:xfrm>
          <a:prstGeom prst="roundRect">
            <a:avLst>
              <a:gd name="adj" fmla="val 12573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altLang="ru-RU" sz="1400" b="1" dirty="0" smtClean="0">
                <a:solidFill>
                  <a:schemeClr val="tx1"/>
                </a:solidFill>
              </a:rPr>
              <a:t>Для успешного проведения массовой диспансеризации в кратчайшие сроки необходимо выделять отдельную бригаду медработников и четко определять маршрутизацию.</a:t>
            </a:r>
            <a:endParaRPr lang="ru-RU" altLang="ru-RU" sz="14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08451" y="2171216"/>
            <a:ext cx="7644713" cy="781404"/>
          </a:xfrm>
          <a:prstGeom prst="roundRect">
            <a:avLst>
              <a:gd name="adj" fmla="val 12573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altLang="ru-RU" sz="1400" b="1" dirty="0" smtClean="0">
              <a:solidFill>
                <a:schemeClr val="tx1"/>
              </a:solidFill>
            </a:endParaRPr>
          </a:p>
          <a:p>
            <a:pPr algn="ctr"/>
            <a:r>
              <a:rPr lang="ru-RU" altLang="ru-RU" sz="1400" b="1" dirty="0" smtClean="0">
                <a:solidFill>
                  <a:schemeClr val="tx1"/>
                </a:solidFill>
              </a:rPr>
              <a:t>Направление смс </a:t>
            </a:r>
            <a:r>
              <a:rPr lang="ru-RU" altLang="ru-RU" sz="1400" b="1" dirty="0">
                <a:solidFill>
                  <a:schemeClr val="tx1"/>
                </a:solidFill>
              </a:rPr>
              <a:t>– оповещения</a:t>
            </a:r>
            <a:r>
              <a:rPr lang="ru-RU" altLang="ru-RU" sz="1400" b="1" dirty="0" smtClean="0">
                <a:solidFill>
                  <a:schemeClr val="tx1"/>
                </a:solidFill>
              </a:rPr>
              <a:t> регулярно с целью равномерного распределения потоков пациентов по дням недели.</a:t>
            </a:r>
          </a:p>
          <a:p>
            <a:pPr algn="ctr"/>
            <a:endParaRPr lang="ru-RU" altLang="ru-RU" sz="1400" b="1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08451" y="3056375"/>
            <a:ext cx="7644713" cy="719109"/>
          </a:xfrm>
          <a:prstGeom prst="roundRect">
            <a:avLst>
              <a:gd name="adj" fmla="val 12573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altLang="ru-RU" sz="1400" b="1" dirty="0" smtClean="0">
                <a:solidFill>
                  <a:schemeClr val="tx1"/>
                </a:solidFill>
              </a:rPr>
              <a:t>Разработка индивидуального текстового макета смс – оповещения для каждой медицинской организации</a:t>
            </a:r>
            <a:r>
              <a:rPr lang="ru-RU" altLang="ru-RU" sz="1400" b="1" dirty="0">
                <a:solidFill>
                  <a:schemeClr val="tx1"/>
                </a:solidFill>
              </a:rPr>
              <a:t>,</a:t>
            </a:r>
            <a:r>
              <a:rPr lang="ru-RU" altLang="ru-RU" sz="1400" b="1" dirty="0" smtClean="0">
                <a:solidFill>
                  <a:schemeClr val="tx1"/>
                </a:solidFill>
              </a:rPr>
              <a:t>  содержащего конкретную </a:t>
            </a:r>
            <a:r>
              <a:rPr lang="ru-RU" altLang="ru-RU" sz="1400" b="1" dirty="0">
                <a:solidFill>
                  <a:schemeClr val="tx1"/>
                </a:solidFill>
              </a:rPr>
              <a:t>и</a:t>
            </a:r>
            <a:r>
              <a:rPr lang="ru-RU" altLang="ru-RU" sz="1400" b="1" dirty="0" smtClean="0">
                <a:solidFill>
                  <a:schemeClr val="tx1"/>
                </a:solidFill>
              </a:rPr>
              <a:t>нформацию о месте, дате и времени диспансеризации.</a:t>
            </a:r>
            <a:endParaRPr lang="ru-RU" altLang="ru-RU" sz="1400" b="1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08451" y="3879239"/>
            <a:ext cx="7644713" cy="742546"/>
          </a:xfrm>
          <a:prstGeom prst="roundRect">
            <a:avLst>
              <a:gd name="adj" fmla="val 12573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altLang="ru-RU" sz="1400" b="1" dirty="0" smtClean="0">
                <a:solidFill>
                  <a:schemeClr val="tx1"/>
                </a:solidFill>
              </a:rPr>
              <a:t>Формирование гибкого графика работы медицинской организации для оптимизации потока пациентов с учетом возрастной категории. </a:t>
            </a:r>
            <a:endParaRPr lang="ru-RU" altLang="ru-RU" sz="1400" b="1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08448" y="5005233"/>
            <a:ext cx="7644713" cy="1307649"/>
          </a:xfrm>
          <a:prstGeom prst="roundRect">
            <a:avLst>
              <a:gd name="adj" fmla="val 12573"/>
            </a:avLst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altLang="ru-RU" sz="1500" b="1" dirty="0" smtClean="0">
                <a:solidFill>
                  <a:schemeClr val="tx1"/>
                </a:solidFill>
              </a:rPr>
              <a:t>Формирование регистров подлежащих диспансеризации лиц, определение индивидуального объема диспансеризации по данным обращений в поликлинику, смс - оповещение и телефонный </a:t>
            </a:r>
            <a:r>
              <a:rPr lang="ru-RU" altLang="ru-RU" sz="1500" b="1" dirty="0" err="1" smtClean="0">
                <a:solidFill>
                  <a:schemeClr val="tx1"/>
                </a:solidFill>
              </a:rPr>
              <a:t>обзвон</a:t>
            </a:r>
            <a:r>
              <a:rPr lang="ru-RU" altLang="ru-RU" sz="1500" b="1" dirty="0" smtClean="0">
                <a:solidFill>
                  <a:schemeClr val="tx1"/>
                </a:solidFill>
              </a:rPr>
              <a:t> пациентов силами страховых медицинских организаций  позволят медработникам сконцентрировать усилия </a:t>
            </a:r>
          </a:p>
          <a:p>
            <a:pPr algn="ctr"/>
            <a:r>
              <a:rPr lang="ru-RU" altLang="ru-RU" sz="1500" b="1" dirty="0" smtClean="0">
                <a:solidFill>
                  <a:schemeClr val="tx1"/>
                </a:solidFill>
              </a:rPr>
              <a:t>на качественном проведении диспансеризации.</a:t>
            </a:r>
            <a:endParaRPr lang="ru-RU" altLang="ru-RU" sz="1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6910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19630</TotalTime>
  <Words>832</Words>
  <Application>Microsoft Office PowerPoint</Application>
  <PresentationFormat>Экран (4:3)</PresentationFormat>
  <Paragraphs>79</Paragraphs>
  <Slides>6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Обеспеченность страховыми представителями  2 уровня населения Республики Адыгея</vt:lpstr>
      <vt:lpstr>Полномочия страхового представителя 2 уровня</vt:lpstr>
      <vt:lpstr>Подготовка к информированию граждан о диспансеризации.    Алгоритм взаимодействия с медицинскими организациями</vt:lpstr>
      <vt:lpstr>Функции страхового представителя при проведении диспансеризации. </vt:lpstr>
      <vt:lpstr>Рекомендации по организации диспансеризации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Ньорба Максим Юрьевич</dc:creator>
  <cp:lastModifiedBy>kabatova</cp:lastModifiedBy>
  <cp:revision>889</cp:revision>
  <cp:lastPrinted>2017-01-18T15:29:37Z</cp:lastPrinted>
  <dcterms:created xsi:type="dcterms:W3CDTF">2015-03-16T08:19:36Z</dcterms:created>
  <dcterms:modified xsi:type="dcterms:W3CDTF">2017-02-03T07:05:42Z</dcterms:modified>
</cp:coreProperties>
</file>