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handoutMasterIdLst>
    <p:handoutMasterId r:id="rId34"/>
  </p:handoutMasterIdLst>
  <p:sldIdLst>
    <p:sldId id="308" r:id="rId2"/>
    <p:sldId id="310" r:id="rId3"/>
    <p:sldId id="256" r:id="rId4"/>
    <p:sldId id="313" r:id="rId5"/>
    <p:sldId id="312" r:id="rId6"/>
    <p:sldId id="257" r:id="rId7"/>
    <p:sldId id="287" r:id="rId8"/>
    <p:sldId id="288" r:id="rId9"/>
    <p:sldId id="314" r:id="rId10"/>
    <p:sldId id="315" r:id="rId11"/>
    <p:sldId id="289" r:id="rId12"/>
    <p:sldId id="290" r:id="rId13"/>
    <p:sldId id="291" r:id="rId14"/>
    <p:sldId id="292" r:id="rId15"/>
    <p:sldId id="316" r:id="rId16"/>
    <p:sldId id="293" r:id="rId17"/>
    <p:sldId id="285" r:id="rId18"/>
    <p:sldId id="317" r:id="rId19"/>
    <p:sldId id="295" r:id="rId20"/>
    <p:sldId id="297" r:id="rId21"/>
    <p:sldId id="299" r:id="rId22"/>
    <p:sldId id="300" r:id="rId23"/>
    <p:sldId id="301" r:id="rId24"/>
    <p:sldId id="306" r:id="rId25"/>
    <p:sldId id="307" r:id="rId26"/>
    <p:sldId id="302" r:id="rId27"/>
    <p:sldId id="303" r:id="rId28"/>
    <p:sldId id="311" r:id="rId29"/>
    <p:sldId id="305" r:id="rId30"/>
    <p:sldId id="318" r:id="rId31"/>
    <p:sldId id="280" r:id="rId32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по умолчанию" id="{92DB6616-2A1E-47D8-91C0-4BD15260C450}">
          <p14:sldIdLst>
            <p14:sldId id="256"/>
            <p14:sldId id="271"/>
            <p14:sldId id="257"/>
          </p14:sldIdLst>
        </p14:section>
        <p14:section name="Раздел без заголовка" id="{971BD053-61CC-43CA-9EBE-2ACEFBE2655B}">
          <p14:sldIdLst>
            <p14:sldId id="272"/>
            <p14:sldId id="274"/>
            <p14:sldId id="273"/>
            <p14:sldId id="275"/>
            <p14:sldId id="260"/>
            <p14:sldId id="270"/>
            <p14:sldId id="259"/>
            <p14:sldId id="276"/>
            <p14:sldId id="277"/>
            <p14:sldId id="27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C0C0C0"/>
    <a:srgbClr val="DDDDDD"/>
    <a:srgbClr val="F0F0DC"/>
    <a:srgbClr val="E6E6E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>
        <p:scale>
          <a:sx n="100" d="100"/>
          <a:sy n="100" d="100"/>
        </p:scale>
        <p:origin x="-883" y="-18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985676-9907-4139-B986-E3B070DEB4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C5AE8A2-3DAD-4EE0-9E9C-0D0CCAB5F356}">
      <dgm:prSet phldrT="[Текст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kumimoji="0" lang="ru-RU" b="1" i="0" u="none" strike="noStrike" cap="none" normalizeH="0" baseline="0" dirty="0" smtClean="0">
              <a:ln/>
              <a:solidFill>
                <a:srgbClr val="003300"/>
              </a:solidFill>
              <a:effectLst/>
              <a:latin typeface="Arial" pitchFamily="34" charset="0"/>
            </a:rPr>
            <a:t>В </a:t>
          </a:r>
          <a:r>
            <a:rPr kumimoji="0" lang="ru-RU" b="1" i="0" u="none" strike="noStrike" cap="none" normalizeH="0" baseline="0" dirty="0" smtClean="0">
              <a:ln/>
              <a:solidFill>
                <a:srgbClr val="003300"/>
              </a:solidFill>
              <a:effectLst/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стационарных</a:t>
          </a:r>
          <a:r>
            <a:rPr kumimoji="0" lang="ru-RU" b="1" i="0" u="none" strike="noStrike" cap="none" normalizeH="0" baseline="0" dirty="0" smtClean="0">
              <a:ln/>
              <a:solidFill>
                <a:srgbClr val="003300"/>
              </a:solidFill>
              <a:effectLst/>
              <a:latin typeface="Arial" pitchFamily="34" charset="0"/>
            </a:rPr>
            <a:t> </a:t>
          </a:r>
          <a:r>
            <a:rPr kumimoji="0" lang="ru-RU" b="1" i="0" u="none" strike="noStrike" cap="none" normalizeH="0" baseline="0" dirty="0" smtClean="0">
              <a:ln/>
              <a:solidFill>
                <a:srgbClr val="003300"/>
              </a:solidFill>
              <a:effectLst/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условиях</a:t>
          </a:r>
          <a:endParaRPr lang="ru-RU" dirty="0"/>
        </a:p>
      </dgm:t>
    </dgm:pt>
    <dgm:pt modelId="{D8FFBD74-DA81-497A-9F45-79930987D62C}" type="parTrans" cxnId="{C175B609-32B7-4862-961B-AF7872325FEB}">
      <dgm:prSet/>
      <dgm:spPr/>
      <dgm:t>
        <a:bodyPr/>
        <a:lstStyle/>
        <a:p>
          <a:endParaRPr lang="ru-RU"/>
        </a:p>
      </dgm:t>
    </dgm:pt>
    <dgm:pt modelId="{536436D2-BB2F-433C-9CF6-6825CA32B273}" type="sibTrans" cxnId="{C175B609-32B7-4862-961B-AF7872325FEB}">
      <dgm:prSet/>
      <dgm:spPr/>
      <dgm:t>
        <a:bodyPr/>
        <a:lstStyle/>
        <a:p>
          <a:endParaRPr lang="ru-RU"/>
        </a:p>
      </dgm:t>
    </dgm:pt>
    <dgm:pt modelId="{0015295A-6014-45C2-8BFC-5C394A266B64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kumimoji="0" lang="ru-RU" sz="1200" b="1" i="0" u="none" strike="noStrike" cap="none" normalizeH="0" baseline="0" dirty="0" smtClean="0">
              <a:ln/>
              <a:solidFill>
                <a:srgbClr val="003300"/>
              </a:solidFill>
              <a:effectLst/>
              <a:latin typeface="Times New Roman" pitchFamily="18" charset="0"/>
              <a:ea typeface="Arial Unicode MS" pitchFamily="34" charset="-128"/>
              <a:cs typeface="Times New Roman" pitchFamily="18" charset="0"/>
            </a:rPr>
            <a:t>за законченный случай лечения заболевания, </a:t>
          </a:r>
          <a:r>
            <a:rPr kumimoji="0" lang="ru-RU" sz="1200" b="0" i="0" u="none" strike="noStrike" cap="none" normalizeH="0" baseline="0" dirty="0" smtClean="0">
              <a:ln/>
              <a:solidFill>
                <a:srgbClr val="003300"/>
              </a:solidFill>
              <a:effectLst/>
              <a:latin typeface="Times New Roman" pitchFamily="18" charset="0"/>
              <a:ea typeface="Arial Unicode MS" pitchFamily="34" charset="-128"/>
              <a:cs typeface="Times New Roman" pitchFamily="18" charset="0"/>
            </a:rPr>
            <a:t>включенного в соответствующую группу заболеваний (в том числе клинико-статистические группы заболеваний - КСГ)</a:t>
          </a:r>
          <a:endParaRPr lang="ru-RU" sz="1200" b="0" dirty="0"/>
        </a:p>
      </dgm:t>
    </dgm:pt>
    <dgm:pt modelId="{95FD8DAC-E9A8-4F81-A17B-AD08AF2374B3}" type="parTrans" cxnId="{99E6F3F1-8343-438E-AECA-F60CD5D75788}">
      <dgm:prSet/>
      <dgm:spPr/>
      <dgm:t>
        <a:bodyPr/>
        <a:lstStyle/>
        <a:p>
          <a:endParaRPr lang="ru-RU"/>
        </a:p>
      </dgm:t>
    </dgm:pt>
    <dgm:pt modelId="{0CC69F12-C595-47C4-A828-B4671FDE81F1}" type="sibTrans" cxnId="{99E6F3F1-8343-438E-AECA-F60CD5D75788}">
      <dgm:prSet/>
      <dgm:spPr/>
      <dgm:t>
        <a:bodyPr/>
        <a:lstStyle/>
        <a:p>
          <a:endParaRPr lang="ru-RU"/>
        </a:p>
      </dgm:t>
    </dgm:pt>
    <dgm:pt modelId="{9F7FEE8D-D4A6-4116-AC70-14CDF43847C9}">
      <dgm:prSet phldrT="[Текст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kumimoji="0" lang="ru-RU" b="1" i="0" u="none" strike="noStrike" cap="none" normalizeH="0" baseline="0" dirty="0" smtClean="0">
              <a:ln/>
              <a:solidFill>
                <a:srgbClr val="003300"/>
              </a:solidFill>
              <a:effectLst/>
              <a:latin typeface="Arial" pitchFamily="34" charset="0"/>
            </a:rPr>
            <a:t>В </a:t>
          </a:r>
          <a:r>
            <a:rPr kumimoji="0" lang="ru-RU" b="1" i="0" u="none" strike="noStrike" cap="none" normalizeH="0" baseline="0" dirty="0" smtClean="0">
              <a:ln/>
              <a:solidFill>
                <a:srgbClr val="003300"/>
              </a:solidFill>
              <a:effectLst/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условиях</a:t>
          </a:r>
          <a:r>
            <a:rPr kumimoji="0" lang="ru-RU" b="1" i="0" u="none" strike="noStrike" cap="none" normalizeH="0" baseline="0" dirty="0" smtClean="0">
              <a:ln/>
              <a:solidFill>
                <a:srgbClr val="003300"/>
              </a:solidFill>
              <a:effectLst/>
              <a:latin typeface="Arial" pitchFamily="34" charset="0"/>
            </a:rPr>
            <a:t> дневного стационара</a:t>
          </a:r>
          <a:endParaRPr lang="ru-RU" dirty="0"/>
        </a:p>
      </dgm:t>
    </dgm:pt>
    <dgm:pt modelId="{3BB11156-1E37-44D3-A072-64BA83105396}" type="parTrans" cxnId="{80763C2E-8034-467B-86C3-FFD1219525E0}">
      <dgm:prSet/>
      <dgm:spPr/>
      <dgm:t>
        <a:bodyPr/>
        <a:lstStyle/>
        <a:p>
          <a:endParaRPr lang="ru-RU"/>
        </a:p>
      </dgm:t>
    </dgm:pt>
    <dgm:pt modelId="{5914632A-842A-4EAE-8ABF-B44D9DE5012F}" type="sibTrans" cxnId="{80763C2E-8034-467B-86C3-FFD1219525E0}">
      <dgm:prSet/>
      <dgm:spPr/>
      <dgm:t>
        <a:bodyPr/>
        <a:lstStyle/>
        <a:p>
          <a:endParaRPr lang="ru-RU"/>
        </a:p>
      </dgm:t>
    </dgm:pt>
    <dgm:pt modelId="{A8F4326B-8B6D-445B-BD03-242C19C0AAD2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200" b="1" dirty="0" smtClean="0">
              <a:solidFill>
                <a:srgbClr val="003300"/>
              </a:solidFill>
              <a:latin typeface="Times New Roman" pitchFamily="18" charset="0"/>
              <a:ea typeface="Arial Unicode MS" pitchFamily="34" charset="-128"/>
              <a:cs typeface="Times New Roman" pitchFamily="18" charset="0"/>
            </a:rPr>
            <a:t>за законченный случай лечения заболевания</a:t>
          </a:r>
          <a:r>
            <a:rPr lang="ru-RU" sz="1200" dirty="0" smtClean="0">
              <a:solidFill>
                <a:srgbClr val="003300"/>
              </a:solidFill>
              <a:latin typeface="Times New Roman" pitchFamily="18" charset="0"/>
              <a:ea typeface="Arial Unicode MS" pitchFamily="34" charset="-128"/>
              <a:cs typeface="Times New Roman" pitchFamily="18" charset="0"/>
            </a:rPr>
            <a:t>, </a:t>
          </a:r>
          <a:r>
            <a:rPr lang="ru-RU" sz="1200" b="0" dirty="0" smtClean="0">
              <a:solidFill>
                <a:srgbClr val="003300"/>
              </a:solidFill>
              <a:latin typeface="Times New Roman" pitchFamily="18" charset="0"/>
              <a:ea typeface="Arial Unicode MS" pitchFamily="34" charset="-128"/>
              <a:cs typeface="Times New Roman" pitchFamily="18" charset="0"/>
            </a:rPr>
            <a:t>включенного в соответствующую группу заболеваний (в том числе клинико-статистические группы заболеваний </a:t>
          </a:r>
          <a:r>
            <a:rPr lang="ru-RU" sz="1200" dirty="0" smtClean="0">
              <a:solidFill>
                <a:srgbClr val="003300"/>
              </a:solidFill>
              <a:latin typeface="Times New Roman" pitchFamily="18" charset="0"/>
              <a:ea typeface="Arial Unicode MS" pitchFamily="34" charset="-128"/>
              <a:cs typeface="Times New Roman" pitchFamily="18" charset="0"/>
            </a:rPr>
            <a:t>- КСГ)</a:t>
          </a:r>
          <a:endParaRPr lang="ru-RU" sz="1200" dirty="0"/>
        </a:p>
      </dgm:t>
    </dgm:pt>
    <dgm:pt modelId="{48535035-327D-4783-8BEA-2868442CF34E}" type="parTrans" cxnId="{DD5103B3-3EF1-4189-B72B-AB75B34A98C3}">
      <dgm:prSet/>
      <dgm:spPr/>
      <dgm:t>
        <a:bodyPr/>
        <a:lstStyle/>
        <a:p>
          <a:endParaRPr lang="ru-RU"/>
        </a:p>
      </dgm:t>
    </dgm:pt>
    <dgm:pt modelId="{D5121EAB-7802-44B0-B7EB-CD5FD71AFD6D}" type="sibTrans" cxnId="{DD5103B3-3EF1-4189-B72B-AB75B34A98C3}">
      <dgm:prSet/>
      <dgm:spPr/>
      <dgm:t>
        <a:bodyPr/>
        <a:lstStyle/>
        <a:p>
          <a:endParaRPr lang="ru-RU"/>
        </a:p>
      </dgm:t>
    </dgm:pt>
    <dgm:pt modelId="{823136D0-F3C8-47CF-BC4F-49CD07246908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за прерванный случай оказания медицинской помощи </a:t>
          </a:r>
          <a:r>
            <a:rPr lang="ru-RU" sz="1200" b="0" dirty="0" smtClean="0">
              <a:latin typeface="Times New Roman" pitchFamily="18" charset="0"/>
              <a:cs typeface="Times New Roman" pitchFamily="18" charset="0"/>
            </a:rPr>
            <a:t>при переводе пациента в другую медицинскую организацию, преждевременной выписке пациента из медицинской организации при его письменном отказе от дальнейшего лечения, летальном исходе, а также при проведении диагностических исследований, лечение три койко-дня и менее</a:t>
          </a:r>
          <a:endParaRPr kumimoji="0" lang="ru-RU" sz="1200" b="0" i="0" u="none" strike="noStrike" cap="none" normalizeH="0" baseline="0" dirty="0">
            <a:ln/>
            <a:solidFill>
              <a:srgbClr val="003300"/>
            </a:solidFill>
            <a:effectLst/>
            <a:latin typeface="Times New Roman" pitchFamily="18" charset="0"/>
            <a:ea typeface="Arial Unicode MS" pitchFamily="34" charset="-128"/>
            <a:cs typeface="Times New Roman" pitchFamily="18" charset="0"/>
          </a:endParaRPr>
        </a:p>
      </dgm:t>
    </dgm:pt>
    <dgm:pt modelId="{F01EA2D5-7188-4BC8-B2AD-147FCDE3885D}" type="parTrans" cxnId="{390DB866-1931-40DB-BEC0-609EEE116EB1}">
      <dgm:prSet/>
      <dgm:spPr/>
      <dgm:t>
        <a:bodyPr/>
        <a:lstStyle/>
        <a:p>
          <a:endParaRPr lang="ru-RU"/>
        </a:p>
      </dgm:t>
    </dgm:pt>
    <dgm:pt modelId="{785C5C85-8314-481B-AE6D-BCE140608F7D}" type="sibTrans" cxnId="{390DB866-1931-40DB-BEC0-609EEE116EB1}">
      <dgm:prSet/>
      <dgm:spPr/>
      <dgm:t>
        <a:bodyPr/>
        <a:lstStyle/>
        <a:p>
          <a:endParaRPr lang="ru-RU"/>
        </a:p>
      </dgm:t>
    </dgm:pt>
    <dgm:pt modelId="{81DDFF8E-EF5F-406F-A5D1-A64F28072339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200" b="1" dirty="0" smtClean="0">
              <a:latin typeface="Times New Roman" pitchFamily="18" charset="0"/>
              <a:ea typeface="Arial Unicode MS" pitchFamily="34" charset="-128"/>
              <a:cs typeface="Times New Roman" pitchFamily="18" charset="0"/>
            </a:rPr>
            <a:t>за прерванный случай оказания медицинской помощи </a:t>
          </a:r>
          <a:r>
            <a:rPr lang="ru-RU" sz="1200" b="0" dirty="0" smtClean="0">
              <a:latin typeface="Times New Roman" pitchFamily="18" charset="0"/>
              <a:ea typeface="Arial Unicode MS" pitchFamily="34" charset="-128"/>
              <a:cs typeface="Times New Roman" pitchFamily="18" charset="0"/>
            </a:rPr>
            <a:t>при переводе пациента в другую медицинскую организацию, преждевременной выписке пациента из медицинской организации при его письменном отказе от дальнейшего лечения, летальном исходе, а также при проведении диагностических исследований, </a:t>
          </a:r>
          <a:r>
            <a:rPr lang="ru-RU" sz="1200" b="0" dirty="0" smtClean="0">
              <a:latin typeface="Times New Roman" pitchFamily="18" charset="0"/>
              <a:cs typeface="Times New Roman" pitchFamily="18" charset="0"/>
            </a:rPr>
            <a:t>лечение три пациенто-дня и менее</a:t>
          </a:r>
          <a:endParaRPr lang="ru-RU" sz="1200" b="0" dirty="0">
            <a:solidFill>
              <a:srgbClr val="003300"/>
            </a:solidFill>
            <a:latin typeface="Times New Roman" pitchFamily="18" charset="0"/>
            <a:ea typeface="Arial Unicode MS" pitchFamily="34" charset="-128"/>
            <a:cs typeface="Times New Roman" pitchFamily="18" charset="0"/>
          </a:endParaRPr>
        </a:p>
      </dgm:t>
    </dgm:pt>
    <dgm:pt modelId="{50B24142-0C83-4EDF-8284-7FED955E2401}" type="parTrans" cxnId="{6C9AB1B0-E40F-4409-AB4F-ACDD52DF6497}">
      <dgm:prSet/>
      <dgm:spPr/>
      <dgm:t>
        <a:bodyPr/>
        <a:lstStyle/>
        <a:p>
          <a:endParaRPr lang="ru-RU"/>
        </a:p>
      </dgm:t>
    </dgm:pt>
    <dgm:pt modelId="{F92C1EF3-DE30-4868-8BE8-3ED20BA2D04B}" type="sibTrans" cxnId="{6C9AB1B0-E40F-4409-AB4F-ACDD52DF6497}">
      <dgm:prSet/>
      <dgm:spPr/>
      <dgm:t>
        <a:bodyPr/>
        <a:lstStyle/>
        <a:p>
          <a:endParaRPr lang="ru-RU"/>
        </a:p>
      </dgm:t>
    </dgm:pt>
    <dgm:pt modelId="{FB729DE3-F42B-4FD9-AB96-5205AB52F84F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endParaRPr kumimoji="0" lang="ru-RU" sz="1200" b="0" i="0" u="none" strike="noStrike" cap="none" normalizeH="0" baseline="0" dirty="0">
            <a:ln/>
            <a:solidFill>
              <a:srgbClr val="003300"/>
            </a:solidFill>
            <a:effectLst/>
            <a:latin typeface="Times New Roman" pitchFamily="18" charset="0"/>
            <a:ea typeface="Arial Unicode MS" pitchFamily="34" charset="-128"/>
            <a:cs typeface="Times New Roman" pitchFamily="18" charset="0"/>
          </a:endParaRPr>
        </a:p>
      </dgm:t>
    </dgm:pt>
    <dgm:pt modelId="{96EAEC40-511B-4593-B146-14C4059CCF0C}" type="parTrans" cxnId="{CCE612E5-17B8-4DB8-9E1B-1F595DB9E955}">
      <dgm:prSet/>
      <dgm:spPr/>
      <dgm:t>
        <a:bodyPr/>
        <a:lstStyle/>
        <a:p>
          <a:endParaRPr lang="ru-RU"/>
        </a:p>
      </dgm:t>
    </dgm:pt>
    <dgm:pt modelId="{B4C68984-1BE2-49A5-988C-FD51CCCE8808}" type="sibTrans" cxnId="{CCE612E5-17B8-4DB8-9E1B-1F595DB9E955}">
      <dgm:prSet/>
      <dgm:spPr/>
      <dgm:t>
        <a:bodyPr/>
        <a:lstStyle/>
        <a:p>
          <a:endParaRPr lang="ru-RU"/>
        </a:p>
      </dgm:t>
    </dgm:pt>
    <dgm:pt modelId="{FC1C5EDB-EC24-43A5-BAA7-A2A62D16AA46}" type="pres">
      <dgm:prSet presAssocID="{64985676-9907-4139-B986-E3B070DEB4B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4A8DA66-7C01-49AF-BE44-953FCB39BA7F}" type="pres">
      <dgm:prSet presAssocID="{9C5AE8A2-3DAD-4EE0-9E9C-0D0CCAB5F356}" presName="composite" presStyleCnt="0"/>
      <dgm:spPr/>
    </dgm:pt>
    <dgm:pt modelId="{A76B07F7-4191-4FD9-B503-F5AEFFA899AD}" type="pres">
      <dgm:prSet presAssocID="{9C5AE8A2-3DAD-4EE0-9E9C-0D0CCAB5F356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8A06E1-30C5-41D6-A3C1-36A63278EC9C}" type="pres">
      <dgm:prSet presAssocID="{9C5AE8A2-3DAD-4EE0-9E9C-0D0CCAB5F356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CB3E80-FEB6-478A-92F9-40691889E309}" type="pres">
      <dgm:prSet presAssocID="{536436D2-BB2F-433C-9CF6-6825CA32B273}" presName="sp" presStyleCnt="0"/>
      <dgm:spPr/>
    </dgm:pt>
    <dgm:pt modelId="{087141FF-ADE7-4E18-ACDB-C8A9BCF206C1}" type="pres">
      <dgm:prSet presAssocID="{9F7FEE8D-D4A6-4116-AC70-14CDF43847C9}" presName="composite" presStyleCnt="0"/>
      <dgm:spPr/>
    </dgm:pt>
    <dgm:pt modelId="{CA5A9D20-4983-4FC0-B960-F72052D6211A}" type="pres">
      <dgm:prSet presAssocID="{9F7FEE8D-D4A6-4116-AC70-14CDF43847C9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D2803A-9E8C-4FBB-93A8-F300CE1176C4}" type="pres">
      <dgm:prSet presAssocID="{9F7FEE8D-D4A6-4116-AC70-14CDF43847C9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0763C2E-8034-467B-86C3-FFD1219525E0}" srcId="{64985676-9907-4139-B986-E3B070DEB4BC}" destId="{9F7FEE8D-D4A6-4116-AC70-14CDF43847C9}" srcOrd="1" destOrd="0" parTransId="{3BB11156-1E37-44D3-A072-64BA83105396}" sibTransId="{5914632A-842A-4EAE-8ABF-B44D9DE5012F}"/>
    <dgm:cxn modelId="{DD5103B3-3EF1-4189-B72B-AB75B34A98C3}" srcId="{9F7FEE8D-D4A6-4116-AC70-14CDF43847C9}" destId="{A8F4326B-8B6D-445B-BD03-242C19C0AAD2}" srcOrd="0" destOrd="0" parTransId="{48535035-327D-4783-8BEA-2868442CF34E}" sibTransId="{D5121EAB-7802-44B0-B7EB-CD5FD71AFD6D}"/>
    <dgm:cxn modelId="{52DB0D3D-0499-4EC6-B6DF-3ADA943E9447}" type="presOf" srcId="{9F7FEE8D-D4A6-4116-AC70-14CDF43847C9}" destId="{CA5A9D20-4983-4FC0-B960-F72052D6211A}" srcOrd="0" destOrd="0" presId="urn:microsoft.com/office/officeart/2005/8/layout/chevron2"/>
    <dgm:cxn modelId="{390DB866-1931-40DB-BEC0-609EEE116EB1}" srcId="{9C5AE8A2-3DAD-4EE0-9E9C-0D0CCAB5F356}" destId="{823136D0-F3C8-47CF-BC4F-49CD07246908}" srcOrd="1" destOrd="0" parTransId="{F01EA2D5-7188-4BC8-B2AD-147FCDE3885D}" sibTransId="{785C5C85-8314-481B-AE6D-BCE140608F7D}"/>
    <dgm:cxn modelId="{C175B609-32B7-4862-961B-AF7872325FEB}" srcId="{64985676-9907-4139-B986-E3B070DEB4BC}" destId="{9C5AE8A2-3DAD-4EE0-9E9C-0D0CCAB5F356}" srcOrd="0" destOrd="0" parTransId="{D8FFBD74-DA81-497A-9F45-79930987D62C}" sibTransId="{536436D2-BB2F-433C-9CF6-6825CA32B273}"/>
    <dgm:cxn modelId="{454FFE7E-66FA-46CF-A993-DFFE15DB4826}" type="presOf" srcId="{A8F4326B-8B6D-445B-BD03-242C19C0AAD2}" destId="{06D2803A-9E8C-4FBB-93A8-F300CE1176C4}" srcOrd="0" destOrd="0" presId="urn:microsoft.com/office/officeart/2005/8/layout/chevron2"/>
    <dgm:cxn modelId="{57185363-1DA6-4F5C-9676-8AEA462C6E6D}" type="presOf" srcId="{9C5AE8A2-3DAD-4EE0-9E9C-0D0CCAB5F356}" destId="{A76B07F7-4191-4FD9-B503-F5AEFFA899AD}" srcOrd="0" destOrd="0" presId="urn:microsoft.com/office/officeart/2005/8/layout/chevron2"/>
    <dgm:cxn modelId="{264CEC52-AFD5-4D1E-95D1-FF5BAAE95EC2}" type="presOf" srcId="{64985676-9907-4139-B986-E3B070DEB4BC}" destId="{FC1C5EDB-EC24-43A5-BAA7-A2A62D16AA46}" srcOrd="0" destOrd="0" presId="urn:microsoft.com/office/officeart/2005/8/layout/chevron2"/>
    <dgm:cxn modelId="{1DC06382-83A5-46AE-82FE-B8F92F200EEB}" type="presOf" srcId="{81DDFF8E-EF5F-406F-A5D1-A64F28072339}" destId="{06D2803A-9E8C-4FBB-93A8-F300CE1176C4}" srcOrd="0" destOrd="1" presId="urn:microsoft.com/office/officeart/2005/8/layout/chevron2"/>
    <dgm:cxn modelId="{99E6F3F1-8343-438E-AECA-F60CD5D75788}" srcId="{9C5AE8A2-3DAD-4EE0-9E9C-0D0CCAB5F356}" destId="{0015295A-6014-45C2-8BFC-5C394A266B64}" srcOrd="0" destOrd="0" parTransId="{95FD8DAC-E9A8-4F81-A17B-AD08AF2374B3}" sibTransId="{0CC69F12-C595-47C4-A828-B4671FDE81F1}"/>
    <dgm:cxn modelId="{FFB857BA-43BC-468C-A844-10C8A4FD0342}" type="presOf" srcId="{FB729DE3-F42B-4FD9-AB96-5205AB52F84F}" destId="{058A06E1-30C5-41D6-A3C1-36A63278EC9C}" srcOrd="0" destOrd="2" presId="urn:microsoft.com/office/officeart/2005/8/layout/chevron2"/>
    <dgm:cxn modelId="{CCE612E5-17B8-4DB8-9E1B-1F595DB9E955}" srcId="{9C5AE8A2-3DAD-4EE0-9E9C-0D0CCAB5F356}" destId="{FB729DE3-F42B-4FD9-AB96-5205AB52F84F}" srcOrd="2" destOrd="0" parTransId="{96EAEC40-511B-4593-B146-14C4059CCF0C}" sibTransId="{B4C68984-1BE2-49A5-988C-FD51CCCE8808}"/>
    <dgm:cxn modelId="{6C9AB1B0-E40F-4409-AB4F-ACDD52DF6497}" srcId="{9F7FEE8D-D4A6-4116-AC70-14CDF43847C9}" destId="{81DDFF8E-EF5F-406F-A5D1-A64F28072339}" srcOrd="1" destOrd="0" parTransId="{50B24142-0C83-4EDF-8284-7FED955E2401}" sibTransId="{F92C1EF3-DE30-4868-8BE8-3ED20BA2D04B}"/>
    <dgm:cxn modelId="{B9C48AFE-213B-42FE-9943-CDDD293E7871}" type="presOf" srcId="{823136D0-F3C8-47CF-BC4F-49CD07246908}" destId="{058A06E1-30C5-41D6-A3C1-36A63278EC9C}" srcOrd="0" destOrd="1" presId="urn:microsoft.com/office/officeart/2005/8/layout/chevron2"/>
    <dgm:cxn modelId="{57AF0948-21FE-4946-BECB-0C87B0B76484}" type="presOf" srcId="{0015295A-6014-45C2-8BFC-5C394A266B64}" destId="{058A06E1-30C5-41D6-A3C1-36A63278EC9C}" srcOrd="0" destOrd="0" presId="urn:microsoft.com/office/officeart/2005/8/layout/chevron2"/>
    <dgm:cxn modelId="{FBD128B3-8602-4A9A-81CB-E220E45C4AD3}" type="presParOf" srcId="{FC1C5EDB-EC24-43A5-BAA7-A2A62D16AA46}" destId="{34A8DA66-7C01-49AF-BE44-953FCB39BA7F}" srcOrd="0" destOrd="0" presId="urn:microsoft.com/office/officeart/2005/8/layout/chevron2"/>
    <dgm:cxn modelId="{A610D2D9-C7B4-41B7-8FE2-6CAFB8330611}" type="presParOf" srcId="{34A8DA66-7C01-49AF-BE44-953FCB39BA7F}" destId="{A76B07F7-4191-4FD9-B503-F5AEFFA899AD}" srcOrd="0" destOrd="0" presId="urn:microsoft.com/office/officeart/2005/8/layout/chevron2"/>
    <dgm:cxn modelId="{F98F81A5-5187-46B6-99F3-90E35865F0DF}" type="presParOf" srcId="{34A8DA66-7C01-49AF-BE44-953FCB39BA7F}" destId="{058A06E1-30C5-41D6-A3C1-36A63278EC9C}" srcOrd="1" destOrd="0" presId="urn:microsoft.com/office/officeart/2005/8/layout/chevron2"/>
    <dgm:cxn modelId="{65AF11DD-794E-4177-BD69-18B745832859}" type="presParOf" srcId="{FC1C5EDB-EC24-43A5-BAA7-A2A62D16AA46}" destId="{C2CB3E80-FEB6-478A-92F9-40691889E309}" srcOrd="1" destOrd="0" presId="urn:microsoft.com/office/officeart/2005/8/layout/chevron2"/>
    <dgm:cxn modelId="{7CAF0414-1613-46E1-BE89-8023C1A43549}" type="presParOf" srcId="{FC1C5EDB-EC24-43A5-BAA7-A2A62D16AA46}" destId="{087141FF-ADE7-4E18-ACDB-C8A9BCF206C1}" srcOrd="2" destOrd="0" presId="urn:microsoft.com/office/officeart/2005/8/layout/chevron2"/>
    <dgm:cxn modelId="{DE82B30D-9290-4CE7-94DC-986FF57C8755}" type="presParOf" srcId="{087141FF-ADE7-4E18-ACDB-C8A9BCF206C1}" destId="{CA5A9D20-4983-4FC0-B960-F72052D6211A}" srcOrd="0" destOrd="0" presId="urn:microsoft.com/office/officeart/2005/8/layout/chevron2"/>
    <dgm:cxn modelId="{F9A203C6-7D8B-404C-A95C-811385F4041B}" type="presParOf" srcId="{087141FF-ADE7-4E18-ACDB-C8A9BCF206C1}" destId="{06D2803A-9E8C-4FBB-93A8-F300CE1176C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01313B-1812-4BB7-9E4A-AE0FE4F7785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EEB18D9-0762-48CC-B9FD-5FBC55346A7F}">
      <dgm:prSet phldrT="[Текст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marL="0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1" dirty="0" smtClean="0">
              <a:solidFill>
                <a:srgbClr val="002060"/>
              </a:solidFill>
            </a:rPr>
            <a:t>2.4.4. Возможно применение КСЛП при одномоментном проведении ангиографических исследований разных сосудистых бассейнов кровеносного русла, в том числе сочетание коронарографии и ангиографии других областей (п. 13 Таблицы № 6 Порядка).</a:t>
          </a:r>
        </a:p>
        <a:p>
          <a:pPr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6ACC6357-70A2-4E1A-A385-B882DC11675E}" type="parTrans" cxnId="{42E02989-6793-49A3-9331-D3C59E53F2D9}">
      <dgm:prSet/>
      <dgm:spPr/>
      <dgm:t>
        <a:bodyPr/>
        <a:lstStyle/>
        <a:p>
          <a:endParaRPr lang="ru-RU"/>
        </a:p>
      </dgm:t>
    </dgm:pt>
    <dgm:pt modelId="{684723EF-9E10-45CD-A83A-3A11AFA84A3C}" type="sibTrans" cxnId="{42E02989-6793-49A3-9331-D3C59E53F2D9}">
      <dgm:prSet/>
      <dgm:spPr/>
      <dgm:t>
        <a:bodyPr/>
        <a:lstStyle/>
        <a:p>
          <a:endParaRPr lang="ru-RU"/>
        </a:p>
      </dgm:t>
    </dgm:pt>
    <dgm:pt modelId="{FA805B62-2CFD-4ECF-A8A5-E0B48691FD6E}">
      <dgm:prSet phldrT="[Текст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marL="0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1" dirty="0" smtClean="0">
              <a:solidFill>
                <a:srgbClr val="002060"/>
              </a:solidFill>
            </a:rPr>
            <a:t>2.4.5. Возможно применение КСЛП для оплаты случаев обоснованной сверхдлительной госпитализации. При этом критерием отнесения случая к сверхдлительному является госпитализация на срок </a:t>
          </a:r>
          <a:r>
            <a:rPr lang="ru-RU" b="1" dirty="0" smtClean="0">
              <a:solidFill>
                <a:srgbClr val="C00000"/>
              </a:solidFill>
            </a:rPr>
            <a:t>свыше 30 дней,</a:t>
          </a:r>
          <a:r>
            <a:rPr lang="ru-RU" b="1" dirty="0" smtClean="0">
              <a:solidFill>
                <a:srgbClr val="002060"/>
              </a:solidFill>
            </a:rPr>
            <a:t> кроме следующих КСГ, которые считаются сверхдлительными при сроке пребывания </a:t>
          </a:r>
          <a:r>
            <a:rPr lang="ru-RU" b="1" dirty="0" smtClean="0">
              <a:solidFill>
                <a:srgbClr val="C00000"/>
              </a:solidFill>
            </a:rPr>
            <a:t>более 45 дней. </a:t>
          </a:r>
        </a:p>
        <a:p>
          <a:pPr algn="just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b="1" dirty="0"/>
        </a:p>
      </dgm:t>
    </dgm:pt>
    <dgm:pt modelId="{E0C44FE1-0303-4AAE-ADBF-3B599AC5857D}" type="parTrans" cxnId="{45512B60-E17C-4DA2-93C1-746CCFE4FCCF}">
      <dgm:prSet/>
      <dgm:spPr/>
      <dgm:t>
        <a:bodyPr/>
        <a:lstStyle/>
        <a:p>
          <a:endParaRPr lang="ru-RU"/>
        </a:p>
      </dgm:t>
    </dgm:pt>
    <dgm:pt modelId="{9C9632D4-B010-4A58-97A7-C6B78E2A4EDA}" type="sibTrans" cxnId="{45512B60-E17C-4DA2-93C1-746CCFE4FCCF}">
      <dgm:prSet/>
      <dgm:spPr/>
      <dgm:t>
        <a:bodyPr/>
        <a:lstStyle/>
        <a:p>
          <a:endParaRPr lang="ru-RU"/>
        </a:p>
      </dgm:t>
    </dgm:pt>
    <dgm:pt modelId="{12B41E0C-9DEE-4D9D-992A-3967D5FC809C}" type="pres">
      <dgm:prSet presAssocID="{5401313B-1812-4BB7-9E4A-AE0FE4F7785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D9A0266-EEFE-493D-B2E7-CA78F293F9E0}" type="pres">
      <dgm:prSet presAssocID="{6EEB18D9-0762-48CC-B9FD-5FBC55346A7F}" presName="parentText" presStyleLbl="node1" presStyleIdx="0" presStyleCnt="2" custScaleY="8524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AF48B5-759F-43EF-8AB4-1476EC31DF12}" type="pres">
      <dgm:prSet presAssocID="{684723EF-9E10-45CD-A83A-3A11AFA84A3C}" presName="spacer" presStyleCnt="0"/>
      <dgm:spPr/>
    </dgm:pt>
    <dgm:pt modelId="{AC5C8D54-23E1-47BE-9F34-14594A931C71}" type="pres">
      <dgm:prSet presAssocID="{FA805B62-2CFD-4ECF-A8A5-E0B48691FD6E}" presName="parentText" presStyleLbl="node1" presStyleIdx="1" presStyleCnt="2" custScaleY="9004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5512B60-E17C-4DA2-93C1-746CCFE4FCCF}" srcId="{5401313B-1812-4BB7-9E4A-AE0FE4F7785E}" destId="{FA805B62-2CFD-4ECF-A8A5-E0B48691FD6E}" srcOrd="1" destOrd="0" parTransId="{E0C44FE1-0303-4AAE-ADBF-3B599AC5857D}" sibTransId="{9C9632D4-B010-4A58-97A7-C6B78E2A4EDA}"/>
    <dgm:cxn modelId="{153E828F-2C39-44A1-B1B8-7316999D2C43}" type="presOf" srcId="{FA805B62-2CFD-4ECF-A8A5-E0B48691FD6E}" destId="{AC5C8D54-23E1-47BE-9F34-14594A931C71}" srcOrd="0" destOrd="0" presId="urn:microsoft.com/office/officeart/2005/8/layout/vList2"/>
    <dgm:cxn modelId="{42E02989-6793-49A3-9331-D3C59E53F2D9}" srcId="{5401313B-1812-4BB7-9E4A-AE0FE4F7785E}" destId="{6EEB18D9-0762-48CC-B9FD-5FBC55346A7F}" srcOrd="0" destOrd="0" parTransId="{6ACC6357-70A2-4E1A-A385-B882DC11675E}" sibTransId="{684723EF-9E10-45CD-A83A-3A11AFA84A3C}"/>
    <dgm:cxn modelId="{6BCAEF4F-A290-4DF6-8F11-E7AC6E2470D3}" type="presOf" srcId="{6EEB18D9-0762-48CC-B9FD-5FBC55346A7F}" destId="{CD9A0266-EEFE-493D-B2E7-CA78F293F9E0}" srcOrd="0" destOrd="0" presId="urn:microsoft.com/office/officeart/2005/8/layout/vList2"/>
    <dgm:cxn modelId="{AFAAAB97-A197-4110-A224-45E46DE89CB0}" type="presOf" srcId="{5401313B-1812-4BB7-9E4A-AE0FE4F7785E}" destId="{12B41E0C-9DEE-4D9D-992A-3967D5FC809C}" srcOrd="0" destOrd="0" presId="urn:microsoft.com/office/officeart/2005/8/layout/vList2"/>
    <dgm:cxn modelId="{D0B5E40A-77CB-4951-83A1-60CC1339FD35}" type="presParOf" srcId="{12B41E0C-9DEE-4D9D-992A-3967D5FC809C}" destId="{CD9A0266-EEFE-493D-B2E7-CA78F293F9E0}" srcOrd="0" destOrd="0" presId="urn:microsoft.com/office/officeart/2005/8/layout/vList2"/>
    <dgm:cxn modelId="{2E741FAA-2FD6-474C-94A0-B9E0290293AC}" type="presParOf" srcId="{12B41E0C-9DEE-4D9D-992A-3967D5FC809C}" destId="{5FAF48B5-759F-43EF-8AB4-1476EC31DF12}" srcOrd="1" destOrd="0" presId="urn:microsoft.com/office/officeart/2005/8/layout/vList2"/>
    <dgm:cxn modelId="{E830905A-30BA-445A-AEA6-E8721DCB9FF9}" type="presParOf" srcId="{12B41E0C-9DEE-4D9D-992A-3967D5FC809C}" destId="{AC5C8D54-23E1-47BE-9F34-14594A931C71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76B07F7-4191-4FD9-B503-F5AEFFA899AD}">
      <dsp:nvSpPr>
        <dsp:cNvPr id="0" name=""/>
        <dsp:cNvSpPr/>
      </dsp:nvSpPr>
      <dsp:spPr>
        <a:xfrm rot="5400000">
          <a:off x="-297933" y="300046"/>
          <a:ext cx="1986220" cy="1390354"/>
        </a:xfrm>
        <a:prstGeom prst="chevron">
          <a:avLst/>
        </a:prstGeom>
        <a:gradFill rotWithShape="1">
          <a:gsLst>
            <a:gs pos="0">
              <a:schemeClr val="accent2">
                <a:tint val="65000"/>
                <a:satMod val="270000"/>
              </a:schemeClr>
            </a:gs>
            <a:gs pos="25000">
              <a:schemeClr val="accent2">
                <a:tint val="60000"/>
                <a:satMod val="300000"/>
              </a:schemeClr>
            </a:gs>
            <a:gs pos="100000">
              <a:schemeClr val="accent2">
                <a:tint val="29000"/>
                <a:satMod val="40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atMod val="15000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200" b="1" i="0" u="none" strike="noStrike" kern="1200" cap="none" normalizeH="0" baseline="0" dirty="0" smtClean="0">
              <a:ln/>
              <a:solidFill>
                <a:srgbClr val="003300"/>
              </a:solidFill>
              <a:effectLst/>
              <a:latin typeface="Arial" pitchFamily="34" charset="0"/>
            </a:rPr>
            <a:t>В </a:t>
          </a:r>
          <a:r>
            <a:rPr kumimoji="0" lang="ru-RU" sz="1200" b="1" i="0" u="none" strike="noStrike" kern="1200" cap="none" normalizeH="0" baseline="0" dirty="0" smtClean="0">
              <a:ln/>
              <a:solidFill>
                <a:srgbClr val="003300"/>
              </a:solidFill>
              <a:effectLst/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стационарных</a:t>
          </a:r>
          <a:r>
            <a:rPr kumimoji="0" lang="ru-RU" sz="1200" b="1" i="0" u="none" strike="noStrike" kern="1200" cap="none" normalizeH="0" baseline="0" dirty="0" smtClean="0">
              <a:ln/>
              <a:solidFill>
                <a:srgbClr val="003300"/>
              </a:solidFill>
              <a:effectLst/>
              <a:latin typeface="Arial" pitchFamily="34" charset="0"/>
            </a:rPr>
            <a:t> </a:t>
          </a:r>
          <a:r>
            <a:rPr kumimoji="0" lang="ru-RU" sz="1200" b="1" i="0" u="none" strike="noStrike" kern="1200" cap="none" normalizeH="0" baseline="0" dirty="0" smtClean="0">
              <a:ln/>
              <a:solidFill>
                <a:srgbClr val="003300"/>
              </a:solidFill>
              <a:effectLst/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условиях</a:t>
          </a:r>
          <a:endParaRPr lang="ru-RU" sz="1200" kern="1200" dirty="0"/>
        </a:p>
      </dsp:txBody>
      <dsp:txXfrm rot="5400000">
        <a:off x="-297933" y="300046"/>
        <a:ext cx="1986220" cy="1390354"/>
      </dsp:txXfrm>
    </dsp:sp>
    <dsp:sp modelId="{058A06E1-30C5-41D6-A3C1-36A63278EC9C}">
      <dsp:nvSpPr>
        <dsp:cNvPr id="0" name=""/>
        <dsp:cNvSpPr/>
      </dsp:nvSpPr>
      <dsp:spPr>
        <a:xfrm rot="5400000">
          <a:off x="4082103" y="-2689636"/>
          <a:ext cx="1291043" cy="6674541"/>
        </a:xfrm>
        <a:prstGeom prst="round2SameRect">
          <a:avLst/>
        </a:prstGeom>
        <a:gradFill rotWithShape="1">
          <a:gsLst>
            <a:gs pos="0">
              <a:schemeClr val="accent3">
                <a:tint val="65000"/>
                <a:satMod val="270000"/>
              </a:schemeClr>
            </a:gs>
            <a:gs pos="25000">
              <a:schemeClr val="accent3">
                <a:tint val="60000"/>
                <a:satMod val="300000"/>
              </a:schemeClr>
            </a:gs>
            <a:gs pos="100000">
              <a:schemeClr val="accent3">
                <a:tint val="29000"/>
                <a:satMod val="40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atMod val="15000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ru-RU" sz="1200" b="1" i="0" u="none" strike="noStrike" kern="1200" cap="none" normalizeH="0" baseline="0" dirty="0" smtClean="0">
              <a:ln/>
              <a:solidFill>
                <a:srgbClr val="003300"/>
              </a:solidFill>
              <a:effectLst/>
              <a:latin typeface="Times New Roman" pitchFamily="18" charset="0"/>
              <a:ea typeface="Arial Unicode MS" pitchFamily="34" charset="-128"/>
              <a:cs typeface="Times New Roman" pitchFamily="18" charset="0"/>
            </a:rPr>
            <a:t>за законченный случай лечения заболевания, </a:t>
          </a:r>
          <a:r>
            <a:rPr kumimoji="0" lang="ru-RU" sz="1200" b="0" i="0" u="none" strike="noStrike" kern="1200" cap="none" normalizeH="0" baseline="0" dirty="0" smtClean="0">
              <a:ln/>
              <a:solidFill>
                <a:srgbClr val="003300"/>
              </a:solidFill>
              <a:effectLst/>
              <a:latin typeface="Times New Roman" pitchFamily="18" charset="0"/>
              <a:ea typeface="Arial Unicode MS" pitchFamily="34" charset="-128"/>
              <a:cs typeface="Times New Roman" pitchFamily="18" charset="0"/>
            </a:rPr>
            <a:t>включенного в соответствующую группу заболеваний (в том числе клинико-статистические группы заболеваний - КСГ)</a:t>
          </a:r>
          <a:endParaRPr lang="ru-RU" sz="1200" b="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за прерванный случай оказания медицинской помощи </a:t>
          </a:r>
          <a:r>
            <a:rPr lang="ru-RU" sz="1200" b="0" kern="1200" dirty="0" smtClean="0">
              <a:latin typeface="Times New Roman" pitchFamily="18" charset="0"/>
              <a:cs typeface="Times New Roman" pitchFamily="18" charset="0"/>
            </a:rPr>
            <a:t>при переводе пациента в другую медицинскую организацию, преждевременной выписке пациента из медицинской организации при его письменном отказе от дальнейшего лечения, летальном исходе, а также при проведении диагностических исследований, лечение три койко-дня и менее</a:t>
          </a:r>
          <a:endParaRPr kumimoji="0" lang="ru-RU" sz="1200" b="0" i="0" u="none" strike="noStrike" kern="1200" cap="none" normalizeH="0" baseline="0" dirty="0">
            <a:ln/>
            <a:solidFill>
              <a:srgbClr val="003300"/>
            </a:solidFill>
            <a:effectLst/>
            <a:latin typeface="Times New Roman" pitchFamily="18" charset="0"/>
            <a:ea typeface="Arial Unicode MS" pitchFamily="34" charset="-128"/>
            <a:cs typeface="Times New Roman" pitchFamily="18" charset="0"/>
          </a:endParaRP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kumimoji="0" lang="ru-RU" sz="1200" b="0" i="0" u="none" strike="noStrike" kern="1200" cap="none" normalizeH="0" baseline="0" dirty="0">
            <a:ln/>
            <a:solidFill>
              <a:srgbClr val="003300"/>
            </a:solidFill>
            <a:effectLst/>
            <a:latin typeface="Times New Roman" pitchFamily="18" charset="0"/>
            <a:ea typeface="Arial Unicode MS" pitchFamily="34" charset="-128"/>
            <a:cs typeface="Times New Roman" pitchFamily="18" charset="0"/>
          </a:endParaRPr>
        </a:p>
      </dsp:txBody>
      <dsp:txXfrm rot="5400000">
        <a:off x="4082103" y="-2689636"/>
        <a:ext cx="1291043" cy="6674541"/>
      </dsp:txXfrm>
    </dsp:sp>
    <dsp:sp modelId="{CA5A9D20-4983-4FC0-B960-F72052D6211A}">
      <dsp:nvSpPr>
        <dsp:cNvPr id="0" name=""/>
        <dsp:cNvSpPr/>
      </dsp:nvSpPr>
      <dsp:spPr>
        <a:xfrm rot="5400000">
          <a:off x="-297933" y="1997783"/>
          <a:ext cx="1986220" cy="1390354"/>
        </a:xfrm>
        <a:prstGeom prst="chevron">
          <a:avLst/>
        </a:prstGeom>
        <a:gradFill rotWithShape="1">
          <a:gsLst>
            <a:gs pos="0">
              <a:schemeClr val="accent2">
                <a:tint val="65000"/>
                <a:satMod val="270000"/>
              </a:schemeClr>
            </a:gs>
            <a:gs pos="25000">
              <a:schemeClr val="accent2">
                <a:tint val="60000"/>
                <a:satMod val="300000"/>
              </a:schemeClr>
            </a:gs>
            <a:gs pos="100000">
              <a:schemeClr val="accent2">
                <a:tint val="29000"/>
                <a:satMod val="40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atMod val="15000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200" b="1" i="0" u="none" strike="noStrike" kern="1200" cap="none" normalizeH="0" baseline="0" dirty="0" smtClean="0">
              <a:ln/>
              <a:solidFill>
                <a:srgbClr val="003300"/>
              </a:solidFill>
              <a:effectLst/>
              <a:latin typeface="Arial" pitchFamily="34" charset="0"/>
            </a:rPr>
            <a:t>В </a:t>
          </a:r>
          <a:r>
            <a:rPr kumimoji="0" lang="ru-RU" sz="1200" b="1" i="0" u="none" strike="noStrike" kern="1200" cap="none" normalizeH="0" baseline="0" dirty="0" smtClean="0">
              <a:ln/>
              <a:solidFill>
                <a:srgbClr val="003300"/>
              </a:solidFill>
              <a:effectLst/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условиях</a:t>
          </a:r>
          <a:r>
            <a:rPr kumimoji="0" lang="ru-RU" sz="1200" b="1" i="0" u="none" strike="noStrike" kern="1200" cap="none" normalizeH="0" baseline="0" dirty="0" smtClean="0">
              <a:ln/>
              <a:solidFill>
                <a:srgbClr val="003300"/>
              </a:solidFill>
              <a:effectLst/>
              <a:latin typeface="Arial" pitchFamily="34" charset="0"/>
            </a:rPr>
            <a:t> дневного стационара</a:t>
          </a:r>
          <a:endParaRPr lang="ru-RU" sz="1200" kern="1200" dirty="0"/>
        </a:p>
      </dsp:txBody>
      <dsp:txXfrm rot="5400000">
        <a:off x="-297933" y="1997783"/>
        <a:ext cx="1986220" cy="1390354"/>
      </dsp:txXfrm>
    </dsp:sp>
    <dsp:sp modelId="{06D2803A-9E8C-4FBB-93A8-F300CE1176C4}">
      <dsp:nvSpPr>
        <dsp:cNvPr id="0" name=""/>
        <dsp:cNvSpPr/>
      </dsp:nvSpPr>
      <dsp:spPr>
        <a:xfrm rot="5400000">
          <a:off x="4082103" y="-991898"/>
          <a:ext cx="1291043" cy="6674541"/>
        </a:xfrm>
        <a:prstGeom prst="round2SameRect">
          <a:avLst/>
        </a:prstGeom>
        <a:gradFill rotWithShape="1">
          <a:gsLst>
            <a:gs pos="0">
              <a:schemeClr val="accent3">
                <a:tint val="65000"/>
                <a:satMod val="270000"/>
              </a:schemeClr>
            </a:gs>
            <a:gs pos="25000">
              <a:schemeClr val="accent3">
                <a:tint val="60000"/>
                <a:satMod val="300000"/>
              </a:schemeClr>
            </a:gs>
            <a:gs pos="100000">
              <a:schemeClr val="accent3">
                <a:tint val="29000"/>
                <a:satMod val="40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atMod val="15000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>
              <a:solidFill>
                <a:srgbClr val="003300"/>
              </a:solidFill>
              <a:latin typeface="Times New Roman" pitchFamily="18" charset="0"/>
              <a:ea typeface="Arial Unicode MS" pitchFamily="34" charset="-128"/>
              <a:cs typeface="Times New Roman" pitchFamily="18" charset="0"/>
            </a:rPr>
            <a:t>за законченный случай лечения заболевания</a:t>
          </a:r>
          <a:r>
            <a:rPr lang="ru-RU" sz="1200" kern="1200" dirty="0" smtClean="0">
              <a:solidFill>
                <a:srgbClr val="003300"/>
              </a:solidFill>
              <a:latin typeface="Times New Roman" pitchFamily="18" charset="0"/>
              <a:ea typeface="Arial Unicode MS" pitchFamily="34" charset="-128"/>
              <a:cs typeface="Times New Roman" pitchFamily="18" charset="0"/>
            </a:rPr>
            <a:t>, </a:t>
          </a:r>
          <a:r>
            <a:rPr lang="ru-RU" sz="1200" b="0" kern="1200" dirty="0" smtClean="0">
              <a:solidFill>
                <a:srgbClr val="003300"/>
              </a:solidFill>
              <a:latin typeface="Times New Roman" pitchFamily="18" charset="0"/>
              <a:ea typeface="Arial Unicode MS" pitchFamily="34" charset="-128"/>
              <a:cs typeface="Times New Roman" pitchFamily="18" charset="0"/>
            </a:rPr>
            <a:t>включенного в соответствующую группу заболеваний (в том числе клинико-статистические группы заболеваний </a:t>
          </a:r>
          <a:r>
            <a:rPr lang="ru-RU" sz="1200" kern="1200" dirty="0" smtClean="0">
              <a:solidFill>
                <a:srgbClr val="003300"/>
              </a:solidFill>
              <a:latin typeface="Times New Roman" pitchFamily="18" charset="0"/>
              <a:ea typeface="Arial Unicode MS" pitchFamily="34" charset="-128"/>
              <a:cs typeface="Times New Roman" pitchFamily="18" charset="0"/>
            </a:rPr>
            <a:t>- КСГ)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>
              <a:latin typeface="Times New Roman" pitchFamily="18" charset="0"/>
              <a:ea typeface="Arial Unicode MS" pitchFamily="34" charset="-128"/>
              <a:cs typeface="Times New Roman" pitchFamily="18" charset="0"/>
            </a:rPr>
            <a:t>за прерванный случай оказания медицинской помощи </a:t>
          </a:r>
          <a:r>
            <a:rPr lang="ru-RU" sz="1200" b="0" kern="1200" dirty="0" smtClean="0">
              <a:latin typeface="Times New Roman" pitchFamily="18" charset="0"/>
              <a:ea typeface="Arial Unicode MS" pitchFamily="34" charset="-128"/>
              <a:cs typeface="Times New Roman" pitchFamily="18" charset="0"/>
            </a:rPr>
            <a:t>при переводе пациента в другую медицинскую организацию, преждевременной выписке пациента из медицинской организации при его письменном отказе от дальнейшего лечения, летальном исходе, а также при проведении диагностических исследований, </a:t>
          </a:r>
          <a:r>
            <a:rPr lang="ru-RU" sz="1200" b="0" kern="1200" dirty="0" smtClean="0">
              <a:latin typeface="Times New Roman" pitchFamily="18" charset="0"/>
              <a:cs typeface="Times New Roman" pitchFamily="18" charset="0"/>
            </a:rPr>
            <a:t>лечение три пациенто-дня и менее</a:t>
          </a:r>
          <a:endParaRPr lang="ru-RU" sz="1200" b="0" kern="1200" dirty="0">
            <a:solidFill>
              <a:srgbClr val="003300"/>
            </a:solidFill>
            <a:latin typeface="Times New Roman" pitchFamily="18" charset="0"/>
            <a:ea typeface="Arial Unicode MS" pitchFamily="34" charset="-128"/>
            <a:cs typeface="Times New Roman" pitchFamily="18" charset="0"/>
          </a:endParaRPr>
        </a:p>
      </dsp:txBody>
      <dsp:txXfrm rot="5400000">
        <a:off x="4082103" y="-991898"/>
        <a:ext cx="1291043" cy="6674541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D9A0266-EEFE-493D-B2E7-CA78F293F9E0}">
      <dsp:nvSpPr>
        <dsp:cNvPr id="0" name=""/>
        <dsp:cNvSpPr/>
      </dsp:nvSpPr>
      <dsp:spPr>
        <a:xfrm>
          <a:off x="0" y="72010"/>
          <a:ext cx="8136904" cy="1951177"/>
        </a:xfrm>
        <a:prstGeom prst="roundRect">
          <a:avLst/>
        </a:prstGeom>
        <a:gradFill rotWithShape="1">
          <a:gsLst>
            <a:gs pos="0">
              <a:schemeClr val="accent3">
                <a:tint val="65000"/>
                <a:satMod val="270000"/>
              </a:schemeClr>
            </a:gs>
            <a:gs pos="25000">
              <a:schemeClr val="accent3">
                <a:tint val="60000"/>
                <a:satMod val="300000"/>
              </a:schemeClr>
            </a:gs>
            <a:gs pos="100000">
              <a:schemeClr val="accent3">
                <a:tint val="29000"/>
                <a:satMod val="40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atMod val="15000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kern="1200" dirty="0" smtClean="0">
              <a:solidFill>
                <a:srgbClr val="002060"/>
              </a:solidFill>
            </a:rPr>
            <a:t>2.4.4. Возможно применение КСЛП при одномоментном проведении ангиографических исследований разных сосудистых бассейнов кровеносного русла, в том числе сочетание коронарографии и ангиографии других областей (п. 13 Таблицы № 6 Порядка).</a:t>
          </a:r>
        </a:p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/>
        </a:p>
      </dsp:txBody>
      <dsp:txXfrm>
        <a:off x="0" y="72010"/>
        <a:ext cx="8136904" cy="1951177"/>
      </dsp:txXfrm>
    </dsp:sp>
    <dsp:sp modelId="{AC5C8D54-23E1-47BE-9F34-14594A931C71}">
      <dsp:nvSpPr>
        <dsp:cNvPr id="0" name=""/>
        <dsp:cNvSpPr/>
      </dsp:nvSpPr>
      <dsp:spPr>
        <a:xfrm>
          <a:off x="0" y="2075027"/>
          <a:ext cx="8136904" cy="2060978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kern="1200" dirty="0" smtClean="0">
              <a:solidFill>
                <a:srgbClr val="002060"/>
              </a:solidFill>
            </a:rPr>
            <a:t>2.4.5. Возможно применение КСЛП для оплаты случаев обоснованной сверхдлительной госпитализации. При этом критерием отнесения случая к сверхдлительному является госпитализация на срок </a:t>
          </a:r>
          <a:r>
            <a:rPr lang="ru-RU" sz="1600" b="1" kern="1200" dirty="0" smtClean="0">
              <a:solidFill>
                <a:srgbClr val="C00000"/>
              </a:solidFill>
            </a:rPr>
            <a:t>свыше 30 дней,</a:t>
          </a:r>
          <a:r>
            <a:rPr lang="ru-RU" sz="1600" b="1" kern="1200" dirty="0" smtClean="0">
              <a:solidFill>
                <a:srgbClr val="002060"/>
              </a:solidFill>
            </a:rPr>
            <a:t> кроме следующих КСГ, которые считаются сверхдлительными при сроке пребывания </a:t>
          </a:r>
          <a:r>
            <a:rPr lang="ru-RU" sz="1600" b="1" kern="1200" dirty="0" smtClean="0">
              <a:solidFill>
                <a:srgbClr val="C00000"/>
              </a:solidFill>
            </a:rPr>
            <a:t>более 45 дней. </a:t>
          </a:r>
        </a:p>
        <a:p>
          <a:pPr lvl="0" algn="just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/>
        </a:p>
      </dsp:txBody>
      <dsp:txXfrm>
        <a:off x="0" y="2075027"/>
        <a:ext cx="8136904" cy="20609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274169-DAB2-4351-BEDC-28A0EF6D8276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52BF16-CC1B-4BA9-BEC3-BF18B51E40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75131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FF0008-B837-42ED-A55D-1D2B5C27944B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403DE8-CF17-44A0-8253-1DFBF203FF9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03DE8-CF17-44A0-8253-1DFBF203FF9B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1" y="246889"/>
            <a:ext cx="8532055" cy="4647614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7" y="325622"/>
            <a:ext cx="8306809" cy="233172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365155"/>
            <a:ext cx="7772400" cy="13716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2763774"/>
            <a:ext cx="7772400" cy="6858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912498-5CB9-46EA-B09A-4AAF80F3277C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42CB5A-B71D-4F59-A0D0-07A8A48E75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3737610"/>
            <a:ext cx="8183880" cy="78867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397764"/>
            <a:ext cx="8183880" cy="3140964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912498-5CB9-46EA-B09A-4AAF80F3277C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42CB5A-B71D-4F59-A0D0-07A8A48E75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1" y="246889"/>
            <a:ext cx="8532055" cy="4647614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7" y="325622"/>
            <a:ext cx="8306809" cy="3255997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3696462"/>
            <a:ext cx="8183880" cy="507492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4218363"/>
            <a:ext cx="8183880" cy="315468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912498-5CB9-46EA-B09A-4AAF80F3277C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42CB5A-B71D-4F59-A0D0-07A8A48E75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397764"/>
            <a:ext cx="3931920" cy="329184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397764"/>
            <a:ext cx="3931920" cy="329184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912498-5CB9-46EA-B09A-4AAF80F3277C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42CB5A-B71D-4F59-A0D0-07A8A48E75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3737610"/>
            <a:ext cx="8183880" cy="78867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434578"/>
            <a:ext cx="3931920" cy="59412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434578"/>
            <a:ext cx="3931920" cy="59412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085850"/>
            <a:ext cx="3931920" cy="261747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085850"/>
            <a:ext cx="3931920" cy="261747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912498-5CB9-46EA-B09A-4AAF80F3277C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42CB5A-B71D-4F59-A0D0-07A8A48E75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912498-5CB9-46EA-B09A-4AAF80F3277C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42CB5A-B71D-4F59-A0D0-07A8A48E75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1" y="246889"/>
            <a:ext cx="8532055" cy="4647614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912498-5CB9-46EA-B09A-4AAF80F3277C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42CB5A-B71D-4F59-A0D0-07A8A48E75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400050"/>
            <a:ext cx="2971800" cy="6858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085852"/>
            <a:ext cx="2971800" cy="3154584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3" y="697608"/>
            <a:ext cx="4626159" cy="35433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912498-5CB9-46EA-B09A-4AAF80F3277C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42CB5A-B71D-4F59-A0D0-07A8A48E75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1" y="246889"/>
            <a:ext cx="8532055" cy="4647614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1" y="325622"/>
            <a:ext cx="2324605" cy="325755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759042"/>
            <a:ext cx="8229600" cy="78867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400050"/>
            <a:ext cx="2240280" cy="315861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912498-5CB9-46EA-B09A-4AAF80F3277C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42CB5A-B71D-4F59-A0D0-07A8A48E75C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326826"/>
            <a:ext cx="5925312" cy="325755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3737610"/>
            <a:ext cx="8183880" cy="78867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397764"/>
            <a:ext cx="8183880" cy="3140964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912498-5CB9-46EA-B09A-4AAF80F3277C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42CB5A-B71D-4F59-A0D0-07A8A48E75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00054"/>
            <a:ext cx="1981200" cy="394334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400052"/>
            <a:ext cx="5943600" cy="394335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912498-5CB9-46EA-B09A-4AAF80F3277C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42CB5A-B71D-4F59-A0D0-07A8A48E75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1" y="246889"/>
            <a:ext cx="8532055" cy="4647614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7" y="325622"/>
            <a:ext cx="8306809" cy="41148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3739193"/>
            <a:ext cx="8183880" cy="78867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397764"/>
            <a:ext cx="8183880" cy="3140964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4583907"/>
            <a:ext cx="2286000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E912498-5CB9-46EA-B09A-4AAF80F3277C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4583907"/>
            <a:ext cx="2286000" cy="273844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4583907"/>
            <a:ext cx="457200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E142CB5A-B71D-4F59-A0D0-07A8A48E75C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8058765B420FD7F5246F1CF79E2358C8BA7D50C3DA330482C711B9D701L828M" TargetMode="Externa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83568" y="411510"/>
            <a:ext cx="7488832" cy="348813"/>
          </a:xfrm>
          <a:prstGeom prst="rect">
            <a:avLst/>
          </a:prstGeom>
          <a:effectLst>
            <a:outerShdw blurRad="38100" dist="25400" dir="2700000" algn="tl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lnSpc>
                <a:spcPts val="2000"/>
              </a:lnSpc>
            </a:pPr>
            <a:r>
              <a:rPr lang="ru-RU" sz="1600" b="1" kern="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Территориальный фонд ОМС Республики Адыгея</a:t>
            </a:r>
            <a:endParaRPr lang="ru-RU" sz="1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39552" y="843558"/>
            <a:ext cx="7488832" cy="45719"/>
          </a:xfrm>
          <a:prstGeom prst="roundRect">
            <a:avLst/>
          </a:prstGeom>
          <a:gradFill>
            <a:gsLst>
              <a:gs pos="0">
                <a:srgbClr val="C00000"/>
              </a:gs>
              <a:gs pos="100000">
                <a:schemeClr val="bg1">
                  <a:lumMod val="6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571472" y="1071552"/>
            <a:ext cx="8072494" cy="3000396"/>
          </a:xfrm>
          <a:prstGeom prst="rect">
            <a:avLst/>
          </a:prstGeom>
          <a:solidFill>
            <a:srgbClr val="F0F0DC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3600" b="1" dirty="0">
              <a:ln>
                <a:solidFill>
                  <a:srgbClr val="C00000"/>
                </a:solidFill>
              </a:ln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785786" y="1348188"/>
            <a:ext cx="7746654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solidFill>
                    <a:schemeClr val="accent2"/>
                  </a:solidFill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ПОРЯДОК</a:t>
            </a:r>
            <a:endParaRPr kumimoji="0" lang="ru-RU" sz="2000" b="0" i="0" u="none" strike="noStrike" cap="none" normalizeH="0" baseline="0" dirty="0" smtClean="0">
              <a:ln>
                <a:solidFill>
                  <a:schemeClr val="accent2"/>
                </a:solidFill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solidFill>
                    <a:schemeClr val="accent2"/>
                  </a:solidFill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ВЗАИМОДЕЙСТВИЯ УЧАСТНИКОВ СИСТЕМЫ ОБЯЗАТЕЛЬНОГО МЕДИЦИНСКОГО СТРАХОВАНИЯ ПРИ ОКАЗАНИИ МЕДИЦИНСКОЙ ПОМОЩИ </a:t>
            </a:r>
            <a:r>
              <a:rPr lang="ru-RU" sz="2000" b="1" dirty="0" smtClean="0">
                <a:ln>
                  <a:solidFill>
                    <a:schemeClr val="accent2"/>
                  </a:solidFill>
                </a:ln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УСЛОВИЯХ КРУГЛОСУТОЧНОГО СТАЦИОНАРА И СТАЦИОНАРОЗАМЕЩАЮЩЕЙ ПОМОЩИ </a:t>
            </a:r>
            <a:r>
              <a:rPr kumimoji="0" lang="ru-RU" sz="2000" b="1" i="0" u="none" strike="noStrike" cap="none" normalizeH="0" baseline="0" dirty="0" smtClean="0">
                <a:ln>
                  <a:solidFill>
                    <a:schemeClr val="accent2"/>
                  </a:solidFill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 ТЕРРИТОРИИ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solidFill>
                    <a:schemeClr val="accent2"/>
                  </a:solidFill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РЕСПУБЛИКИ АДЫГЕЯ НА 2017 ГОД</a:t>
            </a:r>
            <a:endParaRPr kumimoji="0" lang="ru-RU" sz="2000" b="0" i="0" u="none" strike="noStrike" cap="none" normalizeH="0" baseline="0" dirty="0" smtClean="0">
              <a:ln>
                <a:solidFill>
                  <a:schemeClr val="accent2"/>
                </a:solidFill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87624" y="415592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Заместитель начальника </a:t>
            </a:r>
          </a:p>
          <a:p>
            <a:pPr algn="just"/>
            <a:r>
              <a:rPr lang="ru-RU" b="1" dirty="0" smtClean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отдела ООМС и ЗПЗ 				В. И.  Нестеренко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35744"/>
            <a:ext cx="7162800" cy="607814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8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Способы оплаты  медицинской помощи</a:t>
            </a:r>
            <a:endParaRPr lang="ru-RU" sz="28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20B6248-6FED-466A-B09B-F65318CFFE46}" type="slidenum">
              <a:rPr lang="en-US" smtClean="0">
                <a:latin typeface="Arial" pitchFamily="34" charset="0"/>
              </a:rPr>
              <a:pPr/>
              <a:t>2</a:t>
            </a:fld>
            <a:endParaRPr lang="en-US" dirty="0" smtClean="0">
              <a:latin typeface="Arial" pitchFamily="34" charset="0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539552" y="915566"/>
          <a:ext cx="8064896" cy="3688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 txBox="1">
            <a:spLocks/>
          </p:cNvSpPr>
          <p:nvPr/>
        </p:nvSpPr>
        <p:spPr>
          <a:xfrm>
            <a:off x="179512" y="267494"/>
            <a:ext cx="8856984" cy="47525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32500" lnSpcReduction="20000"/>
          </a:bodyPr>
          <a:lstStyle/>
          <a:p>
            <a:pPr algn="just"/>
            <a:r>
              <a:rPr lang="ru-RU" sz="4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Изменилось количество КСГ в круглосуточном стационаре.</a:t>
            </a:r>
            <a:endParaRPr lang="ru-RU" sz="49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4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Было 308 КСГ, стало 315 КСГ.</a:t>
            </a:r>
            <a:r>
              <a:rPr lang="ru-RU" sz="4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Изменился номер части КСГ, часть КСГ убрано, часть КСГ добавлено, часть КСГ перенесено.</a:t>
            </a:r>
          </a:p>
          <a:p>
            <a:endParaRPr lang="ru-RU" sz="49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4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I. </a:t>
            </a:r>
            <a:r>
              <a:rPr lang="ru-RU" sz="4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Внесены новые КСГ:</a:t>
            </a:r>
            <a:endParaRPr lang="ru-RU" sz="49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4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КСГ 65 - Грипп, вирус гриппа идентифицирован</a:t>
            </a:r>
          </a:p>
          <a:p>
            <a:pPr lvl="0"/>
            <a:r>
              <a:rPr lang="ru-RU" sz="4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КСГ 69 - Инфаркт миокарда, легочная эмболия, лечение с применением </a:t>
            </a:r>
            <a:r>
              <a:rPr lang="ru-RU" sz="49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тромболитической</a:t>
            </a:r>
            <a:r>
              <a:rPr lang="ru-RU" sz="4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терапии (при этом убрана КСГ 68 - Нестабильная стенокардия, инфаркт миокарда, легочная эмболия, уровень 3, при которой применялась услуга - Назначение  лекарственной терапии с применением </a:t>
            </a:r>
            <a:r>
              <a:rPr lang="ru-RU" sz="49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антитромботических</a:t>
            </a:r>
            <a:r>
              <a:rPr lang="ru-RU" sz="4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средств). То есть скорее КСГ переименована.</a:t>
            </a:r>
          </a:p>
          <a:p>
            <a:pPr lvl="0"/>
            <a:r>
              <a:rPr lang="ru-RU" sz="4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КСГ 117 - Операции на женских половых органах при злокачественных новообразованиях (уровень 3), в 2016 году были только уровни 1 и 2.</a:t>
            </a:r>
          </a:p>
          <a:p>
            <a:pPr lvl="0"/>
            <a:r>
              <a:rPr lang="ru-RU" sz="4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 КСГ 122 - Операции при злокачественных новообразованиях почки и мочевыделительной системы (уровень 3), в 2016 году были только уровни 1 и 2.</a:t>
            </a:r>
          </a:p>
          <a:p>
            <a:pPr lvl="0"/>
            <a:r>
              <a:rPr lang="ru-RU" sz="4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5. КСГ 125 - Операции при злокачественных новообразованиях кожи (уровень 3), в 2016 году были только уровни 1 и 2.</a:t>
            </a:r>
          </a:p>
          <a:p>
            <a:pPr lvl="0"/>
            <a:r>
              <a:rPr lang="ru-RU" sz="4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6. КСГ 126 и 127 - Операции при злокачественном новообразовании щитовидной железы (уровень 1 – КСГ 126) и (уровень 2 – КСГ 127), при этом убрана (заменена) КСГ 124 (2016 год) - </a:t>
            </a:r>
            <a:r>
              <a:rPr lang="ru-RU" sz="49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Тиреоидэктомия</a:t>
            </a:r>
            <a:r>
              <a:rPr lang="ru-RU" sz="4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при злокачественном новообразовании щитовидной железы.</a:t>
            </a:r>
          </a:p>
          <a:p>
            <a:pPr lvl="0"/>
            <a:r>
              <a:rPr lang="ru-RU" sz="4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7. КСГ 131 - Операции при злокачественном новообразовании желчного пузыря, желчных протоков (уровень 2), в 2016 году был только </a:t>
            </a:r>
            <a:r>
              <a:rPr lang="ru-RU" sz="4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один </a:t>
            </a:r>
            <a:r>
              <a:rPr lang="ru-RU" sz="4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уровень (КСГ – 127).</a:t>
            </a:r>
          </a:p>
          <a:p>
            <a:pPr lvl="0"/>
            <a:r>
              <a:rPr lang="ru-RU" sz="4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8. КСГ 132, КСГ 133 и КСГ 134 - Операции при злокачественном новообразовании пищевода, желудка (уровень 1, 2 и 3), в 2016 году был только </a:t>
            </a:r>
            <a:r>
              <a:rPr lang="ru-RU" sz="4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один </a:t>
            </a:r>
            <a:r>
              <a:rPr lang="ru-RU" sz="49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уровень (КСГ – 128</a:t>
            </a:r>
            <a:r>
              <a:rPr lang="ru-RU" sz="4400" dirty="0" smtClean="0"/>
              <a:t>).</a:t>
            </a:r>
          </a:p>
          <a:p>
            <a:pPr lvl="0">
              <a:spcBef>
                <a:spcPct val="20000"/>
              </a:spcBef>
            </a:pPr>
            <a:endParaRPr lang="ru-RU" sz="2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>
              <a:spcBef>
                <a:spcPct val="20000"/>
              </a:spcBef>
            </a:pPr>
            <a:endParaRPr kumimoji="0" lang="ru-RU" sz="2600" b="1" i="0" u="none" strike="noStrike" kern="1200" cap="none" spc="0" normalizeH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 txBox="1">
            <a:spLocks/>
          </p:cNvSpPr>
          <p:nvPr/>
        </p:nvSpPr>
        <p:spPr>
          <a:xfrm>
            <a:off x="0" y="267494"/>
            <a:ext cx="9036496" cy="47525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25000" lnSpcReduction="20000"/>
          </a:bodyPr>
          <a:lstStyle/>
          <a:p>
            <a:pPr lvl="0" algn="just"/>
            <a:r>
              <a:rPr lang="en-US" sz="7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II. </a:t>
            </a:r>
            <a:r>
              <a:rPr lang="ru-RU" sz="7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Убрали КСГ 119 - Операции на кишечнике и анальной области при злокачественных новообразованиях (уровень 3), </a:t>
            </a:r>
            <a:r>
              <a:rPr lang="ru-RU" sz="7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остались только КСГ 118 и КСГ 119 - Операции на кишечнике и анальной области при злокачественных новообразованиях (уровень 1 и уровень 2).</a:t>
            </a:r>
          </a:p>
          <a:p>
            <a:pPr lvl="0" algn="just"/>
            <a:endParaRPr lang="ru-RU" sz="7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en-US" sz="7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III. </a:t>
            </a:r>
            <a:r>
              <a:rPr lang="ru-RU" sz="7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Перенесены</a:t>
            </a:r>
            <a:r>
              <a:rPr lang="ru-RU" sz="7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 algn="just"/>
            <a:endParaRPr lang="ru-RU" sz="7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en-US" sz="7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7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КСГ 84 (2016 год) - Комплексное лечение заболеваний нервной системы с применением препаратов иммуноглобулина из профиля Неврология (2016 год) в профиль Прочее (2017 год) – КСГ 300 - Комплексное лечение с применением препаратов иммуноглобулина.</a:t>
            </a:r>
          </a:p>
          <a:p>
            <a:pPr lvl="0" algn="just"/>
            <a:endParaRPr lang="ru-RU" sz="7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7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КСГ 202 (2016 год) - Тубулоинтерстициальные болезни почек, другие болезни мочевой системы из профиля Терапия (2016 год) в профиль Урология (2017 год) – КСГ 227 - Тубулоинтерстициальные болезни почек, другие болезни мочевой системы.</a:t>
            </a:r>
          </a:p>
          <a:p>
            <a:pPr lvl="0" algn="just"/>
            <a:endParaRPr lang="ru-RU" sz="7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7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КСГ 203 (2016 год) - Камни мочевой системы; симптомы, относящиеся к мочевой системе, взрослые из профиля Терапия (2016 год) в профиль Урология (2017 год) – КСГ 228 - Камни мочевой системы; симптомы, относящиеся к мочевой системе.</a:t>
            </a:r>
          </a:p>
          <a:p>
            <a:pPr lvl="0">
              <a:spcBef>
                <a:spcPct val="20000"/>
              </a:spcBef>
            </a:pPr>
            <a:endParaRPr lang="ru-RU" sz="2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>
              <a:spcBef>
                <a:spcPct val="20000"/>
              </a:spcBef>
            </a:pPr>
            <a:endParaRPr kumimoji="0" lang="ru-RU" sz="2600" b="1" i="0" u="none" strike="noStrike" kern="1200" cap="none" spc="0" normalizeH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 txBox="1">
            <a:spLocks/>
          </p:cNvSpPr>
          <p:nvPr/>
        </p:nvSpPr>
        <p:spPr>
          <a:xfrm>
            <a:off x="428596" y="339502"/>
            <a:ext cx="8286808" cy="446449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70000" lnSpcReduction="20000"/>
          </a:bodyPr>
          <a:lstStyle/>
          <a:p>
            <a:pPr algn="just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Изменилось 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количество КСГ в дневном стационаре (СЗП). Было 118 КСГ, 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стало 120 КСГ.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Изменился номер части КСГ, часть КСГ перенесено, часть КСГ добавлено.</a:t>
            </a:r>
          </a:p>
          <a:p>
            <a:endParaRPr lang="ru-RU" sz="2300" dirty="0" smtClean="0">
              <a:solidFill>
                <a:srgbClr val="002060"/>
              </a:solidFill>
            </a:endParaRPr>
          </a:p>
          <a:p>
            <a:pPr marL="514350" lvl="0" indent="-514350" algn="just">
              <a:buAutoNum type="romanUcPeriod"/>
            </a:pP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Внесены новые КСГ:</a:t>
            </a:r>
          </a:p>
          <a:p>
            <a:pPr marL="514350" lvl="0" indent="-514350" algn="just">
              <a:buAutoNum type="romanUcPeriod"/>
            </a:pPr>
            <a:endParaRPr lang="ru-RU" sz="2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КСГ 25 - </a:t>
            </a: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Вирусный гепатит С хронический, лекарственная терапия при инфицировании вирусом генотипа 1, 4 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(уровень 2), </a:t>
            </a: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2016 году был только 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один </a:t>
            </a: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уровень (КСГ – 24 - Вирусный гепатит С хронический на стадии цирроза печени, лекарственная терапия при инфицировании вирусом генотипа 1, 4).</a:t>
            </a:r>
          </a:p>
          <a:p>
            <a:pPr lvl="0" algn="just"/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КСГ 91 -</a:t>
            </a: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Операции на коже, подкожной клетчатке, придатках кожи (уровень 3), в 2016 году были только уровни 1 и 2 (КСГ 88 и КСГ 89).</a:t>
            </a:r>
          </a:p>
          <a:p>
            <a:pPr lvl="0" algn="just"/>
            <a:endParaRPr lang="ru-RU" sz="2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II. 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Перенесены:</a:t>
            </a:r>
            <a:endParaRPr lang="ru-RU" sz="2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КСГ 36 - </a:t>
            </a: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Комплексное лечение заболеваний нервной системы с применением препаратов иммуноглобулина из профиля 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Неврология</a:t>
            </a: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(2016 год) в профиль 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Прочее</a:t>
            </a: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(2017 год) – КСГ 108 - Комплексное лечение с применением препаратов иммуноглобулина.</a:t>
            </a:r>
          </a:p>
          <a:p>
            <a:pPr lvl="0" algn="just"/>
            <a:endParaRPr lang="ru-RU" sz="2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III. 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 названия КСГ 61 - </a:t>
            </a: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Замена речевого процессора, в 2017 году убрали слово «Ремонт», в 2017 году КСГ 60 - Ремонт и замена речевого процессора.</a:t>
            </a:r>
          </a:p>
          <a:p>
            <a:endParaRPr lang="ru-RU" sz="2200" dirty="0" smtClean="0">
              <a:solidFill>
                <a:srgbClr val="002060"/>
              </a:solidFill>
            </a:endParaRPr>
          </a:p>
          <a:p>
            <a:endParaRPr lang="ru-RU" sz="2200" b="1" dirty="0" smtClean="0">
              <a:solidFill>
                <a:srgbClr val="002060"/>
              </a:solidFill>
            </a:endParaRPr>
          </a:p>
          <a:p>
            <a:endParaRPr lang="ru-RU" sz="2200" b="1" dirty="0" smtClean="0">
              <a:solidFill>
                <a:srgbClr val="002060"/>
              </a:solidFill>
            </a:endParaRPr>
          </a:p>
          <a:p>
            <a:pPr lvl="0">
              <a:spcBef>
                <a:spcPct val="20000"/>
              </a:spcBef>
            </a:pPr>
            <a:endParaRPr lang="ru-RU" sz="2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>
              <a:spcBef>
                <a:spcPct val="20000"/>
              </a:spcBef>
            </a:pPr>
            <a:endParaRPr kumimoji="0" lang="ru-RU" sz="2600" b="1" i="0" u="none" strike="noStrike" kern="1200" cap="none" spc="0" normalizeH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07504" y="267494"/>
            <a:ext cx="8064896" cy="369332"/>
          </a:xfrm>
          <a:prstGeom prst="rect">
            <a:avLst/>
          </a:prstGeom>
          <a:effectLst>
            <a:outerShdw blurRad="38100" dist="25400" dir="2700000" algn="tl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Основные подходы к группировке случаев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8596" y="1428742"/>
            <a:ext cx="7961538" cy="28931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endParaRPr lang="ru-RU" sz="1400" dirty="0" smtClean="0">
              <a:solidFill>
                <a:srgbClr val="002060"/>
              </a:solidFill>
            </a:endParaRPr>
          </a:p>
          <a:p>
            <a:pPr marL="342900" indent="-342900" algn="just">
              <a:buAutoNum type="arabicPeriod"/>
            </a:pPr>
            <a:r>
              <a:rPr lang="ru-RU" sz="1400" dirty="0" smtClean="0">
                <a:solidFill>
                  <a:srgbClr val="002060"/>
                </a:solidFill>
              </a:rPr>
              <a:t>Основные классификационные критерии:</a:t>
            </a:r>
          </a:p>
          <a:p>
            <a:pPr marL="342900" indent="-342900" algn="just"/>
            <a:endParaRPr lang="ru-RU" sz="1400" dirty="0" smtClean="0">
              <a:solidFill>
                <a:srgbClr val="002060"/>
              </a:solidFill>
            </a:endParaRPr>
          </a:p>
          <a:p>
            <a:pPr algn="just"/>
            <a:r>
              <a:rPr lang="ru-RU" sz="1400" b="1" dirty="0" err="1" smtClean="0">
                <a:solidFill>
                  <a:srgbClr val="002060"/>
                </a:solidFill>
              </a:rPr>
              <a:t>a</a:t>
            </a:r>
            <a:r>
              <a:rPr lang="ru-RU" sz="1400" b="1" dirty="0" smtClean="0">
                <a:solidFill>
                  <a:srgbClr val="002060"/>
                </a:solidFill>
              </a:rPr>
              <a:t>. Диагноз (код по МКБ 10);</a:t>
            </a:r>
            <a:endParaRPr lang="ru-RU" sz="1400" dirty="0" smtClean="0">
              <a:solidFill>
                <a:srgbClr val="002060"/>
              </a:solidFill>
            </a:endParaRPr>
          </a:p>
          <a:p>
            <a:pPr algn="just"/>
            <a:r>
              <a:rPr lang="ru-RU" sz="1400" b="1" dirty="0" err="1" smtClean="0">
                <a:solidFill>
                  <a:srgbClr val="002060"/>
                </a:solidFill>
              </a:rPr>
              <a:t>b</a:t>
            </a:r>
            <a:r>
              <a:rPr lang="ru-RU" sz="1400" b="1" dirty="0" smtClean="0">
                <a:solidFill>
                  <a:srgbClr val="002060"/>
                </a:solidFill>
              </a:rPr>
              <a:t>. Хирургическая операция и (или) другая применяемая медицинская технология</a:t>
            </a:r>
            <a:r>
              <a:rPr lang="ru-RU" sz="1400" dirty="0" smtClean="0">
                <a:solidFill>
                  <a:srgbClr val="002060"/>
                </a:solidFill>
              </a:rPr>
              <a:t> (</a:t>
            </a:r>
            <a:r>
              <a:rPr lang="ru-RU" sz="1400" b="1" dirty="0" smtClean="0">
                <a:solidFill>
                  <a:srgbClr val="002060"/>
                </a:solidFill>
              </a:rPr>
              <a:t>код в соответствии с Номенклатурой медицинских услуг</a:t>
            </a:r>
            <a:r>
              <a:rPr lang="ru-RU" sz="1400" dirty="0" smtClean="0">
                <a:solidFill>
                  <a:srgbClr val="002060"/>
                </a:solidFill>
              </a:rPr>
              <a:t>, утвержденной приказом Министерства здравоохранения и социального развития Российской Федерации от 27 декабря 2011 г. № 1664н (далее – Номенклатура)</a:t>
            </a:r>
          </a:p>
          <a:p>
            <a:pPr algn="just"/>
            <a:endParaRPr lang="ru-RU" sz="14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400" dirty="0" smtClean="0">
                <a:solidFill>
                  <a:srgbClr val="002060"/>
                </a:solidFill>
              </a:rPr>
              <a:t>При наличии хирургических операций и/или других применяемых специальных методов лечения и сложных медицинских технологий, являющихся классификационным критерием, отнесение случая лечения к конкретной КСГ заболеваний осуществляется </a:t>
            </a:r>
            <a:r>
              <a:rPr lang="ru-RU" sz="1400" b="1" dirty="0" smtClean="0">
                <a:solidFill>
                  <a:srgbClr val="C00000"/>
                </a:solidFill>
              </a:rPr>
              <a:t>в соответствии с кодом Номенклатуры.</a:t>
            </a:r>
            <a:endParaRPr lang="ru-RU" sz="14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55576" y="699542"/>
            <a:ext cx="7272808" cy="432048"/>
          </a:xfrm>
          <a:prstGeom prst="rect">
            <a:avLst/>
          </a:prstGeom>
          <a:solidFill>
            <a:srgbClr val="F0F0DC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Все КСГ распределены по профилям медицинской помощи </a:t>
            </a:r>
            <a:endParaRPr lang="ru-RU" sz="1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Заголовок 1"/>
          <p:cNvSpPr txBox="1">
            <a:spLocks/>
          </p:cNvSpPr>
          <p:nvPr/>
        </p:nvSpPr>
        <p:spPr bwMode="auto">
          <a:xfrm>
            <a:off x="3143251" y="4768453"/>
            <a:ext cx="3286125" cy="375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4103" name="Заголовок 11"/>
          <p:cNvSpPr>
            <a:spLocks/>
          </p:cNvSpPr>
          <p:nvPr/>
        </p:nvSpPr>
        <p:spPr bwMode="auto">
          <a:xfrm>
            <a:off x="971551" y="33337"/>
            <a:ext cx="7561263" cy="3774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4104" name="Подзаголовок 2"/>
          <p:cNvSpPr>
            <a:spLocks/>
          </p:cNvSpPr>
          <p:nvPr/>
        </p:nvSpPr>
        <p:spPr bwMode="auto">
          <a:xfrm>
            <a:off x="8532814" y="4822032"/>
            <a:ext cx="611187" cy="321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4105" name="AutoShape 50"/>
          <p:cNvSpPr>
            <a:spLocks noChangeArrowheads="1"/>
          </p:cNvSpPr>
          <p:nvPr/>
        </p:nvSpPr>
        <p:spPr bwMode="auto">
          <a:xfrm>
            <a:off x="457200" y="914400"/>
            <a:ext cx="228600" cy="3429000"/>
          </a:xfrm>
          <a:prstGeom prst="roundRect">
            <a:avLst>
              <a:gd name="adj" fmla="val 27083"/>
            </a:avLst>
          </a:prstGeom>
          <a:solidFill>
            <a:srgbClr val="25714B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4106" name="Rectangle 51"/>
          <p:cNvSpPr>
            <a:spLocks noChangeArrowheads="1"/>
          </p:cNvSpPr>
          <p:nvPr/>
        </p:nvSpPr>
        <p:spPr bwMode="auto">
          <a:xfrm>
            <a:off x="714375" y="589360"/>
            <a:ext cx="7848600" cy="314325"/>
          </a:xfrm>
          <a:prstGeom prst="rect">
            <a:avLst/>
          </a:prstGeom>
          <a:solidFill>
            <a:srgbClr val="DFF1C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057400" lvl="4" indent="-228600" algn="l">
              <a:buClr>
                <a:srgbClr val="DFF1CB"/>
              </a:buClr>
              <a:buSzPts val="2000"/>
              <a:buFontTx/>
              <a:buChar char="•"/>
            </a:pPr>
            <a:endParaRPr lang="ru-RU" b="1">
              <a:solidFill>
                <a:srgbClr val="25714B"/>
              </a:solidFill>
            </a:endParaRPr>
          </a:p>
        </p:txBody>
      </p:sp>
      <p:sp>
        <p:nvSpPr>
          <p:cNvPr id="4149" name="Rectangle 53"/>
          <p:cNvSpPr>
            <a:spLocks noChangeArrowheads="1"/>
          </p:cNvSpPr>
          <p:nvPr/>
        </p:nvSpPr>
        <p:spPr bwMode="auto">
          <a:xfrm>
            <a:off x="4343401" y="685800"/>
            <a:ext cx="4151313" cy="982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54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9229" name="TextBox 14"/>
          <p:cNvSpPr txBox="1">
            <a:spLocks noChangeArrowheads="1"/>
          </p:cNvSpPr>
          <p:nvPr/>
        </p:nvSpPr>
        <p:spPr bwMode="auto">
          <a:xfrm>
            <a:off x="395536" y="229605"/>
            <a:ext cx="8391307" cy="452431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just"/>
            <a:r>
              <a:rPr lang="ru-RU" dirty="0" smtClean="0">
                <a:solidFill>
                  <a:srgbClr val="002060"/>
                </a:solidFill>
              </a:rPr>
              <a:t>	При </a:t>
            </a:r>
            <a:r>
              <a:rPr lang="ru-RU" dirty="0" smtClean="0">
                <a:solidFill>
                  <a:srgbClr val="C00000"/>
                </a:solidFill>
              </a:rPr>
              <a:t>отсутствии</a:t>
            </a:r>
            <a:r>
              <a:rPr lang="ru-RU" dirty="0" smtClean="0">
                <a:solidFill>
                  <a:srgbClr val="002060"/>
                </a:solidFill>
              </a:rPr>
              <a:t> хирургических операций и/или применяемых медицинских технологий, являющихся классификационным критерием, отнесение случая лечения к той или иной КСГ осуществляется в соответствии </a:t>
            </a:r>
            <a:r>
              <a:rPr lang="ru-RU" dirty="0" smtClean="0">
                <a:solidFill>
                  <a:srgbClr val="C00000"/>
                </a:solidFill>
              </a:rPr>
              <a:t>с кодом диагноза по МКБ-10.</a:t>
            </a:r>
            <a:r>
              <a:rPr lang="ru-RU" dirty="0" smtClean="0">
                <a:solidFill>
                  <a:srgbClr val="002060"/>
                </a:solidFill>
              </a:rPr>
              <a:t> Если пациенту оказывалось оперативное лечение и затратоемкость группы, к которой был отнесен данный случай в соответствии с кодом Номенклатуры, меньше затратоемкости группы, к которой его можно было отнести в соответствии с кодом МКБ - 10, оплата осуществляется </a:t>
            </a:r>
            <a:r>
              <a:rPr lang="ru-RU" dirty="0" smtClean="0">
                <a:solidFill>
                  <a:srgbClr val="C00000"/>
                </a:solidFill>
              </a:rPr>
              <a:t>по группе сформированной по диагнозу. </a:t>
            </a:r>
          </a:p>
          <a:p>
            <a:pPr algn="just"/>
            <a:r>
              <a:rPr lang="ru-RU" dirty="0" smtClean="0">
                <a:solidFill>
                  <a:srgbClr val="002060"/>
                </a:solidFill>
              </a:rPr>
              <a:t>	Данный </a:t>
            </a:r>
            <a:r>
              <a:rPr lang="ru-RU" dirty="0" smtClean="0">
                <a:solidFill>
                  <a:srgbClr val="002060"/>
                </a:solidFill>
              </a:rPr>
              <a:t>подход </a:t>
            </a:r>
            <a:r>
              <a:rPr lang="ru-RU" dirty="0" smtClean="0">
                <a:solidFill>
                  <a:srgbClr val="C00000"/>
                </a:solidFill>
              </a:rPr>
              <a:t>не применяется </a:t>
            </a:r>
            <a:r>
              <a:rPr lang="ru-RU" dirty="0" smtClean="0">
                <a:solidFill>
                  <a:srgbClr val="002060"/>
                </a:solidFill>
              </a:rPr>
              <a:t>для отдельных комбинаций КСГ, приведенных в таблице №1. Иными словами, при наличии операции, соответствующей приведенным ниже КСГ, отнесение случая должно осуществляться только на основании кода услуги </a:t>
            </a:r>
            <a:r>
              <a:rPr lang="ru-RU" dirty="0" smtClean="0">
                <a:solidFill>
                  <a:srgbClr val="C00000"/>
                </a:solidFill>
              </a:rPr>
              <a:t>Номенклатуры.</a:t>
            </a:r>
            <a:r>
              <a:rPr lang="ru-RU" dirty="0" smtClean="0">
                <a:solidFill>
                  <a:srgbClr val="002060"/>
                </a:solidFill>
              </a:rPr>
              <a:t> Отнесение данного случая на основании кода диагноза МКБ-10 к терапевтической группе </a:t>
            </a:r>
            <a:r>
              <a:rPr lang="ru-RU" dirty="0" smtClean="0">
                <a:solidFill>
                  <a:srgbClr val="C00000"/>
                </a:solidFill>
              </a:rPr>
              <a:t>исключается.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Заголовок 1"/>
          <p:cNvSpPr txBox="1">
            <a:spLocks/>
          </p:cNvSpPr>
          <p:nvPr/>
        </p:nvSpPr>
        <p:spPr bwMode="auto">
          <a:xfrm>
            <a:off x="3143251" y="4768453"/>
            <a:ext cx="3286125" cy="375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8199" name="Заголовок 11"/>
          <p:cNvSpPr>
            <a:spLocks/>
          </p:cNvSpPr>
          <p:nvPr/>
        </p:nvSpPr>
        <p:spPr bwMode="auto">
          <a:xfrm>
            <a:off x="971551" y="33337"/>
            <a:ext cx="7561263" cy="3774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8200" name="Подзаголовок 2"/>
          <p:cNvSpPr>
            <a:spLocks/>
          </p:cNvSpPr>
          <p:nvPr/>
        </p:nvSpPr>
        <p:spPr bwMode="auto">
          <a:xfrm>
            <a:off x="8532814" y="4822032"/>
            <a:ext cx="611187" cy="321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8201" name="AutoShape 50"/>
          <p:cNvSpPr>
            <a:spLocks noChangeArrowheads="1"/>
          </p:cNvSpPr>
          <p:nvPr/>
        </p:nvSpPr>
        <p:spPr bwMode="auto">
          <a:xfrm>
            <a:off x="457200" y="914400"/>
            <a:ext cx="228600" cy="3429000"/>
          </a:xfrm>
          <a:prstGeom prst="roundRect">
            <a:avLst>
              <a:gd name="adj" fmla="val 27083"/>
            </a:avLst>
          </a:prstGeom>
          <a:solidFill>
            <a:srgbClr val="25714B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8203" name="Rectangle 52"/>
          <p:cNvSpPr>
            <a:spLocks noChangeArrowheads="1"/>
          </p:cNvSpPr>
          <p:nvPr/>
        </p:nvSpPr>
        <p:spPr bwMode="auto">
          <a:xfrm>
            <a:off x="642937" y="339502"/>
            <a:ext cx="8501063" cy="456422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lvl="1" algn="ctr"/>
            <a:endParaRPr lang="ru-RU" b="1" dirty="0" smtClean="0">
              <a:solidFill>
                <a:srgbClr val="C00000"/>
              </a:solidFill>
            </a:endParaRPr>
          </a:p>
          <a:p>
            <a:r>
              <a:rPr lang="ru-RU" b="1" dirty="0" smtClean="0"/>
              <a:t> </a:t>
            </a:r>
            <a:endParaRPr lang="ru-RU" sz="1600" dirty="0"/>
          </a:p>
        </p:txBody>
      </p:sp>
      <p:sp>
        <p:nvSpPr>
          <p:cNvPr id="8206" name="TextBox 14"/>
          <p:cNvSpPr txBox="1">
            <a:spLocks noChangeArrowheads="1"/>
          </p:cNvSpPr>
          <p:nvPr/>
        </p:nvSpPr>
        <p:spPr bwMode="auto">
          <a:xfrm>
            <a:off x="714348" y="1922224"/>
            <a:ext cx="8143932" cy="23083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endParaRPr lang="ru-RU" sz="1200" dirty="0" smtClean="0">
              <a:solidFill>
                <a:srgbClr val="002060"/>
              </a:solidFill>
            </a:endParaRPr>
          </a:p>
          <a:p>
            <a:pPr algn="just"/>
            <a:endParaRPr lang="ru-RU" sz="1200" dirty="0" smtClean="0">
              <a:solidFill>
                <a:srgbClr val="002060"/>
              </a:solidFill>
            </a:endParaRPr>
          </a:p>
          <a:p>
            <a:pPr algn="just"/>
            <a:endParaRPr lang="ru-RU" sz="1200" dirty="0" smtClean="0">
              <a:solidFill>
                <a:srgbClr val="002060"/>
              </a:solidFill>
            </a:endParaRPr>
          </a:p>
          <a:p>
            <a:pPr algn="just"/>
            <a:endParaRPr lang="ru-RU" sz="1200" dirty="0" smtClean="0">
              <a:solidFill>
                <a:srgbClr val="002060"/>
              </a:solidFill>
            </a:endParaRPr>
          </a:p>
          <a:p>
            <a:pPr algn="just"/>
            <a:endParaRPr lang="ru-RU" sz="1200" dirty="0" smtClean="0">
              <a:solidFill>
                <a:srgbClr val="002060"/>
              </a:solidFill>
            </a:endParaRPr>
          </a:p>
          <a:p>
            <a:pPr algn="just"/>
            <a:endParaRPr lang="ru-RU" sz="1200" dirty="0" smtClean="0">
              <a:solidFill>
                <a:srgbClr val="002060"/>
              </a:solidFill>
            </a:endParaRPr>
          </a:p>
          <a:p>
            <a:pPr algn="just"/>
            <a:endParaRPr lang="ru-RU" sz="1200" dirty="0" smtClean="0">
              <a:solidFill>
                <a:srgbClr val="002060"/>
              </a:solidFill>
            </a:endParaRPr>
          </a:p>
          <a:p>
            <a:pPr algn="just"/>
            <a:endParaRPr lang="ru-RU" sz="1200" dirty="0" smtClean="0">
              <a:solidFill>
                <a:srgbClr val="002060"/>
              </a:solidFill>
            </a:endParaRPr>
          </a:p>
          <a:p>
            <a:pPr algn="just"/>
            <a:endParaRPr lang="ru-RU" sz="1200" dirty="0" smtClean="0">
              <a:solidFill>
                <a:srgbClr val="002060"/>
              </a:solidFill>
            </a:endParaRPr>
          </a:p>
          <a:p>
            <a:pPr algn="just"/>
            <a:endParaRPr lang="ru-RU" sz="1200" dirty="0" smtClean="0">
              <a:solidFill>
                <a:srgbClr val="002060"/>
              </a:solidFill>
            </a:endParaRPr>
          </a:p>
          <a:p>
            <a:pPr algn="just"/>
            <a:endParaRPr lang="ru-RU" sz="1200" dirty="0" smtClean="0">
              <a:solidFill>
                <a:srgbClr val="002060"/>
              </a:solidFill>
            </a:endParaRPr>
          </a:p>
          <a:p>
            <a:pPr algn="just"/>
            <a:endParaRPr lang="ru-RU" sz="1200" dirty="0">
              <a:solidFill>
                <a:srgbClr val="002060"/>
              </a:solidFill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323529" y="142855"/>
          <a:ext cx="8677628" cy="4948331"/>
        </p:xfrm>
        <a:graphic>
          <a:graphicData uri="http://schemas.openxmlformats.org/drawingml/2006/table">
            <a:tbl>
              <a:tblPr/>
              <a:tblGrid>
                <a:gridCol w="498162"/>
                <a:gridCol w="2975861"/>
                <a:gridCol w="501493"/>
                <a:gridCol w="583124"/>
                <a:gridCol w="3425856"/>
                <a:gridCol w="693132"/>
              </a:tblGrid>
              <a:tr h="124639">
                <a:tc gridSpan="3"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Однозначный выбор при оказании услуги, входящей в КСГ</a:t>
                      </a:r>
                      <a:endParaRPr lang="ru-RU" sz="10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Однозначный выбор в отсутствие оказанной услуги</a:t>
                      </a:r>
                      <a:endParaRPr lang="ru-RU" sz="10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1513">
                <a:tc>
                  <a:txBody>
                    <a:bodyPr/>
                    <a:lstStyle/>
                    <a:p>
                      <a:pPr indent="450215"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00" dirty="0"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r>
                        <a:rPr lang="ru-RU" sz="30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800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КСГ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9146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Наименование КСГ, сформированной по услуге</a:t>
                      </a:r>
                      <a:endParaRPr lang="ru-RU" sz="9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КЗ</a:t>
                      </a:r>
                      <a:r>
                        <a:rPr lang="ru-RU" sz="900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*</a:t>
                      </a:r>
                      <a:endParaRPr lang="ru-RU" sz="9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9207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№ </a:t>
                      </a:r>
                      <a:r>
                        <a:rPr lang="ru-RU" sz="900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КСГ</a:t>
                      </a:r>
                      <a:endParaRPr lang="ru-RU" sz="9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0193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Наименование КСГ, сформированной по диагнозу</a:t>
                      </a:r>
                      <a:endParaRPr lang="ru-RU" sz="9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КЗ</a:t>
                      </a:r>
                      <a:endParaRPr lang="ru-RU" sz="9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06980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9146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Операции на женских половых органах (уровень 1)</a:t>
                      </a:r>
                      <a:endParaRPr lang="ru-RU" sz="9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0,39</a:t>
                      </a:r>
                      <a:endParaRPr lang="ru-RU" sz="9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9207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9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0193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Доброкачественные новообразования, новообразования </a:t>
                      </a:r>
                      <a:r>
                        <a:rPr lang="ru-RU" sz="900" dirty="0" err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in</a:t>
                      </a:r>
                      <a:r>
                        <a:rPr lang="ru-RU" sz="9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900" dirty="0" err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situ</a:t>
                      </a:r>
                      <a:r>
                        <a:rPr lang="ru-RU" sz="9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 неопределенного и неизвестного характера женских половых органов</a:t>
                      </a:r>
                      <a:endParaRPr lang="ru-RU" sz="9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0,89</a:t>
                      </a:r>
                      <a:endParaRPr lang="ru-RU" sz="9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06980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9146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Операции на женских половых органах (уровень 2)</a:t>
                      </a:r>
                      <a:endParaRPr lang="ru-RU" sz="9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0,58</a:t>
                      </a:r>
                      <a:endParaRPr lang="ru-RU" sz="9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9207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9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0193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Доброкачественные новообразования, новообразования </a:t>
                      </a:r>
                      <a:r>
                        <a:rPr lang="ru-RU" sz="900" dirty="0" err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in</a:t>
                      </a:r>
                      <a:r>
                        <a:rPr lang="ru-RU" sz="9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900" dirty="0" err="1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situ</a:t>
                      </a:r>
                      <a:r>
                        <a:rPr lang="ru-RU" sz="9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 неопределенного и неизвестного характера женских половых органов</a:t>
                      </a:r>
                      <a:endParaRPr lang="ru-RU" sz="9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0,89</a:t>
                      </a:r>
                      <a:endParaRPr lang="ru-RU" sz="9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37987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9146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Операции на женских половых органах (уровень 1)</a:t>
                      </a:r>
                      <a:endParaRPr lang="ru-RU" sz="9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0,39</a:t>
                      </a:r>
                      <a:endParaRPr lang="ru-RU" sz="9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9207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 smtClean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9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0193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Другие болезни, врожденные аномалии, повреждения женских половых органов</a:t>
                      </a:r>
                      <a:endParaRPr lang="ru-RU" sz="9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0,46</a:t>
                      </a:r>
                      <a:endParaRPr lang="ru-RU" sz="9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91513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74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9146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Операции на кишечнике и анальной области (уровень 1)</a:t>
                      </a:r>
                      <a:endParaRPr lang="ru-RU" sz="9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0,84</a:t>
                      </a:r>
                      <a:endParaRPr lang="ru-RU" sz="9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9207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18</a:t>
                      </a:r>
                      <a:endParaRPr lang="ru-RU" sz="9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0193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Воспалительные заболевания кишечника</a:t>
                      </a:r>
                      <a:endParaRPr lang="ru-RU" sz="9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2,01</a:t>
                      </a:r>
                      <a:endParaRPr lang="ru-RU" sz="9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91513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75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9146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Операции на кишечнике и анальной области (уровень 2)</a:t>
                      </a:r>
                      <a:endParaRPr lang="ru-RU" sz="9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1,74</a:t>
                      </a:r>
                      <a:endParaRPr lang="ru-RU" sz="9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9207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18</a:t>
                      </a:r>
                      <a:endParaRPr lang="ru-RU" sz="9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0193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Воспалительные заболевания кишечника</a:t>
                      </a:r>
                      <a:endParaRPr lang="ru-RU" sz="9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2,01</a:t>
                      </a:r>
                      <a:endParaRPr lang="ru-RU" sz="9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91513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160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9146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Операции на органе зрения (уровень 1)</a:t>
                      </a:r>
                      <a:endParaRPr lang="ru-RU" sz="9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0,49</a:t>
                      </a:r>
                      <a:endParaRPr lang="ru-RU" sz="9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9207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166</a:t>
                      </a:r>
                      <a:endParaRPr lang="ru-RU" sz="9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0193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Болезни глаза</a:t>
                      </a:r>
                      <a:endParaRPr lang="ru-RU" sz="9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0,51</a:t>
                      </a:r>
                      <a:endParaRPr lang="ru-RU" sz="9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37987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287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9146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Операции на органах полости рта (уровень 1)</a:t>
                      </a:r>
                      <a:endParaRPr lang="ru-RU" sz="9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0,74</a:t>
                      </a:r>
                      <a:endParaRPr lang="ru-RU" sz="9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9207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286</a:t>
                      </a:r>
                      <a:endParaRPr lang="ru-RU" sz="9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0193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Болезни полости рта, слюнных желез и челюстей, врожденные аномалии лица и шеи, взрослые</a:t>
                      </a:r>
                      <a:endParaRPr lang="ru-RU" sz="9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0,89</a:t>
                      </a:r>
                      <a:endParaRPr lang="ru-RU" sz="9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37987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287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9146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Операции на органах полости рта (уровень 1)</a:t>
                      </a:r>
                      <a:endParaRPr lang="ru-RU" sz="9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0,74</a:t>
                      </a:r>
                      <a:endParaRPr lang="ru-RU" sz="9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9207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194</a:t>
                      </a:r>
                      <a:endParaRPr lang="ru-RU" sz="9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0193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Болезни полости рта, слюнных желез и челюстей, врожденные аномалии лица и шеи, дети</a:t>
                      </a:r>
                      <a:endParaRPr lang="ru-RU" sz="9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0,79</a:t>
                      </a:r>
                      <a:endParaRPr lang="ru-RU" sz="9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91475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232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9146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Операции на мужских половых органах, взрослые (уровень  1)</a:t>
                      </a:r>
                      <a:endParaRPr lang="ru-RU" sz="9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1,2</a:t>
                      </a:r>
                      <a:endParaRPr lang="ru-RU" sz="9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9207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229</a:t>
                      </a:r>
                      <a:endParaRPr lang="ru-RU" sz="9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0193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Доброкачественные новообразования, новообразования in situ, неопределенного и неизвестного характера мочевых органов и мужских половых органов</a:t>
                      </a:r>
                      <a:endParaRPr lang="ru-RU" sz="9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0,64</a:t>
                      </a:r>
                      <a:endParaRPr lang="ru-RU" sz="9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22483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34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9146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Операции на мужских половых органах, дети (уровень 1)</a:t>
                      </a:r>
                      <a:endParaRPr lang="ru-RU" sz="9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0,97</a:t>
                      </a:r>
                      <a:endParaRPr lang="ru-RU" sz="9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9207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231</a:t>
                      </a:r>
                      <a:endParaRPr lang="ru-RU" sz="9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0193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Другие болезни, врожденные аномалии, повреждения мочевой системы и мужских половых органов</a:t>
                      </a:r>
                      <a:endParaRPr lang="ru-RU" sz="9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0,67</a:t>
                      </a:r>
                      <a:endParaRPr lang="ru-RU" sz="9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37987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243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9146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Операции на коже, подкожной клетчатке, придатках кожи (уровень 1)</a:t>
                      </a:r>
                      <a:endParaRPr lang="ru-RU" sz="9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0,55</a:t>
                      </a:r>
                      <a:endParaRPr lang="ru-RU" sz="90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9207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258</a:t>
                      </a:r>
                      <a:endParaRPr lang="ru-RU" sz="9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0193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Доброкачественные новообразования, новообразования in situ кожи, жировой ткани</a:t>
                      </a:r>
                      <a:endParaRPr lang="ru-RU" sz="9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0,66</a:t>
                      </a:r>
                      <a:endParaRPr lang="ru-RU" sz="9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504" marR="265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Заголовок 1"/>
          <p:cNvSpPr txBox="1">
            <a:spLocks/>
          </p:cNvSpPr>
          <p:nvPr/>
        </p:nvSpPr>
        <p:spPr bwMode="auto">
          <a:xfrm>
            <a:off x="3143251" y="4768453"/>
            <a:ext cx="3286125" cy="375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8199" name="Заголовок 11"/>
          <p:cNvSpPr>
            <a:spLocks/>
          </p:cNvSpPr>
          <p:nvPr/>
        </p:nvSpPr>
        <p:spPr bwMode="auto">
          <a:xfrm>
            <a:off x="971551" y="33337"/>
            <a:ext cx="7561263" cy="3774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8200" name="Подзаголовок 2"/>
          <p:cNvSpPr>
            <a:spLocks/>
          </p:cNvSpPr>
          <p:nvPr/>
        </p:nvSpPr>
        <p:spPr bwMode="auto">
          <a:xfrm>
            <a:off x="8532814" y="4822032"/>
            <a:ext cx="611187" cy="321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8201" name="AutoShape 50"/>
          <p:cNvSpPr>
            <a:spLocks noChangeArrowheads="1"/>
          </p:cNvSpPr>
          <p:nvPr/>
        </p:nvSpPr>
        <p:spPr bwMode="auto">
          <a:xfrm>
            <a:off x="457200" y="914400"/>
            <a:ext cx="228600" cy="3429000"/>
          </a:xfrm>
          <a:prstGeom prst="roundRect">
            <a:avLst>
              <a:gd name="adj" fmla="val 27083"/>
            </a:avLst>
          </a:prstGeom>
          <a:solidFill>
            <a:srgbClr val="25714B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8202" name="Rectangle 51"/>
          <p:cNvSpPr>
            <a:spLocks noChangeArrowheads="1"/>
          </p:cNvSpPr>
          <p:nvPr/>
        </p:nvSpPr>
        <p:spPr bwMode="auto">
          <a:xfrm>
            <a:off x="714375" y="589360"/>
            <a:ext cx="7848600" cy="314325"/>
          </a:xfrm>
          <a:prstGeom prst="rect">
            <a:avLst/>
          </a:prstGeom>
          <a:solidFill>
            <a:srgbClr val="DFF1C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057400" lvl="4" indent="-228600" algn="l">
              <a:buClr>
                <a:srgbClr val="DFF1CB"/>
              </a:buClr>
              <a:buSzPts val="2000"/>
              <a:buFontTx/>
              <a:buChar char="•"/>
            </a:pPr>
            <a:endParaRPr lang="ru-RU" b="1">
              <a:solidFill>
                <a:srgbClr val="25714B"/>
              </a:solidFill>
            </a:endParaRPr>
          </a:p>
        </p:txBody>
      </p:sp>
      <p:sp>
        <p:nvSpPr>
          <p:cNvPr id="8203" name="Rectangle 52"/>
          <p:cNvSpPr>
            <a:spLocks noChangeArrowheads="1"/>
          </p:cNvSpPr>
          <p:nvPr/>
        </p:nvSpPr>
        <p:spPr bwMode="auto">
          <a:xfrm>
            <a:off x="179512" y="0"/>
            <a:ext cx="8750177" cy="62753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lvl="1" algn="ctr"/>
            <a:endParaRPr lang="ru-RU" sz="1700" b="1" dirty="0" smtClean="0">
              <a:solidFill>
                <a:srgbClr val="C00000"/>
              </a:solidFill>
            </a:endParaRPr>
          </a:p>
          <a:p>
            <a:pPr marL="0" lvl="1" algn="ctr"/>
            <a:r>
              <a:rPr lang="ru-RU" sz="1700" b="1" dirty="0" smtClean="0">
                <a:solidFill>
                  <a:srgbClr val="C00000"/>
                </a:solidFill>
              </a:rPr>
              <a:t>Оплата отдельных случаев оказания медицинской помощи  по КСГ</a:t>
            </a:r>
            <a:endParaRPr lang="ru-RU" sz="1700" dirty="0" smtClean="0">
              <a:solidFill>
                <a:srgbClr val="C00000"/>
              </a:solidFill>
            </a:endParaRPr>
          </a:p>
          <a:p>
            <a:r>
              <a:rPr lang="ru-RU" sz="1700" b="1" dirty="0" smtClean="0"/>
              <a:t> </a:t>
            </a:r>
            <a:endParaRPr lang="ru-RU" sz="1700" dirty="0"/>
          </a:p>
        </p:txBody>
      </p:sp>
      <p:sp>
        <p:nvSpPr>
          <p:cNvPr id="4149" name="Rectangle 53"/>
          <p:cNvSpPr>
            <a:spLocks noChangeArrowheads="1"/>
          </p:cNvSpPr>
          <p:nvPr/>
        </p:nvSpPr>
        <p:spPr bwMode="auto">
          <a:xfrm>
            <a:off x="4343401" y="685800"/>
            <a:ext cx="4151313" cy="982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54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8206" name="TextBox 14"/>
          <p:cNvSpPr txBox="1">
            <a:spLocks noChangeArrowheads="1"/>
          </p:cNvSpPr>
          <p:nvPr/>
        </p:nvSpPr>
        <p:spPr bwMode="auto">
          <a:xfrm>
            <a:off x="179512" y="653593"/>
            <a:ext cx="8784976" cy="44012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r>
              <a:rPr lang="ru-RU" sz="1400" b="1" dirty="0" smtClean="0">
                <a:solidFill>
                  <a:srgbClr val="002060"/>
                </a:solidFill>
              </a:rPr>
              <a:t>	Оплата </a:t>
            </a:r>
            <a:r>
              <a:rPr lang="ru-RU" sz="1400" b="1" dirty="0" smtClean="0">
                <a:solidFill>
                  <a:srgbClr val="002060"/>
                </a:solidFill>
              </a:rPr>
              <a:t>прерванных случаев оказания медицинской помощи.</a:t>
            </a:r>
            <a:endParaRPr lang="ru-RU" sz="1400" dirty="0" smtClean="0">
              <a:solidFill>
                <a:srgbClr val="002060"/>
              </a:solidFill>
            </a:endParaRPr>
          </a:p>
          <a:p>
            <a:pPr algn="just"/>
            <a:r>
              <a:rPr lang="ru-RU" sz="1400" dirty="0" smtClean="0">
                <a:solidFill>
                  <a:srgbClr val="002060"/>
                </a:solidFill>
              </a:rPr>
              <a:t>К прерванным случаям оказания медицинской помощи относятся случаи, когда </a:t>
            </a:r>
            <a:r>
              <a:rPr lang="ru-RU" sz="1400" dirty="0" smtClean="0">
                <a:solidFill>
                  <a:srgbClr val="C00000"/>
                </a:solidFill>
              </a:rPr>
              <a:t>цель данной госпитализации не достигнута</a:t>
            </a:r>
            <a:r>
              <a:rPr lang="ru-RU" sz="1400" dirty="0" smtClean="0">
                <a:solidFill>
                  <a:srgbClr val="002060"/>
                </a:solidFill>
              </a:rPr>
              <a:t>, при переводе пациента в другую медицинскую организацию, преждевременной выписке пациента из медицинской организации, в том числе при его письменном отказе от дальнейшего лечения, летальном исходе, а также при проведении диагностических исследований. </a:t>
            </a:r>
          </a:p>
          <a:p>
            <a:pPr algn="just"/>
            <a:r>
              <a:rPr lang="ru-RU" sz="1400" dirty="0" smtClean="0">
                <a:solidFill>
                  <a:srgbClr val="002060"/>
                </a:solidFill>
              </a:rPr>
              <a:t>При оказании медицинской помощи по прерванному случаю - оплата производится </a:t>
            </a:r>
            <a:r>
              <a:rPr lang="ru-RU" sz="1400" dirty="0" smtClean="0">
                <a:solidFill>
                  <a:srgbClr val="C00000"/>
                </a:solidFill>
              </a:rPr>
              <a:t>за фактическое количество койко-дней</a:t>
            </a:r>
            <a:r>
              <a:rPr lang="ru-RU" sz="1400" dirty="0" smtClean="0">
                <a:solidFill>
                  <a:srgbClr val="002060"/>
                </a:solidFill>
              </a:rPr>
              <a:t> лечения пропорционально тарифу КСГ, но не более тарифа соответствующей КСГ. </a:t>
            </a:r>
          </a:p>
          <a:p>
            <a:pPr algn="just"/>
            <a:r>
              <a:rPr lang="ru-RU" sz="1400" dirty="0" smtClean="0">
                <a:solidFill>
                  <a:srgbClr val="002060"/>
                </a:solidFill>
              </a:rPr>
              <a:t>	Для </a:t>
            </a:r>
            <a:r>
              <a:rPr lang="ru-RU" sz="1400" dirty="0" smtClean="0">
                <a:solidFill>
                  <a:srgbClr val="002060"/>
                </a:solidFill>
              </a:rPr>
              <a:t>определения стоимости одного дня лечения (при прерванном случае) в тарифе КСГ используется средняя длительность лечения по КСГ (с отнесением КСГ к клинико-профильной группе), установленная Тарифным соглашением, </a:t>
            </a:r>
            <a:r>
              <a:rPr lang="ru-RU" sz="1400" b="1" dirty="0" smtClean="0">
                <a:solidFill>
                  <a:srgbClr val="002060"/>
                </a:solidFill>
              </a:rPr>
              <a:t>без учета применения коэффициента сложности лечения пациента.</a:t>
            </a:r>
          </a:p>
          <a:p>
            <a:pPr algn="just"/>
            <a:r>
              <a:rPr lang="ru-RU" sz="1400" dirty="0" smtClean="0">
                <a:solidFill>
                  <a:srgbClr val="002060"/>
                </a:solidFill>
              </a:rPr>
              <a:t>К </a:t>
            </a:r>
            <a:r>
              <a:rPr lang="ru-RU" sz="1400" dirty="0" smtClean="0">
                <a:solidFill>
                  <a:srgbClr val="C00000"/>
                </a:solidFill>
              </a:rPr>
              <a:t>прерванным</a:t>
            </a:r>
            <a:r>
              <a:rPr lang="ru-RU" sz="1400" dirty="0" smtClean="0">
                <a:solidFill>
                  <a:srgbClr val="002060"/>
                </a:solidFill>
              </a:rPr>
              <a:t> также относятся случаи, при которых длительность госпитализации составляет </a:t>
            </a:r>
            <a:r>
              <a:rPr lang="ru-RU" sz="1400" dirty="0" smtClean="0">
                <a:solidFill>
                  <a:srgbClr val="C00000"/>
                </a:solidFill>
              </a:rPr>
              <a:t>менее 3 койко-дней включительно</a:t>
            </a:r>
            <a:r>
              <a:rPr lang="ru-RU" sz="1400" dirty="0" smtClean="0">
                <a:solidFill>
                  <a:srgbClr val="002060"/>
                </a:solidFill>
              </a:rPr>
              <a:t>, оплата данных случаев производится за койко-день, кроме случаев, входящих в следующие КСГ, перечисленные ниже. КСГ круглосуточного стационара, являющиеся исключениями, по которым оплата осуществляется в полном объеме </a:t>
            </a:r>
            <a:r>
              <a:rPr lang="ru-RU" sz="1400" b="1" dirty="0" smtClean="0">
                <a:solidFill>
                  <a:srgbClr val="002060"/>
                </a:solidFill>
              </a:rPr>
              <a:t>100 % </a:t>
            </a:r>
            <a:r>
              <a:rPr lang="ru-RU" sz="1400" dirty="0" smtClean="0">
                <a:solidFill>
                  <a:srgbClr val="002060"/>
                </a:solidFill>
              </a:rPr>
              <a:t>от стоимости тарифа данной КСГ, независимо от длительности лечения, приведены в Таблице № 2. </a:t>
            </a:r>
          </a:p>
          <a:p>
            <a:pPr algn="just"/>
            <a:r>
              <a:rPr lang="ru-RU" sz="1400" dirty="0" smtClean="0">
                <a:solidFill>
                  <a:srgbClr val="002060"/>
                </a:solidFill>
              </a:rPr>
              <a:t> </a:t>
            </a:r>
            <a:endParaRPr lang="ru-RU" sz="1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Заголовок 1"/>
          <p:cNvSpPr txBox="1">
            <a:spLocks/>
          </p:cNvSpPr>
          <p:nvPr/>
        </p:nvSpPr>
        <p:spPr bwMode="auto">
          <a:xfrm>
            <a:off x="3143251" y="4768453"/>
            <a:ext cx="3286125" cy="375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8199" name="Заголовок 11"/>
          <p:cNvSpPr>
            <a:spLocks/>
          </p:cNvSpPr>
          <p:nvPr/>
        </p:nvSpPr>
        <p:spPr bwMode="auto">
          <a:xfrm>
            <a:off x="971551" y="33337"/>
            <a:ext cx="7561263" cy="3774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8200" name="Подзаголовок 2"/>
          <p:cNvSpPr>
            <a:spLocks/>
          </p:cNvSpPr>
          <p:nvPr/>
        </p:nvSpPr>
        <p:spPr bwMode="auto">
          <a:xfrm>
            <a:off x="8532814" y="4822032"/>
            <a:ext cx="611187" cy="321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8201" name="AutoShape 50"/>
          <p:cNvSpPr>
            <a:spLocks noChangeArrowheads="1"/>
          </p:cNvSpPr>
          <p:nvPr/>
        </p:nvSpPr>
        <p:spPr bwMode="auto">
          <a:xfrm>
            <a:off x="457200" y="914400"/>
            <a:ext cx="228600" cy="3429000"/>
          </a:xfrm>
          <a:prstGeom prst="roundRect">
            <a:avLst>
              <a:gd name="adj" fmla="val 27083"/>
            </a:avLst>
          </a:prstGeom>
          <a:solidFill>
            <a:srgbClr val="25714B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8202" name="Rectangle 51"/>
          <p:cNvSpPr>
            <a:spLocks noChangeArrowheads="1"/>
          </p:cNvSpPr>
          <p:nvPr/>
        </p:nvSpPr>
        <p:spPr bwMode="auto">
          <a:xfrm>
            <a:off x="714375" y="589360"/>
            <a:ext cx="7848600" cy="314325"/>
          </a:xfrm>
          <a:prstGeom prst="rect">
            <a:avLst/>
          </a:prstGeom>
          <a:solidFill>
            <a:srgbClr val="DFF1C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057400" lvl="4" indent="-228600" algn="l">
              <a:buClr>
                <a:srgbClr val="DFF1CB"/>
              </a:buClr>
              <a:buSzPts val="2000"/>
              <a:buFontTx/>
              <a:buChar char="•"/>
            </a:pPr>
            <a:endParaRPr lang="ru-RU" b="1">
              <a:solidFill>
                <a:srgbClr val="25714B"/>
              </a:solidFill>
            </a:endParaRPr>
          </a:p>
        </p:txBody>
      </p:sp>
      <p:sp>
        <p:nvSpPr>
          <p:cNvPr id="4149" name="Rectangle 53"/>
          <p:cNvSpPr>
            <a:spLocks noChangeArrowheads="1"/>
          </p:cNvSpPr>
          <p:nvPr/>
        </p:nvSpPr>
        <p:spPr bwMode="auto">
          <a:xfrm>
            <a:off x="4343401" y="685800"/>
            <a:ext cx="4151313" cy="982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54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8206" name="TextBox 14"/>
          <p:cNvSpPr txBox="1">
            <a:spLocks noChangeArrowheads="1"/>
          </p:cNvSpPr>
          <p:nvPr/>
        </p:nvSpPr>
        <p:spPr bwMode="auto">
          <a:xfrm>
            <a:off x="714348" y="2934566"/>
            <a:ext cx="8143932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endParaRPr lang="ru-RU" sz="1200" dirty="0">
              <a:solidFill>
                <a:srgbClr val="002060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23528" y="483518"/>
          <a:ext cx="8568952" cy="4523634"/>
        </p:xfrm>
        <a:graphic>
          <a:graphicData uri="http://schemas.openxmlformats.org/drawingml/2006/table">
            <a:tbl>
              <a:tblPr/>
              <a:tblGrid>
                <a:gridCol w="620865"/>
                <a:gridCol w="7128448"/>
                <a:gridCol w="819639"/>
              </a:tblGrid>
              <a:tr h="5253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Times New Roman"/>
                          <a:ea typeface="Calibri"/>
                          <a:cs typeface="Times New Roman"/>
                        </a:rPr>
                        <a:t>№ КСГ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Times New Roman"/>
                          <a:ea typeface="Calibri"/>
                          <a:cs typeface="Times New Roman"/>
                        </a:rPr>
                        <a:t>Наименование КСГ (круглосуточный стационар)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920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Среднее </a:t>
                      </a:r>
                      <a:r>
                        <a:rPr lang="ru-RU" sz="900" b="1" dirty="0"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количество </a:t>
                      </a:r>
                      <a:r>
                        <a:rPr lang="ru-RU" sz="900" b="1" dirty="0" err="1"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койкодней</a:t>
                      </a:r>
                      <a:r>
                        <a:rPr lang="ru-RU" sz="900" b="1" dirty="0"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 по КСГ</a:t>
                      </a:r>
                      <a:r>
                        <a:rPr lang="ru-RU" sz="900" b="1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31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Осложнения, связанные с </a:t>
                      </a:r>
                      <a:r>
                        <a:rPr lang="ru-RU" sz="900" dirty="0" smtClean="0"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беременностью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25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Беременность, закончившаяся абортивным исходом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25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Родоразрешение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25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Кесарево сечение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25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Операции на женских половых органах (уровень затрат 1)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25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Операции на женских половых органах (уровень затрат 2)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25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Ангионевротический отек, анафилактический шок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25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84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Неврологические заболевания, лечение с применением ботулотоксина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25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97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Сотрясение головного мозга</a:t>
                      </a:r>
                      <a:r>
                        <a:rPr lang="ru-RU" sz="9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51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Calibri"/>
                          <a:cs typeface="Times New Roman"/>
                        </a:rPr>
                        <a:t>146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Лекарственная терапия злокачественных новообразований с применением моноклональных антител, ингибиторов протеинкиназы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51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154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Операции на органе слуха, придаточных пазухах носа и верхних дыхательных путях (уровень 1)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51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155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Операции на органе слуха, придаточных пазухах носа и верхних дыхательных путях (уровень 2)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25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159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Замена речевого процессора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25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160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Операции на органе зрения (уровень 1)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25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161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Операции на органе зрения (уровень 2)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25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185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Диагностическое обследование сердечно-сосудистой системы 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25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206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Отравления и другие воздействия внешних причин (уровень 1)</a:t>
                      </a:r>
                      <a:r>
                        <a:rPr lang="ru-RU" sz="9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51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258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Доброкачественные новообразования, новообразования </a:t>
                      </a:r>
                      <a:r>
                        <a:rPr lang="ru-RU" sz="900" dirty="0" err="1"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in</a:t>
                      </a:r>
                      <a:r>
                        <a:rPr lang="ru-RU" sz="900" dirty="0"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900" dirty="0" err="1"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situ</a:t>
                      </a:r>
                      <a:r>
                        <a:rPr lang="ru-RU" sz="900" dirty="0"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 кожи, жировой ткани</a:t>
                      </a:r>
                      <a:r>
                        <a:rPr lang="ru-RU" sz="9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25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287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Операции на органах полости рта (уровень 1)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25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300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Комплексное лечение с применением препаратов иммуноглобулина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51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302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Лечение с применением генно-инженерных биологических препаратов в случае отсутствия эффективности базисной терапии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25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306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Calibri"/>
                          <a:cs typeface="Times New Roman"/>
                        </a:rPr>
                        <a:t>Установка, замена, заправка помп для лекарственных препаратов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849" marR="418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5297" name="Rectangle 1"/>
          <p:cNvSpPr>
            <a:spLocks noChangeArrowheads="1"/>
          </p:cNvSpPr>
          <p:nvPr/>
        </p:nvSpPr>
        <p:spPr bwMode="auto">
          <a:xfrm>
            <a:off x="323528" y="-17621"/>
            <a:ext cx="8496944" cy="49244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Перечень КСГ круглосуточного стационара, по которым  оплата осуществляется в полном объеме, 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независимо от длительности лечения.                          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		 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Таблица № 2</a:t>
            </a:r>
            <a:endParaRPr kumimoji="0" lang="ru-RU" sz="13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95" name="Прямая соединительная линия 9"/>
          <p:cNvCxnSpPr>
            <a:cxnSpLocks noChangeShapeType="1"/>
          </p:cNvCxnSpPr>
          <p:nvPr/>
        </p:nvCxnSpPr>
        <p:spPr bwMode="auto">
          <a:xfrm flipH="1">
            <a:off x="927100" y="4714875"/>
            <a:ext cx="1588" cy="428625"/>
          </a:xfrm>
          <a:prstGeom prst="line">
            <a:avLst/>
          </a:prstGeom>
          <a:noFill/>
          <a:ln w="9525" algn="ctr">
            <a:solidFill>
              <a:srgbClr val="FFC000"/>
            </a:solidFill>
            <a:round/>
            <a:headEnd/>
            <a:tailEnd/>
          </a:ln>
        </p:spPr>
      </p:cxnSp>
      <p:sp>
        <p:nvSpPr>
          <p:cNvPr id="14" name="Прямоугольник 13"/>
          <p:cNvSpPr/>
          <p:nvPr/>
        </p:nvSpPr>
        <p:spPr>
          <a:xfrm>
            <a:off x="3071814" y="4714875"/>
            <a:ext cx="3571875" cy="428625"/>
          </a:xfrm>
          <a:prstGeom prst="rect">
            <a:avLst/>
          </a:prstGeom>
          <a:solidFill>
            <a:srgbClr val="1B6B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8199" name="Заголовок 11"/>
          <p:cNvSpPr>
            <a:spLocks/>
          </p:cNvSpPr>
          <p:nvPr/>
        </p:nvSpPr>
        <p:spPr bwMode="auto">
          <a:xfrm>
            <a:off x="971551" y="33337"/>
            <a:ext cx="7561263" cy="3774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8200" name="Подзаголовок 2"/>
          <p:cNvSpPr>
            <a:spLocks/>
          </p:cNvSpPr>
          <p:nvPr/>
        </p:nvSpPr>
        <p:spPr bwMode="auto">
          <a:xfrm>
            <a:off x="8532814" y="4822032"/>
            <a:ext cx="611187" cy="321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8201" name="AutoShape 50"/>
          <p:cNvSpPr>
            <a:spLocks noChangeArrowheads="1"/>
          </p:cNvSpPr>
          <p:nvPr/>
        </p:nvSpPr>
        <p:spPr bwMode="auto">
          <a:xfrm>
            <a:off x="457200" y="914400"/>
            <a:ext cx="228600" cy="3429000"/>
          </a:xfrm>
          <a:prstGeom prst="roundRect">
            <a:avLst>
              <a:gd name="adj" fmla="val 27083"/>
            </a:avLst>
          </a:prstGeom>
          <a:solidFill>
            <a:srgbClr val="25714B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8202" name="Rectangle 51"/>
          <p:cNvSpPr>
            <a:spLocks noChangeArrowheads="1"/>
          </p:cNvSpPr>
          <p:nvPr/>
        </p:nvSpPr>
        <p:spPr bwMode="auto">
          <a:xfrm>
            <a:off x="714375" y="589360"/>
            <a:ext cx="7848600" cy="314325"/>
          </a:xfrm>
          <a:prstGeom prst="rect">
            <a:avLst/>
          </a:prstGeom>
          <a:solidFill>
            <a:srgbClr val="DFF1C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057400" lvl="4" indent="-228600" algn="l">
              <a:buClr>
                <a:srgbClr val="DFF1CB"/>
              </a:buClr>
              <a:buSzPts val="2000"/>
              <a:buFontTx/>
              <a:buChar char="•"/>
            </a:pPr>
            <a:endParaRPr lang="ru-RU" b="1">
              <a:solidFill>
                <a:srgbClr val="25714B"/>
              </a:solidFill>
            </a:endParaRPr>
          </a:p>
        </p:txBody>
      </p:sp>
      <p:sp>
        <p:nvSpPr>
          <p:cNvPr id="8203" name="Rectangle 52"/>
          <p:cNvSpPr>
            <a:spLocks noChangeArrowheads="1"/>
          </p:cNvSpPr>
          <p:nvPr/>
        </p:nvSpPr>
        <p:spPr bwMode="auto">
          <a:xfrm>
            <a:off x="428596" y="142858"/>
            <a:ext cx="8501063" cy="64294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lvl="1"/>
            <a:endParaRPr lang="ru-RU" sz="1600" b="1" dirty="0" smtClean="0"/>
          </a:p>
          <a:p>
            <a:pPr lvl="1" algn="ctr"/>
            <a:r>
              <a:rPr lang="ru-RU" sz="1600" b="1" dirty="0" smtClean="0">
                <a:solidFill>
                  <a:srgbClr val="C00000"/>
                </a:solidFill>
              </a:rPr>
              <a:t>Оплата отдельных случаев оказания медицинской помощи  по КСГ</a:t>
            </a:r>
            <a:endParaRPr lang="ru-RU" sz="1600" dirty="0" smtClean="0">
              <a:solidFill>
                <a:srgbClr val="C00000"/>
              </a:solidFill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 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4149" name="Rectangle 53"/>
          <p:cNvSpPr>
            <a:spLocks noChangeArrowheads="1"/>
          </p:cNvSpPr>
          <p:nvPr/>
        </p:nvSpPr>
        <p:spPr bwMode="auto">
          <a:xfrm>
            <a:off x="4343401" y="685800"/>
            <a:ext cx="4151313" cy="982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54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8206" name="TextBox 14"/>
          <p:cNvSpPr txBox="1">
            <a:spLocks noChangeArrowheads="1"/>
          </p:cNvSpPr>
          <p:nvPr/>
        </p:nvSpPr>
        <p:spPr bwMode="auto">
          <a:xfrm>
            <a:off x="714348" y="806695"/>
            <a:ext cx="8072494" cy="415498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r>
              <a:rPr lang="ru-RU" sz="1200" dirty="0" smtClean="0">
                <a:solidFill>
                  <a:srgbClr val="0070C0"/>
                </a:solidFill>
              </a:rPr>
              <a:t>Если при лечении по КСГ, основным классификационным критерием которой является хирургическая операция и (или) другая применяемая медицинская технология (код в соответствии с Номенклатурой медицинских услуг), пациенту была выполнена хирургическая операция или иная медицинская технология, являющаяся основным классификационным критерием отнесения данного случая лечения к конкретной КСГ, оплата осуществляется в </a:t>
            </a:r>
            <a:r>
              <a:rPr lang="ru-RU" sz="1200" dirty="0" smtClean="0">
                <a:solidFill>
                  <a:srgbClr val="FF0000"/>
                </a:solidFill>
              </a:rPr>
              <a:t>размере 80%</a:t>
            </a:r>
            <a:r>
              <a:rPr lang="ru-RU" sz="1200" dirty="0" smtClean="0">
                <a:solidFill>
                  <a:srgbClr val="0070C0"/>
                </a:solidFill>
              </a:rPr>
              <a:t> от стоимости данной КСГ при лечении в течении 3 койко-дней и менее. Если указанная хирургическая операция не выполнена, но проведены предоперационные обследования, иная предоперационная подготовка, случай оплачивается как </a:t>
            </a:r>
            <a:r>
              <a:rPr lang="ru-RU" sz="1200" dirty="0" smtClean="0">
                <a:solidFill>
                  <a:srgbClr val="FF0000"/>
                </a:solidFill>
              </a:rPr>
              <a:t>в размере 30 % </a:t>
            </a:r>
            <a:r>
              <a:rPr lang="ru-RU" sz="1200" dirty="0" smtClean="0">
                <a:solidFill>
                  <a:srgbClr val="0070C0"/>
                </a:solidFill>
              </a:rPr>
              <a:t>от стоимости, определенной тарифным соглашением для данных КСГ, (при этом основным классификационным критерием отнесения к КСГ является диагноз по МКБ 10). </a:t>
            </a:r>
          </a:p>
          <a:p>
            <a:pPr algn="just"/>
            <a:r>
              <a:rPr lang="ru-RU" sz="1200" dirty="0" smtClean="0">
                <a:solidFill>
                  <a:srgbClr val="0070C0"/>
                </a:solidFill>
              </a:rPr>
              <a:t>Обоснованность представления на оплату случая оказания специализированной медицинской помощи по перечню КСГ в соответствии с таблицей № 2 по полному тарифу КСГ или по тарифу 80 % стоимости КСГ основным классификационным критерием которой является </a:t>
            </a:r>
            <a:r>
              <a:rPr lang="ru-RU" sz="1200" dirty="0" smtClean="0">
                <a:solidFill>
                  <a:srgbClr val="FF0000"/>
                </a:solidFill>
              </a:rPr>
              <a:t>хирургическая операция и (или) другая применяемая медицинская технология </a:t>
            </a:r>
            <a:r>
              <a:rPr lang="ru-RU" sz="1200" dirty="0" smtClean="0">
                <a:solidFill>
                  <a:srgbClr val="0070C0"/>
                </a:solidFill>
              </a:rPr>
              <a:t>(при 3 койко-днях и менее), оформляется заключением врачебной комиссии медицинской организации (далее – МО), с обязательным приложением актов внутриведомственной экспертизы МО к протоколу ВК (вышеназванные документы являются первичной медицинской документацией, их отсутствие  является основанием для применения ТФОМС РА и СМО штрафных санкций по коду дефекта – п.5.4.2. - включение в реестр счетов случаев оказания медицинской помощи по тарифам на оплату медицинской помощи, не соответствующим утвержденным в тарифном соглашении). Заключение врачебной комиссии медицинской организации и акт внутриведомственной экспертизы прилагаются к счету, предъявленному на оплату оказанной медицинской помощи. </a:t>
            </a:r>
            <a:endParaRPr lang="ru-RU" sz="12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95" name="Прямая соединительная линия 9"/>
          <p:cNvCxnSpPr>
            <a:cxnSpLocks noChangeShapeType="1"/>
          </p:cNvCxnSpPr>
          <p:nvPr/>
        </p:nvCxnSpPr>
        <p:spPr bwMode="auto">
          <a:xfrm flipH="1">
            <a:off x="927100" y="4714875"/>
            <a:ext cx="1588" cy="428625"/>
          </a:xfrm>
          <a:prstGeom prst="line">
            <a:avLst/>
          </a:prstGeom>
          <a:noFill/>
          <a:ln w="9525" algn="ctr">
            <a:solidFill>
              <a:srgbClr val="FFC000"/>
            </a:solidFill>
            <a:round/>
            <a:headEnd/>
            <a:tailEnd/>
          </a:ln>
        </p:spPr>
      </p:cxnSp>
      <p:sp>
        <p:nvSpPr>
          <p:cNvPr id="14" name="Прямоугольник 13"/>
          <p:cNvSpPr/>
          <p:nvPr/>
        </p:nvSpPr>
        <p:spPr>
          <a:xfrm>
            <a:off x="3071814" y="4714875"/>
            <a:ext cx="3571875" cy="428625"/>
          </a:xfrm>
          <a:prstGeom prst="rect">
            <a:avLst/>
          </a:prstGeom>
          <a:solidFill>
            <a:srgbClr val="1B6B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8197" name="Заголовок 1"/>
          <p:cNvSpPr txBox="1">
            <a:spLocks/>
          </p:cNvSpPr>
          <p:nvPr/>
        </p:nvSpPr>
        <p:spPr bwMode="auto">
          <a:xfrm>
            <a:off x="3143251" y="4768453"/>
            <a:ext cx="3286125" cy="375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643689" y="4714875"/>
            <a:ext cx="71437" cy="42862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8199" name="Заголовок 11"/>
          <p:cNvSpPr>
            <a:spLocks/>
          </p:cNvSpPr>
          <p:nvPr/>
        </p:nvSpPr>
        <p:spPr bwMode="auto">
          <a:xfrm>
            <a:off x="971551" y="33337"/>
            <a:ext cx="7561263" cy="3774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8200" name="Подзаголовок 2"/>
          <p:cNvSpPr>
            <a:spLocks/>
          </p:cNvSpPr>
          <p:nvPr/>
        </p:nvSpPr>
        <p:spPr bwMode="auto">
          <a:xfrm>
            <a:off x="8532814" y="4822032"/>
            <a:ext cx="611187" cy="321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8201" name="AutoShape 50"/>
          <p:cNvSpPr>
            <a:spLocks noChangeArrowheads="1"/>
          </p:cNvSpPr>
          <p:nvPr/>
        </p:nvSpPr>
        <p:spPr bwMode="auto">
          <a:xfrm>
            <a:off x="457200" y="914400"/>
            <a:ext cx="228600" cy="3429000"/>
          </a:xfrm>
          <a:prstGeom prst="roundRect">
            <a:avLst>
              <a:gd name="adj" fmla="val 27083"/>
            </a:avLst>
          </a:prstGeom>
          <a:solidFill>
            <a:srgbClr val="25714B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8202" name="Rectangle 51"/>
          <p:cNvSpPr>
            <a:spLocks noChangeArrowheads="1"/>
          </p:cNvSpPr>
          <p:nvPr/>
        </p:nvSpPr>
        <p:spPr bwMode="auto">
          <a:xfrm>
            <a:off x="714375" y="589360"/>
            <a:ext cx="7848600" cy="314325"/>
          </a:xfrm>
          <a:prstGeom prst="rect">
            <a:avLst/>
          </a:prstGeom>
          <a:solidFill>
            <a:srgbClr val="DFF1C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057400" lvl="4" indent="-228600" algn="l">
              <a:buClr>
                <a:srgbClr val="DFF1CB"/>
              </a:buClr>
              <a:buSzPts val="2000"/>
              <a:buFontTx/>
              <a:buChar char="•"/>
            </a:pPr>
            <a:endParaRPr lang="ru-RU" b="1">
              <a:solidFill>
                <a:srgbClr val="25714B"/>
              </a:solidFill>
            </a:endParaRPr>
          </a:p>
        </p:txBody>
      </p:sp>
      <p:sp>
        <p:nvSpPr>
          <p:cNvPr id="8203" name="Rectangle 52"/>
          <p:cNvSpPr>
            <a:spLocks noChangeArrowheads="1"/>
          </p:cNvSpPr>
          <p:nvPr/>
        </p:nvSpPr>
        <p:spPr bwMode="auto">
          <a:xfrm>
            <a:off x="428626" y="107156"/>
            <a:ext cx="8501063" cy="67864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lvl="1"/>
            <a:endParaRPr lang="ru-RU" sz="1600" b="1" dirty="0" smtClean="0"/>
          </a:p>
          <a:p>
            <a:pPr lvl="1" algn="ctr"/>
            <a:r>
              <a:rPr lang="ru-RU" sz="1600" b="1" dirty="0" smtClean="0">
                <a:solidFill>
                  <a:srgbClr val="C00000"/>
                </a:solidFill>
              </a:rPr>
              <a:t>Оплата отдельных случаев оказания медицинской помощи  по КСГ</a:t>
            </a:r>
            <a:endParaRPr lang="ru-RU" sz="1600" dirty="0" smtClean="0">
              <a:solidFill>
                <a:srgbClr val="C00000"/>
              </a:solidFill>
            </a:endParaRPr>
          </a:p>
          <a:p>
            <a:r>
              <a:rPr lang="ru-RU" sz="1600" b="1" dirty="0" smtClean="0"/>
              <a:t> </a:t>
            </a:r>
            <a:endParaRPr lang="ru-RU" sz="1600" dirty="0"/>
          </a:p>
        </p:txBody>
      </p:sp>
      <p:sp>
        <p:nvSpPr>
          <p:cNvPr id="4149" name="Rectangle 53"/>
          <p:cNvSpPr>
            <a:spLocks noChangeArrowheads="1"/>
          </p:cNvSpPr>
          <p:nvPr/>
        </p:nvSpPr>
        <p:spPr bwMode="auto">
          <a:xfrm>
            <a:off x="4343401" y="685800"/>
            <a:ext cx="4151313" cy="982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54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8206" name="TextBox 14"/>
          <p:cNvSpPr txBox="1">
            <a:spLocks noChangeArrowheads="1"/>
          </p:cNvSpPr>
          <p:nvPr/>
        </p:nvSpPr>
        <p:spPr bwMode="auto">
          <a:xfrm>
            <a:off x="714348" y="859380"/>
            <a:ext cx="8143932" cy="39703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r>
              <a:rPr lang="ru-RU" sz="1200" dirty="0" smtClean="0">
                <a:solidFill>
                  <a:srgbClr val="002060"/>
                </a:solidFill>
              </a:rPr>
              <a:t>При КСГ № 97 – Сотрясение головного мозга, если выполнены МРТ или КТ головного мозга, УЗИ головного мозга, пункция спинного мозга для исключения кровоизлияния, оплата нахождения в стационаре </a:t>
            </a:r>
            <a:r>
              <a:rPr lang="ru-RU" sz="1200" dirty="0" smtClean="0">
                <a:solidFill>
                  <a:srgbClr val="C00000"/>
                </a:solidFill>
              </a:rPr>
              <a:t>за 3 койко-дня и менее </a:t>
            </a:r>
            <a:r>
              <a:rPr lang="ru-RU" sz="1200" dirty="0" smtClean="0">
                <a:solidFill>
                  <a:srgbClr val="002060"/>
                </a:solidFill>
              </a:rPr>
              <a:t>осуществляется </a:t>
            </a:r>
            <a:r>
              <a:rPr lang="ru-RU" sz="1200" dirty="0" smtClean="0">
                <a:solidFill>
                  <a:srgbClr val="C00000"/>
                </a:solidFill>
              </a:rPr>
              <a:t>в размере 100 %  </a:t>
            </a:r>
            <a:r>
              <a:rPr lang="ru-RU" sz="1200" dirty="0" smtClean="0">
                <a:solidFill>
                  <a:srgbClr val="002060"/>
                </a:solidFill>
              </a:rPr>
              <a:t>стоимости  данной КСГ.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</a:rPr>
              <a:t>При КСГ 206 - Отравления и другие воздействия внешних причин (уровень 1), при диагнозах по МКБ 10: T50.9 отравление другими и </a:t>
            </a:r>
            <a:r>
              <a:rPr lang="ru-RU" sz="1200" dirty="0" err="1" smtClean="0">
                <a:solidFill>
                  <a:srgbClr val="002060"/>
                </a:solidFill>
              </a:rPr>
              <a:t>неуточненными</a:t>
            </a:r>
            <a:r>
              <a:rPr lang="ru-RU" sz="1200" dirty="0" smtClean="0">
                <a:solidFill>
                  <a:srgbClr val="002060"/>
                </a:solidFill>
              </a:rPr>
              <a:t> лекарственными средствами, медикаментами и биологическими веществами, T51.0 отравление Этанолом, T51.9 отравления Спиртом </a:t>
            </a:r>
            <a:r>
              <a:rPr lang="ru-RU" sz="1200" dirty="0" err="1" smtClean="0">
                <a:solidFill>
                  <a:srgbClr val="002060"/>
                </a:solidFill>
              </a:rPr>
              <a:t>неуточненным</a:t>
            </a:r>
            <a:r>
              <a:rPr lang="ru-RU" sz="1200" dirty="0" smtClean="0">
                <a:solidFill>
                  <a:srgbClr val="002060"/>
                </a:solidFill>
              </a:rPr>
              <a:t>,  при нахождении больного под круглосуточным наблюдением в условиях реанимационного отделения (палаты), при проведении больному искусственной вентиляции легких или иных реанимационных мероприятий  оплата нахождения в стационаре за </a:t>
            </a:r>
            <a:r>
              <a:rPr lang="ru-RU" sz="1200" dirty="0" smtClean="0">
                <a:solidFill>
                  <a:srgbClr val="C00000"/>
                </a:solidFill>
              </a:rPr>
              <a:t>3 койко-дня и менее </a:t>
            </a:r>
            <a:r>
              <a:rPr lang="ru-RU" sz="1200" dirty="0" smtClean="0">
                <a:solidFill>
                  <a:srgbClr val="002060"/>
                </a:solidFill>
              </a:rPr>
              <a:t>осуществляется </a:t>
            </a:r>
            <a:r>
              <a:rPr lang="ru-RU" sz="1200" dirty="0" smtClean="0">
                <a:solidFill>
                  <a:srgbClr val="C00000"/>
                </a:solidFill>
              </a:rPr>
              <a:t>в размере 100 %  </a:t>
            </a:r>
            <a:r>
              <a:rPr lang="ru-RU" sz="1200" dirty="0" smtClean="0">
                <a:solidFill>
                  <a:srgbClr val="002060"/>
                </a:solidFill>
              </a:rPr>
              <a:t>стоимости  данной КСГ.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</a:rPr>
              <a:t>При КСГ 258 Доброкачественные новообразования, новообразования </a:t>
            </a:r>
            <a:r>
              <a:rPr lang="ru-RU" sz="1200" dirty="0" err="1" smtClean="0">
                <a:solidFill>
                  <a:srgbClr val="002060"/>
                </a:solidFill>
              </a:rPr>
              <a:t>in</a:t>
            </a:r>
            <a:r>
              <a:rPr lang="ru-RU" sz="1200" dirty="0" smtClean="0">
                <a:solidFill>
                  <a:srgbClr val="002060"/>
                </a:solidFill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</a:rPr>
              <a:t>situ</a:t>
            </a:r>
            <a:r>
              <a:rPr lang="ru-RU" sz="1200" dirty="0" smtClean="0">
                <a:solidFill>
                  <a:srgbClr val="002060"/>
                </a:solidFill>
              </a:rPr>
              <a:t> кожи, жировой ткани, при проведении МРТ или КТ обследования образований, при взятии тканей на гистологическое исследование (пункция, биопсия), хирургическом лечении нагноившихся ран в области образований, оплата нахождения в стационаре за </a:t>
            </a:r>
            <a:r>
              <a:rPr lang="ru-RU" sz="1200" dirty="0" smtClean="0">
                <a:solidFill>
                  <a:srgbClr val="C00000"/>
                </a:solidFill>
              </a:rPr>
              <a:t>3 койко-дня и менее </a:t>
            </a:r>
            <a:r>
              <a:rPr lang="ru-RU" sz="1200" dirty="0" smtClean="0">
                <a:solidFill>
                  <a:srgbClr val="002060"/>
                </a:solidFill>
              </a:rPr>
              <a:t>осуществляется в размере </a:t>
            </a:r>
            <a:r>
              <a:rPr lang="ru-RU" sz="1200" dirty="0" smtClean="0">
                <a:solidFill>
                  <a:srgbClr val="C00000"/>
                </a:solidFill>
              </a:rPr>
              <a:t>100 %  стоимости  </a:t>
            </a:r>
            <a:r>
              <a:rPr lang="ru-RU" sz="1200" dirty="0" smtClean="0">
                <a:solidFill>
                  <a:srgbClr val="002060"/>
                </a:solidFill>
              </a:rPr>
              <a:t>данной КСГ.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</a:rPr>
              <a:t> 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</a:rPr>
              <a:t>По каждому указанному случаю оплаты по тарифу 100 % и 80 % стоимости КСГ должны быть проведены </a:t>
            </a:r>
            <a:r>
              <a:rPr lang="ru-RU" sz="1200" dirty="0" smtClean="0">
                <a:solidFill>
                  <a:srgbClr val="C00000"/>
                </a:solidFill>
              </a:rPr>
              <a:t>внутриведомственные экспертизы </a:t>
            </a:r>
            <a:r>
              <a:rPr lang="ru-RU" sz="1200" dirty="0" smtClean="0">
                <a:solidFill>
                  <a:srgbClr val="002060"/>
                </a:solidFill>
              </a:rPr>
              <a:t>и иметься заключение ВК МО, обосновывающее применение данного тарифа, а так же должна быть проведена СМО или ТФОМС РА (при межтерриториальных расчетах) медико-экономическая экспертиза и, при необходимости, экспертиза качества медицинской помощи.</a:t>
            </a:r>
            <a:endParaRPr lang="ru-RU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95" name="Прямая соединительная линия 9"/>
          <p:cNvCxnSpPr>
            <a:cxnSpLocks noChangeShapeType="1"/>
          </p:cNvCxnSpPr>
          <p:nvPr/>
        </p:nvCxnSpPr>
        <p:spPr bwMode="auto">
          <a:xfrm flipH="1">
            <a:off x="927100" y="4714875"/>
            <a:ext cx="1588" cy="428625"/>
          </a:xfrm>
          <a:prstGeom prst="line">
            <a:avLst/>
          </a:prstGeom>
          <a:noFill/>
          <a:ln w="9525" algn="ctr">
            <a:solidFill>
              <a:srgbClr val="FFC000"/>
            </a:solidFill>
            <a:round/>
            <a:headEnd/>
            <a:tailEnd/>
          </a:ln>
        </p:spPr>
      </p:cxnSp>
      <p:sp>
        <p:nvSpPr>
          <p:cNvPr id="14" name="Прямоугольник 13"/>
          <p:cNvSpPr/>
          <p:nvPr/>
        </p:nvSpPr>
        <p:spPr>
          <a:xfrm>
            <a:off x="3071814" y="4714875"/>
            <a:ext cx="3571875" cy="428625"/>
          </a:xfrm>
          <a:prstGeom prst="rect">
            <a:avLst/>
          </a:prstGeom>
          <a:solidFill>
            <a:srgbClr val="1B6B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8197" name="Заголовок 1"/>
          <p:cNvSpPr txBox="1">
            <a:spLocks/>
          </p:cNvSpPr>
          <p:nvPr/>
        </p:nvSpPr>
        <p:spPr bwMode="auto">
          <a:xfrm>
            <a:off x="3143251" y="4768453"/>
            <a:ext cx="3286125" cy="375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643689" y="4714875"/>
            <a:ext cx="71437" cy="42862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8200" name="Подзаголовок 2"/>
          <p:cNvSpPr>
            <a:spLocks/>
          </p:cNvSpPr>
          <p:nvPr/>
        </p:nvSpPr>
        <p:spPr bwMode="auto">
          <a:xfrm>
            <a:off x="8532814" y="4822032"/>
            <a:ext cx="611187" cy="321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8201" name="AutoShape 50"/>
          <p:cNvSpPr>
            <a:spLocks noChangeArrowheads="1"/>
          </p:cNvSpPr>
          <p:nvPr/>
        </p:nvSpPr>
        <p:spPr bwMode="auto">
          <a:xfrm>
            <a:off x="457200" y="914400"/>
            <a:ext cx="228600" cy="3429000"/>
          </a:xfrm>
          <a:prstGeom prst="roundRect">
            <a:avLst>
              <a:gd name="adj" fmla="val 27083"/>
            </a:avLst>
          </a:prstGeom>
          <a:solidFill>
            <a:srgbClr val="25714B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8202" name="Rectangle 51"/>
          <p:cNvSpPr>
            <a:spLocks noChangeArrowheads="1"/>
          </p:cNvSpPr>
          <p:nvPr/>
        </p:nvSpPr>
        <p:spPr bwMode="auto">
          <a:xfrm>
            <a:off x="714375" y="589360"/>
            <a:ext cx="7848600" cy="314325"/>
          </a:xfrm>
          <a:prstGeom prst="rect">
            <a:avLst/>
          </a:prstGeom>
          <a:solidFill>
            <a:srgbClr val="DFF1C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057400" lvl="4" indent="-228600" algn="l">
              <a:buClr>
                <a:srgbClr val="DFF1CB"/>
              </a:buClr>
              <a:buSzPts val="2000"/>
              <a:buFontTx/>
              <a:buChar char="•"/>
            </a:pPr>
            <a:endParaRPr lang="ru-RU" b="1">
              <a:solidFill>
                <a:srgbClr val="25714B"/>
              </a:solidFill>
            </a:endParaRPr>
          </a:p>
        </p:txBody>
      </p:sp>
      <p:sp>
        <p:nvSpPr>
          <p:cNvPr id="8203" name="Rectangle 52"/>
          <p:cNvSpPr>
            <a:spLocks noChangeArrowheads="1"/>
          </p:cNvSpPr>
          <p:nvPr/>
        </p:nvSpPr>
        <p:spPr bwMode="auto">
          <a:xfrm>
            <a:off x="428596" y="107156"/>
            <a:ext cx="8501093" cy="103583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</a:rPr>
              <a:t>Порядок оплаты при переводах пациентов из одного структурного подразделения в другое в рамках одной медицинской организации либо между медицинскими организациями.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4149" name="Rectangle 53"/>
          <p:cNvSpPr>
            <a:spLocks noChangeArrowheads="1"/>
          </p:cNvSpPr>
          <p:nvPr/>
        </p:nvSpPr>
        <p:spPr bwMode="auto">
          <a:xfrm>
            <a:off x="4343401" y="685800"/>
            <a:ext cx="4151313" cy="982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54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8206" name="TextBox 14"/>
          <p:cNvSpPr txBox="1">
            <a:spLocks noChangeArrowheads="1"/>
          </p:cNvSpPr>
          <p:nvPr/>
        </p:nvSpPr>
        <p:spPr bwMode="auto">
          <a:xfrm>
            <a:off x="642910" y="1234227"/>
            <a:ext cx="8215370" cy="32316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r>
              <a:rPr lang="ru-RU" sz="1200" dirty="0" smtClean="0">
                <a:solidFill>
                  <a:srgbClr val="002060"/>
                </a:solidFill>
              </a:rPr>
              <a:t>Лечение в каждом конкретном профильном отделении стационара различных и одной и той же МО составляет отдельную запись в реестре счетов с указанием количества фактически проведенных пациентом койко-дней, за исключением в случаев, когда пациент переводится в пределах одной медицинской организации по поводу заболеваний, относящихся к одному классу МКБ-10 и оплата производится в рамках одного случая лечения по КСГ с наибольшим размером оплаты. В данном случае, в реестре счетов указывается лечение в одном отделении (с указанием количества фактически проведенных пациентом койко-дней во всех отделениях МО).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</a:rPr>
              <a:t>При переводе пациента из одного отделения медицинской организации в другое (в том числе из круглосуточного стационара в дневной стационар), в случае, если это обусловлено возникновением нового заболевания или состояния, входящего в другой класс МКБ - 10 и не являющегося следствием закономерного прогрессирования основного заболевания, внутрибольничной или осложнением основного заболевания, а также при переводе пациента из одной медицинской организации в другую - оба случая лечения заболевания подлежат оплате в рамках соответствующих КСГ, с учетом правил оплаты прерванных случаев (когда цель первой или второй госпитализации не достигнута), которые оплачиваются в соответствии с установленными правилами оплаты прерванных случаев, пропорционально койко-дням пребывания в отделении. </a:t>
            </a:r>
            <a:endParaRPr lang="ru-RU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95" name="Прямая соединительная линия 9"/>
          <p:cNvCxnSpPr>
            <a:cxnSpLocks noChangeShapeType="1"/>
          </p:cNvCxnSpPr>
          <p:nvPr/>
        </p:nvCxnSpPr>
        <p:spPr bwMode="auto">
          <a:xfrm flipH="1">
            <a:off x="927100" y="4714875"/>
            <a:ext cx="1588" cy="428625"/>
          </a:xfrm>
          <a:prstGeom prst="line">
            <a:avLst/>
          </a:prstGeom>
          <a:noFill/>
          <a:ln w="9525" algn="ctr">
            <a:solidFill>
              <a:srgbClr val="FFC000"/>
            </a:solidFill>
            <a:round/>
            <a:headEnd/>
            <a:tailEnd/>
          </a:ln>
        </p:spPr>
      </p:cxnSp>
      <p:sp>
        <p:nvSpPr>
          <p:cNvPr id="14" name="Прямоугольник 13"/>
          <p:cNvSpPr/>
          <p:nvPr/>
        </p:nvSpPr>
        <p:spPr>
          <a:xfrm>
            <a:off x="3071814" y="4714875"/>
            <a:ext cx="3571875" cy="428625"/>
          </a:xfrm>
          <a:prstGeom prst="rect">
            <a:avLst/>
          </a:prstGeom>
          <a:solidFill>
            <a:srgbClr val="1B6B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8197" name="Заголовок 1"/>
          <p:cNvSpPr txBox="1">
            <a:spLocks/>
          </p:cNvSpPr>
          <p:nvPr/>
        </p:nvSpPr>
        <p:spPr bwMode="auto">
          <a:xfrm>
            <a:off x="3143251" y="4768453"/>
            <a:ext cx="3286125" cy="375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643689" y="4714875"/>
            <a:ext cx="71437" cy="42862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8199" name="Заголовок 11"/>
          <p:cNvSpPr>
            <a:spLocks/>
          </p:cNvSpPr>
          <p:nvPr/>
        </p:nvSpPr>
        <p:spPr bwMode="auto">
          <a:xfrm>
            <a:off x="971551" y="33337"/>
            <a:ext cx="7561263" cy="3774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8200" name="Подзаголовок 2"/>
          <p:cNvSpPr>
            <a:spLocks/>
          </p:cNvSpPr>
          <p:nvPr/>
        </p:nvSpPr>
        <p:spPr bwMode="auto">
          <a:xfrm>
            <a:off x="8532814" y="4822032"/>
            <a:ext cx="611187" cy="321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8201" name="AutoShape 50"/>
          <p:cNvSpPr>
            <a:spLocks noChangeArrowheads="1"/>
          </p:cNvSpPr>
          <p:nvPr/>
        </p:nvSpPr>
        <p:spPr bwMode="auto">
          <a:xfrm>
            <a:off x="457200" y="914400"/>
            <a:ext cx="228600" cy="3429000"/>
          </a:xfrm>
          <a:prstGeom prst="roundRect">
            <a:avLst>
              <a:gd name="adj" fmla="val 27083"/>
            </a:avLst>
          </a:prstGeom>
          <a:solidFill>
            <a:srgbClr val="25714B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8202" name="Rectangle 51"/>
          <p:cNvSpPr>
            <a:spLocks noChangeArrowheads="1"/>
          </p:cNvSpPr>
          <p:nvPr/>
        </p:nvSpPr>
        <p:spPr bwMode="auto">
          <a:xfrm>
            <a:off x="714375" y="589360"/>
            <a:ext cx="7848600" cy="314325"/>
          </a:xfrm>
          <a:prstGeom prst="rect">
            <a:avLst/>
          </a:prstGeom>
          <a:solidFill>
            <a:srgbClr val="DFF1C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057400" lvl="4" indent="-228600" algn="l">
              <a:buClr>
                <a:srgbClr val="DFF1CB"/>
              </a:buClr>
              <a:buSzPts val="2000"/>
              <a:buFontTx/>
              <a:buChar char="•"/>
            </a:pPr>
            <a:endParaRPr lang="ru-RU" b="1">
              <a:solidFill>
                <a:srgbClr val="25714B"/>
              </a:solidFill>
            </a:endParaRPr>
          </a:p>
        </p:txBody>
      </p:sp>
      <p:sp>
        <p:nvSpPr>
          <p:cNvPr id="8203" name="Rectangle 52"/>
          <p:cNvSpPr>
            <a:spLocks noChangeArrowheads="1"/>
          </p:cNvSpPr>
          <p:nvPr/>
        </p:nvSpPr>
        <p:spPr bwMode="auto">
          <a:xfrm>
            <a:off x="428626" y="107156"/>
            <a:ext cx="8501063" cy="95242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</a:rPr>
              <a:t>Порядок оплаты при переводах пациентов из одного структурного подразделения в другое в рамках одной медицинской организации либо между медицинскими организациями.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4149" name="Rectangle 53"/>
          <p:cNvSpPr>
            <a:spLocks noChangeArrowheads="1"/>
          </p:cNvSpPr>
          <p:nvPr/>
        </p:nvSpPr>
        <p:spPr bwMode="auto">
          <a:xfrm>
            <a:off x="4343401" y="685800"/>
            <a:ext cx="4151313" cy="982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54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8206" name="TextBox 14"/>
          <p:cNvSpPr txBox="1">
            <a:spLocks noChangeArrowheads="1"/>
          </p:cNvSpPr>
          <p:nvPr/>
        </p:nvSpPr>
        <p:spPr bwMode="auto">
          <a:xfrm>
            <a:off x="714348" y="1142990"/>
            <a:ext cx="8072494" cy="32316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r>
              <a:rPr lang="ru-RU" sz="1200" dirty="0" smtClean="0">
                <a:solidFill>
                  <a:srgbClr val="002060"/>
                </a:solidFill>
              </a:rPr>
              <a:t>Например, при выполнении новорожденным оперативных вмешательств из КСГ 44 «Детская хирургия, уровень 1»  в период пребывания в стационаре в связи с низкой и крайне низкой массой тела (КСГ 44, КСГ 105 и КСГ 106 – </a:t>
            </a:r>
            <a:r>
              <a:rPr lang="ru-RU" sz="1200" dirty="0" err="1" smtClean="0">
                <a:solidFill>
                  <a:srgbClr val="002060"/>
                </a:solidFill>
              </a:rPr>
              <a:t>неонатология</a:t>
            </a:r>
            <a:r>
              <a:rPr lang="ru-RU" sz="1200" dirty="0" smtClean="0">
                <a:solidFill>
                  <a:srgbClr val="002060"/>
                </a:solidFill>
              </a:rPr>
              <a:t>) предполагается оплата по двум КСГ, с учетом правил оплаты законченного или прерванного случая, ориентируясь на достижение или </a:t>
            </a:r>
            <a:r>
              <a:rPr lang="ru-RU" sz="1200" dirty="0" smtClean="0">
                <a:solidFill>
                  <a:srgbClr val="002060"/>
                </a:solidFill>
              </a:rPr>
              <a:t>не достижение </a:t>
            </a:r>
            <a:r>
              <a:rPr lang="ru-RU" sz="1200" dirty="0" smtClean="0">
                <a:solidFill>
                  <a:srgbClr val="002060"/>
                </a:solidFill>
              </a:rPr>
              <a:t>цели госпитализации). А если лечился в </a:t>
            </a:r>
            <a:r>
              <a:rPr lang="ru-RU" sz="1200" dirty="0" err="1" smtClean="0">
                <a:solidFill>
                  <a:srgbClr val="002060"/>
                </a:solidFill>
              </a:rPr>
              <a:t>неонатологическом</a:t>
            </a:r>
            <a:r>
              <a:rPr lang="ru-RU" sz="1200" dirty="0" smtClean="0">
                <a:solidFill>
                  <a:srgbClr val="002060"/>
                </a:solidFill>
              </a:rPr>
              <a:t> отделении, затем в отделении детской хирургии и вновь переведен в </a:t>
            </a:r>
            <a:r>
              <a:rPr lang="ru-RU" sz="1200" dirty="0" err="1" smtClean="0">
                <a:solidFill>
                  <a:srgbClr val="002060"/>
                </a:solidFill>
              </a:rPr>
              <a:t>неонатологию</a:t>
            </a:r>
            <a:r>
              <a:rPr lang="ru-RU" sz="1200" dirty="0" smtClean="0">
                <a:solidFill>
                  <a:srgbClr val="002060"/>
                </a:solidFill>
              </a:rPr>
              <a:t> после операции, оплачивается с учетом правил оплаты прерванного случая при первой госпитализации в </a:t>
            </a:r>
            <a:r>
              <a:rPr lang="ru-RU" sz="1200" dirty="0" err="1" smtClean="0">
                <a:solidFill>
                  <a:srgbClr val="002060"/>
                </a:solidFill>
              </a:rPr>
              <a:t>неонатологическом</a:t>
            </a:r>
            <a:r>
              <a:rPr lang="ru-RU" sz="1200" dirty="0" smtClean="0">
                <a:solidFill>
                  <a:srgbClr val="002060"/>
                </a:solidFill>
              </a:rPr>
              <a:t> отделении.</a:t>
            </a:r>
          </a:p>
          <a:p>
            <a:pPr algn="just"/>
            <a:r>
              <a:rPr lang="ru-RU" sz="1200" dirty="0" smtClean="0">
                <a:solidFill>
                  <a:srgbClr val="002060"/>
                </a:solidFill>
              </a:rPr>
              <a:t>Оплата </a:t>
            </a:r>
            <a:r>
              <a:rPr lang="ru-RU" sz="1200" b="1" dirty="0" smtClean="0">
                <a:solidFill>
                  <a:srgbClr val="C00000"/>
                </a:solidFill>
              </a:rPr>
              <a:t>одного</a:t>
            </a:r>
            <a:r>
              <a:rPr lang="ru-RU" sz="1200" dirty="0" smtClean="0">
                <a:solidFill>
                  <a:srgbClr val="002060"/>
                </a:solidFill>
              </a:rPr>
              <a:t> пролеченного случая по полному тарифу по обеим: КСГ 2 «Осложнения, связанные с беременностью» и КСГ 4 «Родоразрешение», а также КСГ 2 «Осложнения, связанные с беременностью» и КСГ 5 «Кесарево сечение» возможна при дородовой госпитализации пациентки в отделение патологии беременности в случае пребывания в отделении патологии беременности </a:t>
            </a:r>
            <a:r>
              <a:rPr lang="ru-RU" sz="1200" b="1" dirty="0" smtClean="0">
                <a:solidFill>
                  <a:srgbClr val="C00000"/>
                </a:solidFill>
              </a:rPr>
              <a:t>в течение 6 дней и более</a:t>
            </a:r>
            <a:r>
              <a:rPr lang="ru-RU" sz="1200" dirty="0" smtClean="0">
                <a:solidFill>
                  <a:srgbClr val="C00000"/>
                </a:solidFill>
              </a:rPr>
              <a:t> </a:t>
            </a:r>
            <a:r>
              <a:rPr lang="ru-RU" sz="1200" dirty="0" smtClean="0">
                <a:solidFill>
                  <a:srgbClr val="002060"/>
                </a:solidFill>
              </a:rPr>
              <a:t>с последующим </a:t>
            </a:r>
            <a:r>
              <a:rPr lang="ru-RU" sz="1200" dirty="0" err="1" smtClean="0">
                <a:solidFill>
                  <a:srgbClr val="002060"/>
                </a:solidFill>
              </a:rPr>
              <a:t>родоразрешением</a:t>
            </a:r>
            <a:r>
              <a:rPr lang="ru-RU" sz="1200" dirty="0" smtClean="0">
                <a:solidFill>
                  <a:srgbClr val="002060"/>
                </a:solidFill>
              </a:rPr>
              <a:t> (за исключением диагнозов по МКБ 10: O14.1, O34.2, O36.3, O42.2, описанных ниже), с учетом правил оплаты 100 % тарифа (исключения, таблица № 2) стоимости КСГ 4 (</a:t>
            </a:r>
            <a:r>
              <a:rPr lang="ru-RU" sz="1200" dirty="0" err="1" smtClean="0">
                <a:solidFill>
                  <a:srgbClr val="002060"/>
                </a:solidFill>
              </a:rPr>
              <a:t>родоразрешение</a:t>
            </a:r>
            <a:r>
              <a:rPr lang="ru-RU" sz="1200" dirty="0" smtClean="0">
                <a:solidFill>
                  <a:srgbClr val="002060"/>
                </a:solidFill>
              </a:rPr>
              <a:t>) и КСГ 5 (кесарево сечение) – при нахождении в стационаре 3 койко-дня и менее после родов).</a:t>
            </a:r>
            <a:endParaRPr lang="ru-RU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95" name="Прямая соединительная линия 9"/>
          <p:cNvCxnSpPr>
            <a:cxnSpLocks noChangeShapeType="1"/>
          </p:cNvCxnSpPr>
          <p:nvPr/>
        </p:nvCxnSpPr>
        <p:spPr bwMode="auto">
          <a:xfrm flipH="1">
            <a:off x="927100" y="4714875"/>
            <a:ext cx="1588" cy="428625"/>
          </a:xfrm>
          <a:prstGeom prst="line">
            <a:avLst/>
          </a:prstGeom>
          <a:noFill/>
          <a:ln w="9525" algn="ctr">
            <a:solidFill>
              <a:srgbClr val="FFC000"/>
            </a:solidFill>
            <a:round/>
            <a:headEnd/>
            <a:tailEnd/>
          </a:ln>
        </p:spPr>
      </p:cxnSp>
      <p:sp>
        <p:nvSpPr>
          <p:cNvPr id="14" name="Прямоугольник 13"/>
          <p:cNvSpPr/>
          <p:nvPr/>
        </p:nvSpPr>
        <p:spPr>
          <a:xfrm>
            <a:off x="3071814" y="4714875"/>
            <a:ext cx="3571875" cy="428625"/>
          </a:xfrm>
          <a:prstGeom prst="rect">
            <a:avLst/>
          </a:prstGeom>
          <a:solidFill>
            <a:srgbClr val="1B6B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8197" name="Заголовок 1"/>
          <p:cNvSpPr txBox="1">
            <a:spLocks/>
          </p:cNvSpPr>
          <p:nvPr/>
        </p:nvSpPr>
        <p:spPr bwMode="auto">
          <a:xfrm>
            <a:off x="3143251" y="4768453"/>
            <a:ext cx="3286125" cy="375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643689" y="4714875"/>
            <a:ext cx="71437" cy="42862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8199" name="Заголовок 11"/>
          <p:cNvSpPr>
            <a:spLocks/>
          </p:cNvSpPr>
          <p:nvPr/>
        </p:nvSpPr>
        <p:spPr bwMode="auto">
          <a:xfrm>
            <a:off x="971551" y="33337"/>
            <a:ext cx="7561263" cy="3774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8200" name="Подзаголовок 2"/>
          <p:cNvSpPr>
            <a:spLocks/>
          </p:cNvSpPr>
          <p:nvPr/>
        </p:nvSpPr>
        <p:spPr bwMode="auto">
          <a:xfrm>
            <a:off x="8532814" y="4822032"/>
            <a:ext cx="611187" cy="321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8201" name="AutoShape 50"/>
          <p:cNvSpPr>
            <a:spLocks noChangeArrowheads="1"/>
          </p:cNvSpPr>
          <p:nvPr/>
        </p:nvSpPr>
        <p:spPr bwMode="auto">
          <a:xfrm>
            <a:off x="457200" y="914400"/>
            <a:ext cx="228600" cy="3429000"/>
          </a:xfrm>
          <a:prstGeom prst="roundRect">
            <a:avLst>
              <a:gd name="adj" fmla="val 27083"/>
            </a:avLst>
          </a:prstGeom>
          <a:solidFill>
            <a:srgbClr val="25714B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8202" name="Rectangle 51"/>
          <p:cNvSpPr>
            <a:spLocks noChangeArrowheads="1"/>
          </p:cNvSpPr>
          <p:nvPr/>
        </p:nvSpPr>
        <p:spPr bwMode="auto">
          <a:xfrm>
            <a:off x="714375" y="589360"/>
            <a:ext cx="7848600" cy="314325"/>
          </a:xfrm>
          <a:prstGeom prst="rect">
            <a:avLst/>
          </a:prstGeom>
          <a:solidFill>
            <a:srgbClr val="DFF1C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057400" lvl="4" indent="-228600" algn="l">
              <a:buClr>
                <a:srgbClr val="DFF1CB"/>
              </a:buClr>
              <a:buSzPts val="2000"/>
              <a:buFontTx/>
              <a:buChar char="•"/>
            </a:pPr>
            <a:endParaRPr lang="ru-RU" b="1">
              <a:solidFill>
                <a:srgbClr val="25714B"/>
              </a:solidFill>
            </a:endParaRPr>
          </a:p>
        </p:txBody>
      </p:sp>
      <p:sp>
        <p:nvSpPr>
          <p:cNvPr id="8203" name="Rectangle 52"/>
          <p:cNvSpPr>
            <a:spLocks noChangeArrowheads="1"/>
          </p:cNvSpPr>
          <p:nvPr/>
        </p:nvSpPr>
        <p:spPr bwMode="auto">
          <a:xfrm>
            <a:off x="428626" y="107156"/>
            <a:ext cx="8501063" cy="95242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</a:rPr>
              <a:t>Порядок оплаты при переводах пациентов из одного структурного подразделения в другое в рамках одной медицинской организации либо между медицинскими организациями.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4149" name="Rectangle 53"/>
          <p:cNvSpPr>
            <a:spLocks noChangeArrowheads="1"/>
          </p:cNvSpPr>
          <p:nvPr/>
        </p:nvSpPr>
        <p:spPr bwMode="auto">
          <a:xfrm>
            <a:off x="4343401" y="685800"/>
            <a:ext cx="4151313" cy="982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54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8206" name="TextBox 14"/>
          <p:cNvSpPr txBox="1">
            <a:spLocks noChangeArrowheads="1"/>
          </p:cNvSpPr>
          <p:nvPr/>
        </p:nvSpPr>
        <p:spPr bwMode="auto">
          <a:xfrm>
            <a:off x="683568" y="2070452"/>
            <a:ext cx="8072494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endParaRPr lang="ru-RU" sz="1200" dirty="0">
              <a:solidFill>
                <a:srgbClr val="002060"/>
              </a:solidFill>
            </a:endParaRP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683568" y="1052069"/>
            <a:ext cx="7848872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 КСГ 2 - Осложнения, связанные с беременностью, оплата по полному тарифу КСГ 2 и затем оплата по полному тарифу КСГ 4 и КСГ 5 возможна и в случае пребывания в реанимационном отделении патологии беременности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менее двух дней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при оказании медицинской помощи с применением искусственной вентиляции легких, иных сложных реанимационных методик или  по следующим диагнозам МКБ-10: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O14.1 Тяжелая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преэклампсия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O34.2 Послеоперационный рубец матки, требующий предоставления медицинской помощи матери.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O36.3 Признаки внутриутробной гипоксии плода, требующие предоставления медицинской помощи матери.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O36.4 Внутриутробная гибель плода, требующая предоставления медицинской помощи матери..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O42.2 Преждевременный разрыв плодных оболочек, задержка родов, связанная с проводимой терапией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endParaRPr kumimoji="0" lang="ru-RU" sz="1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95" name="Прямая соединительная линия 9"/>
          <p:cNvCxnSpPr>
            <a:cxnSpLocks noChangeShapeType="1"/>
          </p:cNvCxnSpPr>
          <p:nvPr/>
        </p:nvCxnSpPr>
        <p:spPr bwMode="auto">
          <a:xfrm flipH="1">
            <a:off x="927100" y="4714875"/>
            <a:ext cx="1588" cy="428625"/>
          </a:xfrm>
          <a:prstGeom prst="line">
            <a:avLst/>
          </a:prstGeom>
          <a:noFill/>
          <a:ln w="9525" algn="ctr">
            <a:solidFill>
              <a:srgbClr val="FFC000"/>
            </a:solidFill>
            <a:round/>
            <a:headEnd/>
            <a:tailEnd/>
          </a:ln>
        </p:spPr>
      </p:cxnSp>
      <p:sp>
        <p:nvSpPr>
          <p:cNvPr id="8197" name="Заголовок 1"/>
          <p:cNvSpPr txBox="1">
            <a:spLocks/>
          </p:cNvSpPr>
          <p:nvPr/>
        </p:nvSpPr>
        <p:spPr bwMode="auto">
          <a:xfrm>
            <a:off x="3143251" y="4768453"/>
            <a:ext cx="3286125" cy="375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8199" name="Заголовок 11"/>
          <p:cNvSpPr>
            <a:spLocks/>
          </p:cNvSpPr>
          <p:nvPr/>
        </p:nvSpPr>
        <p:spPr bwMode="auto">
          <a:xfrm>
            <a:off x="971551" y="33337"/>
            <a:ext cx="7561263" cy="3774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8200" name="Подзаголовок 2"/>
          <p:cNvSpPr>
            <a:spLocks/>
          </p:cNvSpPr>
          <p:nvPr/>
        </p:nvSpPr>
        <p:spPr bwMode="auto">
          <a:xfrm>
            <a:off x="8532814" y="4822032"/>
            <a:ext cx="611187" cy="321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8201" name="AutoShape 50"/>
          <p:cNvSpPr>
            <a:spLocks noChangeArrowheads="1"/>
          </p:cNvSpPr>
          <p:nvPr/>
        </p:nvSpPr>
        <p:spPr bwMode="auto">
          <a:xfrm>
            <a:off x="457200" y="914400"/>
            <a:ext cx="228600" cy="3429000"/>
          </a:xfrm>
          <a:prstGeom prst="roundRect">
            <a:avLst>
              <a:gd name="adj" fmla="val 27083"/>
            </a:avLst>
          </a:prstGeom>
          <a:solidFill>
            <a:srgbClr val="25714B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8202" name="Rectangle 51"/>
          <p:cNvSpPr>
            <a:spLocks noChangeArrowheads="1"/>
          </p:cNvSpPr>
          <p:nvPr/>
        </p:nvSpPr>
        <p:spPr bwMode="auto">
          <a:xfrm>
            <a:off x="714375" y="589360"/>
            <a:ext cx="7848600" cy="314325"/>
          </a:xfrm>
          <a:prstGeom prst="rect">
            <a:avLst/>
          </a:prstGeom>
          <a:solidFill>
            <a:srgbClr val="DFF1C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057400" lvl="4" indent="-228600" algn="l">
              <a:buClr>
                <a:srgbClr val="DFF1CB"/>
              </a:buClr>
              <a:buSzPts val="2000"/>
              <a:buFontTx/>
              <a:buChar char="•"/>
            </a:pPr>
            <a:endParaRPr lang="ru-RU" b="1">
              <a:solidFill>
                <a:srgbClr val="25714B"/>
              </a:solidFill>
            </a:endParaRPr>
          </a:p>
        </p:txBody>
      </p:sp>
      <p:sp>
        <p:nvSpPr>
          <p:cNvPr id="8203" name="Rectangle 52"/>
          <p:cNvSpPr>
            <a:spLocks noChangeArrowheads="1"/>
          </p:cNvSpPr>
          <p:nvPr/>
        </p:nvSpPr>
        <p:spPr bwMode="auto">
          <a:xfrm>
            <a:off x="428596" y="142858"/>
            <a:ext cx="8501063" cy="75008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</a:rPr>
              <a:t>Порядок оплаты при переводах пациентов из одного структурного подразделения в другое в рамках одной медицинской организации либо между медицинскими организациями</a:t>
            </a:r>
            <a:r>
              <a:rPr lang="ru-RU" b="1" dirty="0" smtClean="0">
                <a:solidFill>
                  <a:srgbClr val="C00000"/>
                </a:solidFill>
              </a:rPr>
              <a:t>.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4149" name="Rectangle 53"/>
          <p:cNvSpPr>
            <a:spLocks noChangeArrowheads="1"/>
          </p:cNvSpPr>
          <p:nvPr/>
        </p:nvSpPr>
        <p:spPr bwMode="auto">
          <a:xfrm>
            <a:off x="4343401" y="685800"/>
            <a:ext cx="4151313" cy="982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54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8206" name="TextBox 14"/>
          <p:cNvSpPr txBox="1">
            <a:spLocks noChangeArrowheads="1"/>
          </p:cNvSpPr>
          <p:nvPr/>
        </p:nvSpPr>
        <p:spPr bwMode="auto">
          <a:xfrm>
            <a:off x="611560" y="1051787"/>
            <a:ext cx="8175282" cy="35394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r>
              <a:rPr lang="ru-RU" sz="1600" dirty="0" smtClean="0">
                <a:solidFill>
                  <a:srgbClr val="002060"/>
                </a:solidFill>
              </a:rPr>
              <a:t>В остальных случаях (менее 6 дней, без применения реанимационных методик, менее 2 дней с применением реанимационных методик или при диагнозах по МКБ 10: O14.1, O34.2, O36.3, O42.2) нахождения в отделении патологии беременных по КСГ 2 с последующим </a:t>
            </a:r>
            <a:r>
              <a:rPr lang="ru-RU" sz="1600" dirty="0" err="1" smtClean="0">
                <a:solidFill>
                  <a:srgbClr val="002060"/>
                </a:solidFill>
              </a:rPr>
              <a:t>родоразрешением</a:t>
            </a:r>
            <a:r>
              <a:rPr lang="ru-RU" sz="1600" dirty="0" smtClean="0">
                <a:solidFill>
                  <a:srgbClr val="002060"/>
                </a:solidFill>
              </a:rPr>
              <a:t> по КСГ 4 или  кесаревым сечением КСГ 5 оплата производиться по одной из наиболее затратных КСГ по правилу перевода из одного отделения стационара в другое отделение стационара с диагнозом МКБ 10 того же класса.</a:t>
            </a:r>
          </a:p>
          <a:p>
            <a:pPr algn="just"/>
            <a:r>
              <a:rPr lang="ru-RU" sz="1600" dirty="0" smtClean="0">
                <a:solidFill>
                  <a:srgbClr val="002060"/>
                </a:solidFill>
              </a:rPr>
              <a:t>Подача на оплата по двум КСГ перевода из одного отделения стационара в другое отделение стационара должна оформляется заключением врачебной комиссии медицинской организации (далее – МО), с обязательным приложением актов внутриведомственной экспертизы МО. Заключение ВК и акты внутриведомственной экспертизы должны прилагаться к реестру счетов.</a:t>
            </a:r>
            <a:endParaRPr lang="ru-RU" sz="1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51520" y="771550"/>
            <a:ext cx="8568952" cy="43550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2" algn="just"/>
            <a:r>
              <a:rPr lang="ru-RU" sz="1400" dirty="0" smtClean="0">
                <a:solidFill>
                  <a:srgbClr val="002060"/>
                </a:solidFill>
              </a:rPr>
              <a:t>Расчеты суммарного значения КСЛП (КСЛП сумм) при наличии нескольких критериев выполняются по формуле:  </a:t>
            </a:r>
          </a:p>
          <a:p>
            <a:pPr lvl="2" algn="just"/>
            <a:endParaRPr lang="ru-RU" dirty="0" smtClean="0"/>
          </a:p>
          <a:p>
            <a:pPr lvl="2" algn="just"/>
            <a:endParaRPr lang="ru-RU" dirty="0" smtClean="0"/>
          </a:p>
          <a:p>
            <a:pPr lvl="2" algn="just"/>
            <a:endParaRPr lang="ru-RU" dirty="0" smtClean="0"/>
          </a:p>
          <a:p>
            <a:pPr lvl="2" algn="just"/>
            <a:endParaRPr lang="ru-RU" dirty="0" smtClean="0"/>
          </a:p>
          <a:p>
            <a:pPr lvl="2" algn="just"/>
            <a:endParaRPr lang="ru-RU" dirty="0" smtClean="0"/>
          </a:p>
          <a:p>
            <a:pPr algn="just"/>
            <a:r>
              <a:rPr lang="ru-RU" sz="13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Коэффициент сложности лечения пациента (КСЛП), в частности, устанавливается в следующих случаях:</a:t>
            </a:r>
          </a:p>
          <a:p>
            <a:pPr algn="just"/>
            <a:r>
              <a:rPr lang="ru-RU" sz="1300" b="1" dirty="0" smtClean="0">
                <a:solidFill>
                  <a:schemeClr val="accent4"/>
                </a:solidFill>
                <a:latin typeface="Calibri" pitchFamily="34" charset="0"/>
                <a:cs typeface="Calibri" pitchFamily="34" charset="0"/>
              </a:rPr>
              <a:t>а) Наличие у пациентов тяжелой сопутствующей патологии, осложнений заболеваний, сопутствующих заболеваний, влияющих на сложность лечения пациента; </a:t>
            </a:r>
          </a:p>
          <a:p>
            <a:pPr algn="just"/>
            <a:r>
              <a:rPr lang="ru-RU" sz="13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б) Проведение в рамках одной госпитализации в полном объеме нескольких видов противоопухолевого лечения, относящихся к различным КСГ: сочетание любого кода химиотерапии с любым кодом лучевой терапии; сочетание любого кода химиотерапии с любым кодом хирургического лечения при злокачественном новообразовании; сочетание любого кода лучевой терапии с любым кодом хирургического лечения при злокачественном новообразовании; сочетание двух кодов лучевой терапии.</a:t>
            </a:r>
          </a:p>
          <a:p>
            <a:pPr algn="just"/>
            <a:r>
              <a:rPr lang="ru-RU" sz="13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в) Проведение сочетанных хирургических вмешательств.</a:t>
            </a:r>
          </a:p>
          <a:p>
            <a:pPr marL="0" lvl="1" algn="just"/>
            <a:r>
              <a:rPr lang="ru-RU" sz="13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Г) </a:t>
            </a:r>
            <a:r>
              <a:rPr lang="ru-RU" sz="1300" b="1" dirty="0" smtClean="0">
                <a:solidFill>
                  <a:srgbClr val="C00000"/>
                </a:solidFill>
              </a:rPr>
              <a:t>Проведение однотипных операций на парных органах</a:t>
            </a:r>
          </a:p>
          <a:p>
            <a:pPr algn="just"/>
            <a:endParaRPr lang="ru-RU" sz="1300" b="1" dirty="0" smtClean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pPr algn="just"/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123478"/>
            <a:ext cx="8568952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1" algn="ctr"/>
            <a:r>
              <a:rPr lang="ru-RU" b="1" dirty="0" smtClean="0"/>
              <a:t>Применение коэффициента сложности лечения пациента (КСЛП).</a:t>
            </a:r>
            <a:endParaRPr lang="ru-RU" sz="1600" dirty="0"/>
          </a:p>
        </p:txBody>
      </p:sp>
      <p:sp>
        <p:nvSpPr>
          <p:cNvPr id="8" name="Овал 7"/>
          <p:cNvSpPr/>
          <p:nvPr/>
        </p:nvSpPr>
        <p:spPr>
          <a:xfrm>
            <a:off x="500034" y="1714494"/>
            <a:ext cx="1500198" cy="914400"/>
          </a:xfrm>
          <a:prstGeom prst="ellipse">
            <a:avLst/>
          </a:prstGeom>
          <a:solidFill>
            <a:srgbClr val="FF0000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КСЛП сумм </a:t>
            </a:r>
            <a:endParaRPr lang="ru-RU" sz="1400" b="1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2500298" y="1714494"/>
            <a:ext cx="1500198" cy="9144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КСЛП 1</a:t>
            </a:r>
            <a:endParaRPr lang="ru-RU" sz="1400" b="1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Равно 11"/>
          <p:cNvSpPr/>
          <p:nvPr/>
        </p:nvSpPr>
        <p:spPr>
          <a:xfrm>
            <a:off x="2000232" y="1857370"/>
            <a:ext cx="485772" cy="628648"/>
          </a:xfrm>
          <a:prstGeom prst="mathEqual">
            <a:avLst/>
          </a:prstGeom>
          <a:solidFill>
            <a:srgbClr val="FFC000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Плюс 12"/>
          <p:cNvSpPr/>
          <p:nvPr/>
        </p:nvSpPr>
        <p:spPr>
          <a:xfrm>
            <a:off x="4000496" y="1857370"/>
            <a:ext cx="571504" cy="571504"/>
          </a:xfrm>
          <a:prstGeom prst="mathPlus">
            <a:avLst/>
          </a:prstGeom>
          <a:solidFill>
            <a:srgbClr val="FFC000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4572000" y="1714494"/>
            <a:ext cx="1571636" cy="914400"/>
          </a:xfrm>
          <a:prstGeom prst="ellipse">
            <a:avLst/>
          </a:prstGeom>
          <a:solidFill>
            <a:srgbClr val="92D050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(КСЛП 2 - 1) </a:t>
            </a:r>
            <a:endParaRPr lang="ru-RU" sz="1400" b="1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Плюс 14"/>
          <p:cNvSpPr/>
          <p:nvPr/>
        </p:nvSpPr>
        <p:spPr>
          <a:xfrm>
            <a:off x="6143636" y="1857370"/>
            <a:ext cx="571504" cy="571504"/>
          </a:xfrm>
          <a:prstGeom prst="mathPlus">
            <a:avLst/>
          </a:prstGeom>
          <a:solidFill>
            <a:srgbClr val="FFC000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6715140" y="1714494"/>
            <a:ext cx="1571636" cy="914400"/>
          </a:xfrm>
          <a:prstGeom prst="ellipse">
            <a:avLst/>
          </a:prstGeom>
          <a:solidFill>
            <a:srgbClr val="FFFF00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(КСЛП </a:t>
            </a:r>
            <a:r>
              <a:rPr lang="ru-RU" sz="1400" b="1" dirty="0" err="1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n</a:t>
            </a:r>
            <a:r>
              <a:rPr lang="ru-RU" sz="1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- 1)</a:t>
            </a:r>
            <a:endParaRPr lang="ru-RU" sz="1400" b="1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79512" y="71421"/>
            <a:ext cx="8856984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outerShdw blurRad="38100" dist="25400" dir="2700000" algn="tl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lvl="1" algn="ctr"/>
            <a:r>
              <a:rPr lang="ru-RU" sz="1600" b="1" dirty="0" smtClean="0"/>
              <a:t>Перечень случаев, для которых установлен КСЛП </a:t>
            </a: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Таблица № 6 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pPr lvl="1" algn="ctr"/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flipV="1">
            <a:off x="428596" y="1182112"/>
            <a:ext cx="8286808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endParaRPr lang="ru-RU" sz="1600" dirty="0">
              <a:solidFill>
                <a:srgbClr val="C0000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79512" y="500048"/>
          <a:ext cx="8856984" cy="4555748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305412"/>
                <a:gridCol w="7329919"/>
                <a:gridCol w="1221653"/>
              </a:tblGrid>
              <a:tr h="209118">
                <a:tc>
                  <a:txBody>
                    <a:bodyPr/>
                    <a:lstStyle/>
                    <a:p>
                      <a:pPr indent="7175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/>
                        <a:t>№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692" marR="17692" marT="0" marB="0" anchor="ctr"/>
                </a:tc>
                <a:tc>
                  <a:txBody>
                    <a:bodyPr/>
                    <a:lstStyle/>
                    <a:p>
                      <a:pPr marL="1409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/>
                        <a:t>Случаи, для которых установлен КСЛП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692" marR="176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700" dirty="0"/>
                        <a:t>Рекомендуемые пороговые значения КСЛП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692" marR="17692" marT="0" marB="0" anchor="ctr"/>
                </a:tc>
              </a:tr>
              <a:tr h="209118">
                <a:tc>
                  <a:txBody>
                    <a:bodyPr/>
                    <a:lstStyle/>
                    <a:p>
                      <a:pPr indent="7175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/>
                        <a:t>1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692" marR="17692" marT="0" marB="0" anchor="ctr"/>
                </a:tc>
                <a:tc>
                  <a:txBody>
                    <a:bodyPr/>
                    <a:lstStyle/>
                    <a:p>
                      <a:pPr marL="14097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/>
                        <a:t>Сложность лечения пациента, связанная с возрастом (госпитализация детей до 1 года)*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692" marR="176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/>
                        <a:t>1,3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692" marR="17692" marT="0" marB="0" anchor="ctr"/>
                </a:tc>
              </a:tr>
              <a:tr h="209118">
                <a:tc>
                  <a:txBody>
                    <a:bodyPr/>
                    <a:lstStyle/>
                    <a:p>
                      <a:pPr indent="7175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/>
                        <a:t>2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692" marR="17692" marT="0" marB="0" anchor="ctr"/>
                </a:tc>
                <a:tc>
                  <a:txBody>
                    <a:bodyPr/>
                    <a:lstStyle/>
                    <a:p>
                      <a:pPr marL="14097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/>
                        <a:t>Сложность лечения пациента, связанная с возрастом (госпитализация детей от 1 до 4)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692" marR="176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/>
                        <a:t>1,2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692" marR="17692" marT="0" marB="0" anchor="ctr"/>
                </a:tc>
              </a:tr>
              <a:tr h="209118">
                <a:tc>
                  <a:txBody>
                    <a:bodyPr/>
                    <a:lstStyle/>
                    <a:p>
                      <a:pPr indent="7175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/>
                        <a:t>3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692" marR="17692" marT="0" marB="0" anchor="ctr"/>
                </a:tc>
                <a:tc>
                  <a:txBody>
                    <a:bodyPr/>
                    <a:lstStyle/>
                    <a:p>
                      <a:pPr marL="14097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/>
                        <a:t>Необходимость предоставления спального места и питания законному представителю (дети до 4)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692" marR="176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/>
                        <a:t>1,1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692" marR="17692" marT="0" marB="0" anchor="ctr"/>
                </a:tc>
              </a:tr>
              <a:tr h="209118">
                <a:tc>
                  <a:txBody>
                    <a:bodyPr/>
                    <a:lstStyle/>
                    <a:p>
                      <a:pPr indent="7175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/>
                        <a:t>4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692" marR="17692" marT="0" marB="0" anchor="ctr"/>
                </a:tc>
                <a:tc>
                  <a:txBody>
                    <a:bodyPr/>
                    <a:lstStyle/>
                    <a:p>
                      <a:pPr marL="14097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/>
                        <a:t>Сложность лечения пациента, связанная с возрастом (лица старше 75 лет)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692" marR="176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/>
                        <a:t>1,1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692" marR="17692" marT="0" marB="0" anchor="ctr"/>
                </a:tc>
              </a:tr>
              <a:tr h="385978">
                <a:tc>
                  <a:txBody>
                    <a:bodyPr/>
                    <a:lstStyle/>
                    <a:p>
                      <a:pPr indent="7175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/>
                        <a:t>5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692" marR="17692" marT="0" marB="0" anchor="ctr"/>
                </a:tc>
                <a:tc>
                  <a:txBody>
                    <a:bodyPr/>
                    <a:lstStyle/>
                    <a:p>
                      <a:pPr marL="14097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/>
                        <a:t>Необходимость предоставления спального места и питания законному представителю пациента возраста старше 75 лет с индексом </a:t>
                      </a:r>
                      <a:r>
                        <a:rPr lang="ru-RU" sz="1000" dirty="0" err="1"/>
                        <a:t>Бартела</a:t>
                      </a:r>
                      <a:r>
                        <a:rPr lang="ru-RU" sz="1000" dirty="0"/>
                        <a:t> ≤ 60 баллов (для осуществления ухода) при наличии </a:t>
                      </a:r>
                      <a:r>
                        <a:rPr lang="ru-RU" sz="1000" dirty="0" smtClean="0"/>
                        <a:t>показаний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692" marR="176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/>
                        <a:t>1,1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692" marR="17692" marT="0" marB="0" anchor="ctr"/>
                </a:tc>
              </a:tr>
              <a:tr h="428628">
                <a:tc>
                  <a:txBody>
                    <a:bodyPr/>
                    <a:lstStyle/>
                    <a:p>
                      <a:pPr indent="7175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/>
                        <a:t>6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692" marR="17692" marT="0" marB="0" anchor="ctr"/>
                </a:tc>
                <a:tc>
                  <a:txBody>
                    <a:bodyPr/>
                    <a:lstStyle/>
                    <a:p>
                      <a:pPr marL="14097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/>
                        <a:t>Наличие у пациента тяжелой сопутствующей патологии, осложнений заболеваний, сопутствующих заболеваний, влияющих на сложность лечения пациента (перечень указанных заболеваний и состояний представлен в Инструкции)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692" marR="176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/>
                        <a:t>1,8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692" marR="17692" marT="0" marB="0" anchor="ctr"/>
                </a:tc>
              </a:tr>
              <a:tr h="209118">
                <a:tc>
                  <a:txBody>
                    <a:bodyPr/>
                    <a:lstStyle/>
                    <a:p>
                      <a:pPr indent="7175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/>
                        <a:t>7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692" marR="17692" marT="0" marB="0" anchor="ctr"/>
                </a:tc>
                <a:tc>
                  <a:txBody>
                    <a:bodyPr/>
                    <a:lstStyle/>
                    <a:p>
                      <a:pPr marL="14097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/>
                        <a:t>Необходимость развертывания индивидуального поста по медицинским показаниям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692" marR="176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/>
                        <a:t>1,5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692" marR="17692" marT="0" marB="0" anchor="ctr"/>
                </a:tc>
              </a:tr>
              <a:tr h="362386">
                <a:tc>
                  <a:txBody>
                    <a:bodyPr/>
                    <a:lstStyle/>
                    <a:p>
                      <a:pPr indent="7175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/>
                        <a:t>8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692" marR="17692" marT="0" marB="0" anchor="ctr"/>
                </a:tc>
                <a:tc>
                  <a:txBody>
                    <a:bodyPr/>
                    <a:lstStyle/>
                    <a:p>
                      <a:pPr marL="14097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/>
                        <a:t>Необходимость предоставления спального места и питания законному представителю ребенка после достижения им возраста 4 лет при наличии медицинских показаний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692" marR="176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/>
                        <a:t>1,1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692" marR="17692" marT="0" marB="0" anchor="ctr"/>
                </a:tc>
              </a:tr>
              <a:tr h="418237">
                <a:tc>
                  <a:txBody>
                    <a:bodyPr/>
                    <a:lstStyle/>
                    <a:p>
                      <a:pPr indent="7175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/>
                        <a:t>9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692" marR="17692" marT="0" marB="0" anchor="ctr"/>
                </a:tc>
                <a:tc>
                  <a:txBody>
                    <a:bodyPr/>
                    <a:lstStyle/>
                    <a:p>
                      <a:pPr marL="14097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/>
                        <a:t>Проведение в рамках одной госпитализации в полном объеме нескольких видов противоопухолевого лечения, относящихся к разным КСГ (перечень возможных сочетаний КСГ представлен в Инструкции)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692" marR="176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/>
                        <a:t>1,8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692" marR="17692" marT="0" marB="0" anchor="ctr"/>
                </a:tc>
              </a:tr>
              <a:tr h="296143">
                <a:tc>
                  <a:txBody>
                    <a:bodyPr/>
                    <a:lstStyle/>
                    <a:p>
                      <a:pPr indent="7175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/>
                        <a:t>10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692" marR="17692" marT="0" marB="0" anchor="ctr"/>
                </a:tc>
                <a:tc>
                  <a:txBody>
                    <a:bodyPr/>
                    <a:lstStyle/>
                    <a:p>
                      <a:pPr marL="14097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/>
                        <a:t>Сверхдлительные сроки госпитализации, обусловленные медицинскими показаниями (методика расчета КСЛП представлена выше)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692" marR="176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dirty="0">
                          <a:highlight>
                            <a:srgbClr val="FFFF00"/>
                          </a:highlight>
                        </a:rPr>
                        <a:t>В соответствии с расчетным значением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692" marR="17692" marT="0" marB="0" anchor="ctr"/>
                </a:tc>
              </a:tr>
              <a:tr h="313925">
                <a:tc>
                  <a:txBody>
                    <a:bodyPr/>
                    <a:lstStyle/>
                    <a:p>
                      <a:pPr indent="7175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/>
                        <a:t>11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692" marR="17692" marT="0" marB="0" anchor="ctr"/>
                </a:tc>
                <a:tc>
                  <a:txBody>
                    <a:bodyPr/>
                    <a:lstStyle/>
                    <a:p>
                      <a:pPr marL="14097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/>
                        <a:t>Проведение сочетанных хирургических вмешательств (перечень возможных сочетанных операций представлен в Инструкции)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692" marR="176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/>
                        <a:t>1,5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692" marR="17692" marT="0" marB="0" anchor="ctr"/>
                </a:tc>
              </a:tr>
              <a:tr h="331707">
                <a:tc>
                  <a:txBody>
                    <a:bodyPr/>
                    <a:lstStyle/>
                    <a:p>
                      <a:pPr indent="7175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/>
                        <a:t>12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692" marR="17692" marT="0" marB="0" anchor="ctr"/>
                </a:tc>
                <a:tc>
                  <a:txBody>
                    <a:bodyPr/>
                    <a:lstStyle/>
                    <a:p>
                      <a:pPr marL="14097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/>
                        <a:t>Проведение однотипных операций на парных органах (перечень возможных однотипных операций на парных органах представлен в Инструкции)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692" marR="176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/>
                        <a:t>1,5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692" marR="17692" marT="0" marB="0" anchor="ctr"/>
                </a:tc>
              </a:tr>
              <a:tr h="418237">
                <a:tc>
                  <a:txBody>
                    <a:bodyPr/>
                    <a:lstStyle/>
                    <a:p>
                      <a:pPr indent="7175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/>
                        <a:t>13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692" marR="17692" marT="0" marB="0" anchor="ctr"/>
                </a:tc>
                <a:tc>
                  <a:txBody>
                    <a:bodyPr/>
                    <a:lstStyle/>
                    <a:p>
                      <a:pPr marL="14097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highlight>
                            <a:srgbClr val="FFFF00"/>
                          </a:highlight>
                        </a:rPr>
                        <a:t>Одномоментное проведение ангиографических исследований  разных сосудистых бассейнов  кровеносного русла, в том числе сочетание </a:t>
                      </a:r>
                      <a:r>
                        <a:rPr lang="ru-RU" sz="1000" dirty="0" err="1">
                          <a:highlight>
                            <a:srgbClr val="FFFF00"/>
                          </a:highlight>
                        </a:rPr>
                        <a:t>коронарографии</a:t>
                      </a:r>
                      <a:r>
                        <a:rPr lang="ru-RU" sz="1000" dirty="0">
                          <a:highlight>
                            <a:srgbClr val="FFFF00"/>
                          </a:highlight>
                        </a:rPr>
                        <a:t> и ангиографии.</a:t>
                      </a:r>
                      <a:r>
                        <a:rPr lang="ru-RU" sz="1000" dirty="0"/>
                        <a:t> 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692" marR="176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/>
                        <a:t>1,5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692" marR="17692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/>
        </p:nvGraphicFramePr>
        <p:xfrm>
          <a:off x="467544" y="483518"/>
          <a:ext cx="8136904" cy="4208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23528" y="285734"/>
            <a:ext cx="8568952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38100" dist="25400" dir="2700000" algn="tl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lvl="1" algn="ctr"/>
            <a:r>
              <a:rPr lang="ru-RU" b="1" dirty="0" smtClean="0">
                <a:solidFill>
                  <a:srgbClr val="C00000"/>
                </a:solidFill>
              </a:rPr>
              <a:t>Расчет КСЛП при случаях </a:t>
            </a:r>
            <a:r>
              <a:rPr lang="ru-RU" b="1" dirty="0" err="1" smtClean="0">
                <a:solidFill>
                  <a:srgbClr val="C00000"/>
                </a:solidFill>
              </a:rPr>
              <a:t>сверхдлительного</a:t>
            </a:r>
            <a:r>
              <a:rPr lang="ru-RU" b="1" dirty="0" smtClean="0">
                <a:solidFill>
                  <a:srgbClr val="C00000"/>
                </a:solidFill>
              </a:rPr>
              <a:t> пребывания в стационаре</a:t>
            </a:r>
            <a:endParaRPr lang="ru-RU" sz="1600" b="1" dirty="0">
              <a:solidFill>
                <a:srgbClr val="C0000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9512" y="843558"/>
            <a:ext cx="7848872" cy="45719"/>
          </a:xfrm>
          <a:prstGeom prst="roundRect">
            <a:avLst/>
          </a:prstGeom>
          <a:gradFill>
            <a:gsLst>
              <a:gs pos="0">
                <a:srgbClr val="C00000"/>
              </a:gs>
              <a:gs pos="100000">
                <a:schemeClr val="bg1">
                  <a:lumMod val="6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57158" y="928676"/>
            <a:ext cx="8535322" cy="39159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Значение КСЛП определяется в зависимости от фактического количества проведенных койко-дней. Стоимость койко-дня для оплаты случаев сверхдлинного пребывания определяется с учетом компенсаций расходов на медикаменты и расходные материалы в профильном отделении. </a:t>
            </a:r>
          </a:p>
          <a:p>
            <a:pPr algn="just"/>
            <a:r>
              <a:rPr lang="ru-RU" sz="1600" dirty="0" smtClean="0">
                <a:latin typeface="Calibri" pitchFamily="34" charset="0"/>
                <a:cs typeface="Calibri" pitchFamily="34" charset="0"/>
              </a:rPr>
              <a:t> </a:t>
            </a:r>
          </a:p>
          <a:p>
            <a:pPr algn="just"/>
            <a:endParaRPr lang="ru-RU" sz="16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ru-RU" sz="16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ru-RU" sz="1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где	</a:t>
            </a:r>
          </a:p>
          <a:p>
            <a:pPr algn="just"/>
            <a:r>
              <a:rPr lang="ru-RU" sz="1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КСЛП – коэффициент сложности лечения пациента;</a:t>
            </a:r>
          </a:p>
          <a:p>
            <a:pPr algn="just"/>
            <a:r>
              <a:rPr lang="ru-RU" sz="16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Кдл</a:t>
            </a:r>
            <a:r>
              <a:rPr lang="ru-RU" sz="1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–– коэффициент длительности, учитывающий расходы на медикаменты, питание, и частично на другие статьи расходов  - </a:t>
            </a:r>
            <a:r>
              <a:rPr lang="ru-RU" sz="16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0,25 для </a:t>
            </a:r>
            <a:r>
              <a:rPr lang="ru-RU" sz="1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обычных</a:t>
            </a:r>
            <a:r>
              <a:rPr lang="ru-RU" sz="16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отделений, </a:t>
            </a:r>
            <a:r>
              <a:rPr lang="ru-RU" sz="16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0,4 – для </a:t>
            </a:r>
            <a:r>
              <a:rPr lang="ru-RU" sz="1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реанимационных</a:t>
            </a:r>
            <a:r>
              <a:rPr lang="ru-RU" sz="1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отделений. </a:t>
            </a:r>
          </a:p>
          <a:p>
            <a:pPr algn="just"/>
            <a:r>
              <a:rPr lang="ru-RU" sz="1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ФКД – фактическое количество койко-дней;</a:t>
            </a:r>
          </a:p>
          <a:p>
            <a:pPr algn="just"/>
            <a:r>
              <a:rPr lang="ru-RU" sz="1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НКД – нормативное количество койко-дней (30 дней, за исключением КСГ, для которых установлен срок 45 дней).</a:t>
            </a:r>
            <a:endParaRPr lang="ru-RU" sz="160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289" name="Object 1"/>
          <p:cNvGraphicFramePr>
            <a:graphicFrameLocks noChangeAspect="1"/>
          </p:cNvGraphicFramePr>
          <p:nvPr/>
        </p:nvGraphicFramePr>
        <p:xfrm>
          <a:off x="2857488" y="1928808"/>
          <a:ext cx="3786214" cy="785818"/>
        </p:xfrm>
        <a:graphic>
          <a:graphicData uri="http://schemas.openxmlformats.org/presentationml/2006/ole">
            <p:oleObj spid="_x0000_s12289" name="Формула" r:id="rId3" imgW="1968480" imgH="419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28596" y="555526"/>
            <a:ext cx="8286808" cy="37856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002060"/>
                </a:solidFill>
              </a:rPr>
              <a:t>	Решение </a:t>
            </a:r>
            <a:r>
              <a:rPr lang="ru-RU" sz="1600" b="1" dirty="0" smtClean="0">
                <a:solidFill>
                  <a:srgbClr val="002060"/>
                </a:solidFill>
              </a:rPr>
              <a:t>о применении коэффициента сложности лечения пациента при наличии вышеперечисленных случаев оформляется заключением врачебной комиссии медицинской организации (далее – МО) с обязательным приложением актов внутриведомственной экспертизы МО</a:t>
            </a:r>
            <a:r>
              <a:rPr lang="ru-RU" sz="1600" dirty="0" smtClean="0">
                <a:solidFill>
                  <a:srgbClr val="002060"/>
                </a:solidFill>
              </a:rPr>
              <a:t> (вышеназванные документы являются первичной медицинской документацией, их отсутствие  является основанием для применения ТФОМС РА и СМО штрафных санкций по соответствующему коду дефекта – п.5.4.2. - включение в реестр счетов случаев оказания медицинской помощи по тарифам на оплату медицинской помощи, не соответствующим утвержденным в тарифном соглашении.). </a:t>
            </a:r>
            <a:endParaRPr lang="ru-RU" sz="1600" dirty="0" smtClean="0">
              <a:solidFill>
                <a:srgbClr val="002060"/>
              </a:solidFill>
            </a:endParaRP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</a:rPr>
              <a:t>	</a:t>
            </a:r>
            <a:r>
              <a:rPr lang="ru-RU" sz="1600" b="1" dirty="0" smtClean="0">
                <a:solidFill>
                  <a:srgbClr val="002060"/>
                </a:solidFill>
              </a:rPr>
              <a:t>Заключение </a:t>
            </a:r>
            <a:r>
              <a:rPr lang="ru-RU" sz="1600" b="1" dirty="0" smtClean="0">
                <a:solidFill>
                  <a:srgbClr val="002060"/>
                </a:solidFill>
              </a:rPr>
              <a:t>врачебной комиссии медицинской организации и акт внутриведомственной экспертизы </a:t>
            </a:r>
            <a:r>
              <a:rPr lang="ru-RU" sz="1600" b="1" dirty="0" smtClean="0">
                <a:solidFill>
                  <a:srgbClr val="FF0000"/>
                </a:solidFill>
              </a:rPr>
              <a:t>(содержащие данные расчета КСЛП) </a:t>
            </a:r>
            <a:r>
              <a:rPr lang="ru-RU" sz="1600" b="1" dirty="0" smtClean="0">
                <a:solidFill>
                  <a:srgbClr val="002060"/>
                </a:solidFill>
              </a:rPr>
              <a:t>прилагаются к счету, предъявленному на оплату оказанной медицинской помощи</a:t>
            </a:r>
            <a:endParaRPr lang="ru-RU" sz="1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00034" y="357172"/>
            <a:ext cx="7815242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outerShdw blurRad="38100" dist="25400" dir="2700000" algn="tl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lvl="1" algn="ctr"/>
            <a:r>
              <a:rPr lang="ru-RU" b="1" dirty="0" smtClean="0">
                <a:solidFill>
                  <a:srgbClr val="C00000"/>
                </a:solidFill>
              </a:rPr>
              <a:t>Суммарное значение КСЛП</a:t>
            </a:r>
            <a:endParaRPr lang="ru-RU" sz="1600" b="1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8596" y="843558"/>
            <a:ext cx="8286808" cy="37856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C00000"/>
                </a:solidFill>
              </a:rPr>
              <a:t>Суммарное значение КСЛП</a:t>
            </a:r>
            <a:r>
              <a:rPr lang="ru-RU" sz="1600" dirty="0" smtClean="0">
                <a:solidFill>
                  <a:srgbClr val="C00000"/>
                </a:solidFill>
              </a:rPr>
              <a:t> </a:t>
            </a:r>
            <a:r>
              <a:rPr lang="ru-RU" sz="1600" dirty="0" smtClean="0">
                <a:solidFill>
                  <a:srgbClr val="002060"/>
                </a:solidFill>
              </a:rPr>
              <a:t>при наличии нескольких критериев </a:t>
            </a:r>
            <a:r>
              <a:rPr lang="ru-RU" sz="1600" b="1" dirty="0" smtClean="0">
                <a:solidFill>
                  <a:srgbClr val="C00000"/>
                </a:solidFill>
              </a:rPr>
              <a:t>не может превышать 1,8</a:t>
            </a:r>
            <a:r>
              <a:rPr lang="ru-RU" sz="1600" dirty="0" smtClean="0">
                <a:solidFill>
                  <a:srgbClr val="C00000"/>
                </a:solidFill>
              </a:rPr>
              <a:t>,  </a:t>
            </a:r>
            <a:r>
              <a:rPr lang="ru-RU" sz="1600" b="1" dirty="0" smtClean="0">
                <a:solidFill>
                  <a:srgbClr val="C00000"/>
                </a:solidFill>
              </a:rPr>
              <a:t>за исключением случаев </a:t>
            </a:r>
            <a:r>
              <a:rPr lang="ru-RU" sz="1600" b="1" dirty="0" err="1" smtClean="0">
                <a:solidFill>
                  <a:srgbClr val="C00000"/>
                </a:solidFill>
              </a:rPr>
              <a:t>сверхдлительной</a:t>
            </a:r>
            <a:r>
              <a:rPr lang="ru-RU" sz="1600" b="1" dirty="0" smtClean="0">
                <a:solidFill>
                  <a:srgbClr val="C00000"/>
                </a:solidFill>
              </a:rPr>
              <a:t> госпитализации</a:t>
            </a:r>
            <a:r>
              <a:rPr lang="ru-RU" sz="1600" dirty="0" smtClean="0">
                <a:solidFill>
                  <a:srgbClr val="C00000"/>
                </a:solidFill>
              </a:rPr>
              <a:t>.</a:t>
            </a:r>
            <a:r>
              <a:rPr lang="ru-RU" sz="1600" dirty="0" smtClean="0">
                <a:solidFill>
                  <a:srgbClr val="002060"/>
                </a:solidFill>
              </a:rPr>
              <a:t> В случае сочетания факта </a:t>
            </a:r>
            <a:r>
              <a:rPr lang="ru-RU" sz="1600" dirty="0" err="1" smtClean="0">
                <a:solidFill>
                  <a:srgbClr val="002060"/>
                </a:solidFill>
              </a:rPr>
              <a:t>сверхдлительной</a:t>
            </a:r>
            <a:r>
              <a:rPr lang="ru-RU" sz="1600" dirty="0" smtClean="0">
                <a:solidFill>
                  <a:srgbClr val="002060"/>
                </a:solidFill>
              </a:rPr>
              <a:t> госпитализации с другими критериями рассчитанное значение КСЛП, исходя из длительности госпитализации, </a:t>
            </a:r>
            <a:r>
              <a:rPr lang="ru-RU" sz="1600" b="1" dirty="0" smtClean="0">
                <a:solidFill>
                  <a:srgbClr val="C00000"/>
                </a:solidFill>
              </a:rPr>
              <a:t>прибавляется без ограничения итогового значения.</a:t>
            </a:r>
            <a:endParaRPr lang="ru-RU" sz="1600" dirty="0" smtClean="0">
              <a:solidFill>
                <a:srgbClr val="C00000"/>
              </a:solidFill>
            </a:endParaRP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</a:rPr>
              <a:t>При этом в акте внутриведомственной экспертизы обязательно должен быть представлен расчет суммарного значения КСЛП (КСЛП сумм) при наличии нескольких критериев. </a:t>
            </a:r>
            <a:endParaRPr lang="ru-RU" sz="1600" dirty="0" smtClean="0">
              <a:solidFill>
                <a:srgbClr val="C00000"/>
              </a:solidFill>
            </a:endParaRPr>
          </a:p>
          <a:p>
            <a:pPr algn="just"/>
            <a:r>
              <a:rPr lang="ru-RU" sz="1600" dirty="0" smtClean="0">
                <a:solidFill>
                  <a:srgbClr val="002060"/>
                </a:solidFill>
              </a:rPr>
              <a:t> </a:t>
            </a:r>
          </a:p>
          <a:p>
            <a:pPr algn="just"/>
            <a:r>
              <a:rPr lang="ru-RU" sz="1600" dirty="0" smtClean="0">
                <a:solidFill>
                  <a:srgbClr val="002060"/>
                </a:solidFill>
              </a:rPr>
              <a:t>Расчеты суммарного значения КСЛП (КСЛП сумм) при наличии нескольких критериев выполняются по формуле: </a:t>
            </a: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</a:rPr>
              <a:t>КСЛП сумм = КСЛП1+ (КСЛП2-1)+(КСЛПn-1)</a:t>
            </a:r>
          </a:p>
          <a:p>
            <a:pPr algn="just"/>
            <a:endParaRPr lang="ru-RU" sz="1600" dirty="0" smtClean="0">
              <a:solidFill>
                <a:srgbClr val="C00000"/>
              </a:solidFill>
            </a:endParaRPr>
          </a:p>
          <a:p>
            <a:pPr algn="just"/>
            <a:r>
              <a:rPr lang="ru-RU" sz="1600" dirty="0" smtClean="0">
                <a:solidFill>
                  <a:srgbClr val="C00000"/>
                </a:solidFill>
              </a:rPr>
              <a:t>При оплате прерванных случаев КСЛП не применяется</a:t>
            </a:r>
            <a:endParaRPr lang="ru-RU" sz="1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00125" y="1"/>
            <a:ext cx="1428750" cy="10834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  <a:latin typeface="Arial" pitchFamily="34" charset="0"/>
            </a:endParaRPr>
          </a:p>
        </p:txBody>
      </p:sp>
      <p:cxnSp>
        <p:nvCxnSpPr>
          <p:cNvPr id="8195" name="Прямая соединительная линия 9"/>
          <p:cNvCxnSpPr>
            <a:cxnSpLocks noChangeShapeType="1"/>
          </p:cNvCxnSpPr>
          <p:nvPr/>
        </p:nvCxnSpPr>
        <p:spPr bwMode="auto">
          <a:xfrm flipH="1">
            <a:off x="927100" y="4714875"/>
            <a:ext cx="1588" cy="428625"/>
          </a:xfrm>
          <a:prstGeom prst="line">
            <a:avLst/>
          </a:prstGeom>
          <a:noFill/>
          <a:ln w="9525" algn="ctr">
            <a:solidFill>
              <a:srgbClr val="FFC000"/>
            </a:solidFill>
            <a:round/>
            <a:headEnd/>
            <a:tailEnd/>
          </a:ln>
        </p:spPr>
      </p:cxnSp>
      <p:sp>
        <p:nvSpPr>
          <p:cNvPr id="8197" name="Заголовок 1"/>
          <p:cNvSpPr txBox="1">
            <a:spLocks/>
          </p:cNvSpPr>
          <p:nvPr/>
        </p:nvSpPr>
        <p:spPr bwMode="auto">
          <a:xfrm>
            <a:off x="3143251" y="4768453"/>
            <a:ext cx="3286125" cy="375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8199" name="Заголовок 11"/>
          <p:cNvSpPr>
            <a:spLocks/>
          </p:cNvSpPr>
          <p:nvPr/>
        </p:nvSpPr>
        <p:spPr bwMode="auto">
          <a:xfrm>
            <a:off x="971551" y="33337"/>
            <a:ext cx="7561263" cy="3774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8200" name="Подзаголовок 2"/>
          <p:cNvSpPr>
            <a:spLocks/>
          </p:cNvSpPr>
          <p:nvPr/>
        </p:nvSpPr>
        <p:spPr bwMode="auto">
          <a:xfrm>
            <a:off x="8532814" y="4822032"/>
            <a:ext cx="611187" cy="321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8201" name="AutoShape 50"/>
          <p:cNvSpPr>
            <a:spLocks noChangeArrowheads="1"/>
          </p:cNvSpPr>
          <p:nvPr/>
        </p:nvSpPr>
        <p:spPr bwMode="auto">
          <a:xfrm>
            <a:off x="457200" y="914400"/>
            <a:ext cx="228600" cy="3429000"/>
          </a:xfrm>
          <a:prstGeom prst="roundRect">
            <a:avLst>
              <a:gd name="adj" fmla="val 27083"/>
            </a:avLst>
          </a:prstGeom>
          <a:solidFill>
            <a:srgbClr val="25714B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8202" name="Rectangle 51"/>
          <p:cNvSpPr>
            <a:spLocks noChangeArrowheads="1"/>
          </p:cNvSpPr>
          <p:nvPr/>
        </p:nvSpPr>
        <p:spPr bwMode="auto">
          <a:xfrm>
            <a:off x="714375" y="589360"/>
            <a:ext cx="7848600" cy="314325"/>
          </a:xfrm>
          <a:prstGeom prst="rect">
            <a:avLst/>
          </a:prstGeom>
          <a:solidFill>
            <a:srgbClr val="DFF1C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057400" lvl="4" indent="-228600" algn="l">
              <a:buClr>
                <a:srgbClr val="DFF1CB"/>
              </a:buClr>
              <a:buSzPts val="2000"/>
              <a:buFontTx/>
              <a:buChar char="•"/>
            </a:pPr>
            <a:endParaRPr lang="ru-RU" b="1">
              <a:solidFill>
                <a:srgbClr val="25714B"/>
              </a:solidFill>
            </a:endParaRPr>
          </a:p>
        </p:txBody>
      </p:sp>
      <p:sp>
        <p:nvSpPr>
          <p:cNvPr id="8203" name="Rectangle 52"/>
          <p:cNvSpPr>
            <a:spLocks noChangeArrowheads="1"/>
          </p:cNvSpPr>
          <p:nvPr/>
        </p:nvSpPr>
        <p:spPr bwMode="auto">
          <a:xfrm>
            <a:off x="428596" y="357172"/>
            <a:ext cx="8501063" cy="5143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ru-RU" sz="1600" b="1" dirty="0" smtClean="0">
                <a:solidFill>
                  <a:srgbClr val="C00000"/>
                </a:solidFill>
              </a:rPr>
              <a:t>Специализированная высокотехнологичная медицинская помощь.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4149" name="Rectangle 53"/>
          <p:cNvSpPr>
            <a:spLocks noChangeArrowheads="1"/>
          </p:cNvSpPr>
          <p:nvPr/>
        </p:nvSpPr>
        <p:spPr bwMode="auto">
          <a:xfrm>
            <a:off x="4343401" y="685800"/>
            <a:ext cx="4151313" cy="982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54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8206" name="TextBox 14"/>
          <p:cNvSpPr txBox="1">
            <a:spLocks noChangeArrowheads="1"/>
          </p:cNvSpPr>
          <p:nvPr/>
        </p:nvSpPr>
        <p:spPr bwMode="auto">
          <a:xfrm>
            <a:off x="395536" y="1138613"/>
            <a:ext cx="8432552" cy="286232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just"/>
            <a:r>
              <a:rPr lang="ru-RU" dirty="0" smtClean="0">
                <a:solidFill>
                  <a:srgbClr val="002060"/>
                </a:solidFill>
              </a:rPr>
              <a:t>	Методы </a:t>
            </a:r>
            <a:r>
              <a:rPr lang="ru-RU" dirty="0" smtClean="0">
                <a:solidFill>
                  <a:srgbClr val="002060"/>
                </a:solidFill>
              </a:rPr>
              <a:t>лечения, включенные с 2017 года в Перечень видов высокотехнологичной медицинской помощи, утвержденный Постановлением Правительства Российской Федерации от 19 декабря 2016 года № 1403 «О Программе государственных гарантий бесплатного оказания гражданам медицинской помощи на 2017 год и на плановый период 2018 и 2019 годов», и включенные в базовую программу обязательного медицинского страхования, финансовое обеспечение которых осуществляется за счет средств ОМС, исключены из перечня КСГ и оплачиваются в соответствии с финансовыми нормативами, установленными Программой. 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00125" y="1"/>
            <a:ext cx="1428750" cy="10834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  <a:latin typeface="Arial" pitchFamily="34" charset="0"/>
            </a:endParaRPr>
          </a:p>
        </p:txBody>
      </p:sp>
      <p:cxnSp>
        <p:nvCxnSpPr>
          <p:cNvPr id="8195" name="Прямая соединительная линия 9"/>
          <p:cNvCxnSpPr>
            <a:cxnSpLocks noChangeShapeType="1"/>
          </p:cNvCxnSpPr>
          <p:nvPr/>
        </p:nvCxnSpPr>
        <p:spPr bwMode="auto">
          <a:xfrm flipH="1">
            <a:off x="927100" y="4714875"/>
            <a:ext cx="1588" cy="428625"/>
          </a:xfrm>
          <a:prstGeom prst="line">
            <a:avLst/>
          </a:prstGeom>
          <a:noFill/>
          <a:ln w="9525" algn="ctr">
            <a:solidFill>
              <a:srgbClr val="FFC000"/>
            </a:solidFill>
            <a:round/>
            <a:headEnd/>
            <a:tailEnd/>
          </a:ln>
        </p:spPr>
      </p:cxnSp>
      <p:sp>
        <p:nvSpPr>
          <p:cNvPr id="8197" name="Заголовок 1"/>
          <p:cNvSpPr txBox="1">
            <a:spLocks/>
          </p:cNvSpPr>
          <p:nvPr/>
        </p:nvSpPr>
        <p:spPr bwMode="auto">
          <a:xfrm>
            <a:off x="3143251" y="4768453"/>
            <a:ext cx="3286125" cy="375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8199" name="Заголовок 11"/>
          <p:cNvSpPr>
            <a:spLocks/>
          </p:cNvSpPr>
          <p:nvPr/>
        </p:nvSpPr>
        <p:spPr bwMode="auto">
          <a:xfrm>
            <a:off x="971551" y="33337"/>
            <a:ext cx="7561263" cy="3774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8200" name="Подзаголовок 2"/>
          <p:cNvSpPr>
            <a:spLocks/>
          </p:cNvSpPr>
          <p:nvPr/>
        </p:nvSpPr>
        <p:spPr bwMode="auto">
          <a:xfrm>
            <a:off x="8532814" y="4822032"/>
            <a:ext cx="611187" cy="321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8201" name="AutoShape 50"/>
          <p:cNvSpPr>
            <a:spLocks noChangeArrowheads="1"/>
          </p:cNvSpPr>
          <p:nvPr/>
        </p:nvSpPr>
        <p:spPr bwMode="auto">
          <a:xfrm>
            <a:off x="457200" y="914400"/>
            <a:ext cx="228600" cy="3429000"/>
          </a:xfrm>
          <a:prstGeom prst="roundRect">
            <a:avLst>
              <a:gd name="adj" fmla="val 27083"/>
            </a:avLst>
          </a:prstGeom>
          <a:solidFill>
            <a:srgbClr val="25714B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8202" name="Rectangle 51"/>
          <p:cNvSpPr>
            <a:spLocks noChangeArrowheads="1"/>
          </p:cNvSpPr>
          <p:nvPr/>
        </p:nvSpPr>
        <p:spPr bwMode="auto">
          <a:xfrm>
            <a:off x="714375" y="589360"/>
            <a:ext cx="7848600" cy="314325"/>
          </a:xfrm>
          <a:prstGeom prst="rect">
            <a:avLst/>
          </a:prstGeom>
          <a:solidFill>
            <a:srgbClr val="DFF1C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057400" lvl="4" indent="-228600" algn="l">
              <a:buClr>
                <a:srgbClr val="DFF1CB"/>
              </a:buClr>
              <a:buSzPts val="2000"/>
              <a:buFontTx/>
              <a:buChar char="•"/>
            </a:pPr>
            <a:endParaRPr lang="ru-RU" b="1">
              <a:solidFill>
                <a:srgbClr val="25714B"/>
              </a:solidFill>
            </a:endParaRPr>
          </a:p>
        </p:txBody>
      </p:sp>
      <p:sp>
        <p:nvSpPr>
          <p:cNvPr id="8203" name="Rectangle 52"/>
          <p:cNvSpPr>
            <a:spLocks noChangeArrowheads="1"/>
          </p:cNvSpPr>
          <p:nvPr/>
        </p:nvSpPr>
        <p:spPr bwMode="auto">
          <a:xfrm>
            <a:off x="428597" y="357172"/>
            <a:ext cx="8286808" cy="5143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ru-RU" sz="1600" b="1" dirty="0" smtClean="0">
                <a:solidFill>
                  <a:srgbClr val="C00000"/>
                </a:solidFill>
              </a:rPr>
              <a:t>Специализированная высокотехнологичная медицинская помощь.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4149" name="Rectangle 53"/>
          <p:cNvSpPr>
            <a:spLocks noChangeArrowheads="1"/>
          </p:cNvSpPr>
          <p:nvPr/>
        </p:nvSpPr>
        <p:spPr bwMode="auto">
          <a:xfrm>
            <a:off x="4343401" y="685800"/>
            <a:ext cx="4151313" cy="982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54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8206" name="TextBox 14"/>
          <p:cNvSpPr txBox="1">
            <a:spLocks noChangeArrowheads="1"/>
          </p:cNvSpPr>
          <p:nvPr/>
        </p:nvSpPr>
        <p:spPr bwMode="auto">
          <a:xfrm>
            <a:off x="395536" y="1123225"/>
            <a:ext cx="8319868" cy="35394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r>
              <a:rPr lang="ru-RU" sz="1600" dirty="0" smtClean="0">
                <a:solidFill>
                  <a:srgbClr val="002060"/>
                </a:solidFill>
              </a:rPr>
              <a:t>	В </a:t>
            </a:r>
            <a:r>
              <a:rPr lang="ru-RU" sz="1600" dirty="0" smtClean="0">
                <a:solidFill>
                  <a:srgbClr val="002060"/>
                </a:solidFill>
              </a:rPr>
              <a:t>случае если хотя бы один из параметров, </a:t>
            </a:r>
            <a:r>
              <a:rPr lang="ru-RU" sz="1600" b="1" dirty="0" smtClean="0">
                <a:solidFill>
                  <a:srgbClr val="C00000"/>
                </a:solidFill>
              </a:rPr>
              <a:t>модель пациента, коды МКБ-10, ей соответствующие, виды лечения и методы лечения</a:t>
            </a:r>
            <a:r>
              <a:rPr lang="ru-RU" sz="1600" dirty="0" smtClean="0">
                <a:solidFill>
                  <a:srgbClr val="C00000"/>
                </a:solidFill>
              </a:rPr>
              <a:t>, </a:t>
            </a:r>
            <a:r>
              <a:rPr lang="ru-RU" sz="1600" dirty="0" smtClean="0">
                <a:solidFill>
                  <a:srgbClr val="002060"/>
                </a:solidFill>
              </a:rPr>
              <a:t>указанные в Программе для данной модели в рамках перечня видов высокотехнологичной медицинской помощи, отличается от данных, установленной в Программе государственных гарантий, то указанный случай лечения оплачивается в рамках специализированной медицинской помощи по соответствующей КСГ, исходя из выполненной хирургической операции и (или) других применяемых медицинских технологий. </a:t>
            </a:r>
            <a:endParaRPr lang="ru-RU" sz="1600" dirty="0" smtClean="0">
              <a:solidFill>
                <a:srgbClr val="002060"/>
              </a:solidFill>
            </a:endParaRPr>
          </a:p>
          <a:p>
            <a:pPr algn="just"/>
            <a:r>
              <a:rPr lang="ru-RU" sz="1600" dirty="0" smtClean="0">
                <a:solidFill>
                  <a:srgbClr val="002060"/>
                </a:solidFill>
              </a:rPr>
              <a:t>	</a:t>
            </a:r>
            <a:r>
              <a:rPr lang="ru-RU" sz="1600" dirty="0" smtClean="0">
                <a:solidFill>
                  <a:srgbClr val="002060"/>
                </a:solidFill>
              </a:rPr>
              <a:t>При </a:t>
            </a:r>
            <a:r>
              <a:rPr lang="ru-RU" sz="1600" dirty="0" smtClean="0">
                <a:solidFill>
                  <a:srgbClr val="002060"/>
                </a:solidFill>
              </a:rPr>
              <a:t>этом </a:t>
            </a:r>
            <a:r>
              <a:rPr lang="ru-RU" sz="1600" b="1" dirty="0" smtClean="0">
                <a:solidFill>
                  <a:srgbClr val="C00000"/>
                </a:solidFill>
              </a:rPr>
              <a:t>размер тарифа на оплату медицинской помощи, рассчитанный по КСГ с учетом применения поправочных коэффициентов (за исключением коэффициента сложности лечения пациента), не должен превышать норматив финансовых затрат на единицу объема предоставления высокотехнологичной медицинской помощи</a:t>
            </a:r>
            <a:r>
              <a:rPr lang="ru-RU" sz="1600" dirty="0" smtClean="0">
                <a:solidFill>
                  <a:srgbClr val="C00000"/>
                </a:solidFill>
              </a:rPr>
              <a:t> </a:t>
            </a:r>
            <a:r>
              <a:rPr lang="ru-RU" sz="1600" dirty="0" smtClean="0">
                <a:solidFill>
                  <a:srgbClr val="002060"/>
                </a:solidFill>
              </a:rPr>
              <a:t>по соответствующему методу.</a:t>
            </a:r>
            <a:endParaRPr lang="ru-RU" sz="1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00125" y="1"/>
            <a:ext cx="1428750" cy="10834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  <a:latin typeface="Arial" pitchFamily="34" charset="0"/>
            </a:endParaRPr>
          </a:p>
        </p:txBody>
      </p:sp>
      <p:cxnSp>
        <p:nvCxnSpPr>
          <p:cNvPr id="8195" name="Прямая соединительная линия 9"/>
          <p:cNvCxnSpPr>
            <a:cxnSpLocks noChangeShapeType="1"/>
          </p:cNvCxnSpPr>
          <p:nvPr/>
        </p:nvCxnSpPr>
        <p:spPr bwMode="auto">
          <a:xfrm flipH="1">
            <a:off x="927100" y="4714875"/>
            <a:ext cx="1588" cy="428625"/>
          </a:xfrm>
          <a:prstGeom prst="line">
            <a:avLst/>
          </a:prstGeom>
          <a:noFill/>
          <a:ln w="9525" algn="ctr">
            <a:solidFill>
              <a:srgbClr val="FFC000"/>
            </a:solidFill>
            <a:round/>
            <a:headEnd/>
            <a:tailEnd/>
          </a:ln>
        </p:spPr>
      </p:cxnSp>
      <p:sp>
        <p:nvSpPr>
          <p:cNvPr id="8197" name="Заголовок 1"/>
          <p:cNvSpPr txBox="1">
            <a:spLocks/>
          </p:cNvSpPr>
          <p:nvPr/>
        </p:nvSpPr>
        <p:spPr bwMode="auto">
          <a:xfrm>
            <a:off x="3143251" y="4768453"/>
            <a:ext cx="3286125" cy="375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8199" name="Заголовок 11"/>
          <p:cNvSpPr>
            <a:spLocks/>
          </p:cNvSpPr>
          <p:nvPr/>
        </p:nvSpPr>
        <p:spPr bwMode="auto">
          <a:xfrm>
            <a:off x="971551" y="33337"/>
            <a:ext cx="7561263" cy="3774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8200" name="Подзаголовок 2"/>
          <p:cNvSpPr>
            <a:spLocks/>
          </p:cNvSpPr>
          <p:nvPr/>
        </p:nvSpPr>
        <p:spPr bwMode="auto">
          <a:xfrm>
            <a:off x="8532814" y="4822032"/>
            <a:ext cx="611187" cy="321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8201" name="AutoShape 50"/>
          <p:cNvSpPr>
            <a:spLocks noChangeArrowheads="1"/>
          </p:cNvSpPr>
          <p:nvPr/>
        </p:nvSpPr>
        <p:spPr bwMode="auto">
          <a:xfrm>
            <a:off x="457200" y="914400"/>
            <a:ext cx="228600" cy="3429000"/>
          </a:xfrm>
          <a:prstGeom prst="roundRect">
            <a:avLst>
              <a:gd name="adj" fmla="val 27083"/>
            </a:avLst>
          </a:prstGeom>
          <a:solidFill>
            <a:srgbClr val="25714B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8203" name="Rectangle 52"/>
          <p:cNvSpPr>
            <a:spLocks noChangeArrowheads="1"/>
          </p:cNvSpPr>
          <p:nvPr/>
        </p:nvSpPr>
        <p:spPr bwMode="auto">
          <a:xfrm>
            <a:off x="323528" y="285734"/>
            <a:ext cx="8320439" cy="5143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ru-RU" sz="1600" b="1" dirty="0" smtClean="0">
                <a:solidFill>
                  <a:srgbClr val="C00000"/>
                </a:solidFill>
              </a:rPr>
              <a:t>Специализированная высокотехнологичная медицинская помощь.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4149" name="Rectangle 53"/>
          <p:cNvSpPr>
            <a:spLocks noChangeArrowheads="1"/>
          </p:cNvSpPr>
          <p:nvPr/>
        </p:nvSpPr>
        <p:spPr bwMode="auto">
          <a:xfrm>
            <a:off x="4343401" y="685800"/>
            <a:ext cx="4151313" cy="982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54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8206" name="TextBox 14"/>
          <p:cNvSpPr txBox="1">
            <a:spLocks noChangeArrowheads="1"/>
          </p:cNvSpPr>
          <p:nvPr/>
        </p:nvSpPr>
        <p:spPr bwMode="auto">
          <a:xfrm>
            <a:off x="323528" y="964960"/>
            <a:ext cx="8391876" cy="35394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r>
              <a:rPr lang="ru-RU" sz="1400" dirty="0" smtClean="0">
                <a:solidFill>
                  <a:srgbClr val="002060"/>
                </a:solidFill>
              </a:rPr>
              <a:t>	При </a:t>
            </a:r>
            <a:r>
              <a:rPr lang="ru-RU" sz="1400" dirty="0" smtClean="0">
                <a:solidFill>
                  <a:srgbClr val="002060"/>
                </a:solidFill>
              </a:rPr>
              <a:t>направлении в медицинскую организацию, в том числе федеральную медицинскую организацию, с целью комплексного обследования и/или предоперационной подготовки пациентов, которым в последующем необходимо проведение хирургического лечения, в том числе в рамках оказания высокотехнологичной медицинской помощи, указанные случаи (случаи комплексного обследования и/или предоперационной подготовки пациентов) оплачиваются в рамках специализированной медицинской помощи по КСГ, формируемой по коду МКБ 10, либо по коду Номенклатуры, являющимся классификационным критерием в случае выполнения диагностического исследования.</a:t>
            </a:r>
          </a:p>
          <a:p>
            <a:pPr algn="just"/>
            <a:endParaRPr lang="ru-RU" sz="1400" dirty="0" smtClean="0">
              <a:solidFill>
                <a:srgbClr val="002060"/>
              </a:solidFill>
            </a:endParaRPr>
          </a:p>
          <a:p>
            <a:pPr algn="just"/>
            <a:r>
              <a:rPr lang="ru-RU" sz="1400" dirty="0" smtClean="0">
                <a:solidFill>
                  <a:srgbClr val="002060"/>
                </a:solidFill>
              </a:rPr>
              <a:t>	После </a:t>
            </a:r>
            <a:r>
              <a:rPr lang="ru-RU" sz="1400" dirty="0" smtClean="0">
                <a:solidFill>
                  <a:srgbClr val="002060"/>
                </a:solidFill>
              </a:rPr>
              <a:t>оказания высокотехнологичной медицинской помощи в медицинской организации, в том числе федеральной медицинской организации, при наличии показаний, пациент может продолжить лечение в той же организации в рамках оказания специализированной медицинской помощи. Указанные случаи оказания специализированной медицинской помощи оплачиваются по КСГ, формируемой по коду МКБ 10.</a:t>
            </a:r>
            <a:endParaRPr lang="ru-RU" sz="1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Заголовок 1"/>
          <p:cNvSpPr txBox="1">
            <a:spLocks/>
          </p:cNvSpPr>
          <p:nvPr/>
        </p:nvSpPr>
        <p:spPr bwMode="auto">
          <a:xfrm>
            <a:off x="3143251" y="4768453"/>
            <a:ext cx="3286125" cy="375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8199" name="Заголовок 11"/>
          <p:cNvSpPr>
            <a:spLocks/>
          </p:cNvSpPr>
          <p:nvPr/>
        </p:nvSpPr>
        <p:spPr bwMode="auto">
          <a:xfrm>
            <a:off x="971551" y="33337"/>
            <a:ext cx="7561263" cy="3774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8200" name="Подзаголовок 2"/>
          <p:cNvSpPr>
            <a:spLocks/>
          </p:cNvSpPr>
          <p:nvPr/>
        </p:nvSpPr>
        <p:spPr bwMode="auto">
          <a:xfrm>
            <a:off x="8532814" y="4822032"/>
            <a:ext cx="611187" cy="321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8202" name="Rectangle 51"/>
          <p:cNvSpPr>
            <a:spLocks noChangeArrowheads="1"/>
          </p:cNvSpPr>
          <p:nvPr/>
        </p:nvSpPr>
        <p:spPr bwMode="auto">
          <a:xfrm>
            <a:off x="714375" y="589360"/>
            <a:ext cx="7848600" cy="314325"/>
          </a:xfrm>
          <a:prstGeom prst="rect">
            <a:avLst/>
          </a:prstGeom>
          <a:solidFill>
            <a:srgbClr val="DFF1C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057400" lvl="4" indent="-228600" algn="l">
              <a:buClr>
                <a:srgbClr val="DFF1CB"/>
              </a:buClr>
              <a:buSzPts val="2000"/>
              <a:buFontTx/>
              <a:buChar char="•"/>
            </a:pPr>
            <a:endParaRPr lang="ru-RU" b="1">
              <a:solidFill>
                <a:srgbClr val="25714B"/>
              </a:solidFill>
            </a:endParaRPr>
          </a:p>
        </p:txBody>
      </p:sp>
      <p:sp>
        <p:nvSpPr>
          <p:cNvPr id="8203" name="Rectangle 52"/>
          <p:cNvSpPr>
            <a:spLocks noChangeArrowheads="1"/>
          </p:cNvSpPr>
          <p:nvPr/>
        </p:nvSpPr>
        <p:spPr bwMode="auto">
          <a:xfrm>
            <a:off x="642937" y="571486"/>
            <a:ext cx="8001029" cy="7041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Оплата случаев лечения по профилю 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</a:rPr>
              <a:t>«Медицинская реабилитация».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4149" name="Rectangle 53"/>
          <p:cNvSpPr>
            <a:spLocks noChangeArrowheads="1"/>
          </p:cNvSpPr>
          <p:nvPr/>
        </p:nvSpPr>
        <p:spPr bwMode="auto">
          <a:xfrm>
            <a:off x="4343401" y="685800"/>
            <a:ext cx="4151313" cy="982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54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14348" y="1643056"/>
            <a:ext cx="7858180" cy="227172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	Лечение </a:t>
            </a:r>
            <a:r>
              <a:rPr lang="ru-RU" sz="20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по профилю медицинская реабилитация производится </a:t>
            </a:r>
            <a:r>
              <a:rPr lang="ru-RU" sz="20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в условиях АПП и круглосуточного стационара </a:t>
            </a:r>
            <a:r>
              <a:rPr lang="ru-RU" sz="20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с оплатой по соответствующей КСГ. </a:t>
            </a:r>
            <a:endParaRPr lang="ru-RU" sz="2000" b="1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95" name="Прямая соединительная линия 9"/>
          <p:cNvCxnSpPr>
            <a:cxnSpLocks noChangeShapeType="1"/>
          </p:cNvCxnSpPr>
          <p:nvPr/>
        </p:nvCxnSpPr>
        <p:spPr bwMode="auto">
          <a:xfrm flipH="1">
            <a:off x="927100" y="4714875"/>
            <a:ext cx="1588" cy="428625"/>
          </a:xfrm>
          <a:prstGeom prst="line">
            <a:avLst/>
          </a:prstGeom>
          <a:noFill/>
          <a:ln w="9525" algn="ctr">
            <a:solidFill>
              <a:srgbClr val="FFC000"/>
            </a:solidFill>
            <a:round/>
            <a:headEnd/>
            <a:tailEnd/>
          </a:ln>
        </p:spPr>
      </p:cxnSp>
      <p:sp>
        <p:nvSpPr>
          <p:cNvPr id="8197" name="Заголовок 1"/>
          <p:cNvSpPr txBox="1">
            <a:spLocks/>
          </p:cNvSpPr>
          <p:nvPr/>
        </p:nvSpPr>
        <p:spPr bwMode="auto">
          <a:xfrm>
            <a:off x="3143251" y="4768453"/>
            <a:ext cx="3286125" cy="375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8199" name="Заголовок 11"/>
          <p:cNvSpPr>
            <a:spLocks/>
          </p:cNvSpPr>
          <p:nvPr/>
        </p:nvSpPr>
        <p:spPr bwMode="auto">
          <a:xfrm>
            <a:off x="971551" y="33337"/>
            <a:ext cx="7561263" cy="3774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8200" name="Подзаголовок 2"/>
          <p:cNvSpPr>
            <a:spLocks/>
          </p:cNvSpPr>
          <p:nvPr/>
        </p:nvSpPr>
        <p:spPr bwMode="auto">
          <a:xfrm>
            <a:off x="8532814" y="4822032"/>
            <a:ext cx="611187" cy="321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8201" name="AutoShape 50"/>
          <p:cNvSpPr>
            <a:spLocks noChangeArrowheads="1"/>
          </p:cNvSpPr>
          <p:nvPr/>
        </p:nvSpPr>
        <p:spPr bwMode="auto">
          <a:xfrm>
            <a:off x="457200" y="914400"/>
            <a:ext cx="228600" cy="3429000"/>
          </a:xfrm>
          <a:prstGeom prst="roundRect">
            <a:avLst>
              <a:gd name="adj" fmla="val 27083"/>
            </a:avLst>
          </a:prstGeom>
          <a:solidFill>
            <a:srgbClr val="25714B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8202" name="Rectangle 51"/>
          <p:cNvSpPr>
            <a:spLocks noChangeArrowheads="1"/>
          </p:cNvSpPr>
          <p:nvPr/>
        </p:nvSpPr>
        <p:spPr bwMode="auto">
          <a:xfrm>
            <a:off x="714375" y="589360"/>
            <a:ext cx="7848600" cy="314325"/>
          </a:xfrm>
          <a:prstGeom prst="rect">
            <a:avLst/>
          </a:prstGeom>
          <a:solidFill>
            <a:srgbClr val="DFF1C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057400" lvl="4" indent="-228600" algn="l">
              <a:buClr>
                <a:srgbClr val="DFF1CB"/>
              </a:buClr>
              <a:buSzPts val="2000"/>
              <a:buFontTx/>
              <a:buChar char="•"/>
            </a:pPr>
            <a:endParaRPr lang="ru-RU" b="1">
              <a:solidFill>
                <a:srgbClr val="25714B"/>
              </a:solidFill>
            </a:endParaRPr>
          </a:p>
        </p:txBody>
      </p:sp>
      <p:sp>
        <p:nvSpPr>
          <p:cNvPr id="8203" name="Rectangle 52"/>
          <p:cNvSpPr>
            <a:spLocks noChangeArrowheads="1"/>
          </p:cNvSpPr>
          <p:nvPr/>
        </p:nvSpPr>
        <p:spPr bwMode="auto">
          <a:xfrm>
            <a:off x="500035" y="285734"/>
            <a:ext cx="8143932" cy="5143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Оплата случаев лечения при проведении</a:t>
            </a:r>
            <a:endParaRPr lang="ru-RU" dirty="0" smtClean="0">
              <a:solidFill>
                <a:srgbClr val="C00000"/>
              </a:solidFill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диализа в стационарных условиях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4149" name="Rectangle 53"/>
          <p:cNvSpPr>
            <a:spLocks noChangeArrowheads="1"/>
          </p:cNvSpPr>
          <p:nvPr/>
        </p:nvSpPr>
        <p:spPr bwMode="auto">
          <a:xfrm>
            <a:off x="4343401" y="685800"/>
            <a:ext cx="4151313" cy="982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54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8206" name="TextBox 14"/>
          <p:cNvSpPr txBox="1">
            <a:spLocks noChangeArrowheads="1"/>
          </p:cNvSpPr>
          <p:nvPr/>
        </p:nvSpPr>
        <p:spPr bwMode="auto">
          <a:xfrm>
            <a:off x="714348" y="877003"/>
            <a:ext cx="8001056" cy="378565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r>
              <a:rPr lang="ru-RU" sz="1600" dirty="0" smtClean="0">
                <a:solidFill>
                  <a:srgbClr val="002060"/>
                </a:solidFill>
              </a:rPr>
              <a:t>	В </a:t>
            </a:r>
            <a:r>
              <a:rPr lang="ru-RU" sz="1600" dirty="0" smtClean="0">
                <a:solidFill>
                  <a:srgbClr val="002060"/>
                </a:solidFill>
              </a:rPr>
              <a:t>стационарных условиях </a:t>
            </a:r>
            <a:r>
              <a:rPr lang="ru-RU" sz="1600" dirty="0" smtClean="0">
                <a:solidFill>
                  <a:srgbClr val="FF0000"/>
                </a:solidFill>
              </a:rPr>
              <a:t>при острой почечной недостаточности</a:t>
            </a:r>
            <a:r>
              <a:rPr lang="ru-RU" sz="1600" dirty="0" smtClean="0">
                <a:solidFill>
                  <a:srgbClr val="002060"/>
                </a:solidFill>
              </a:rPr>
              <a:t> применяется способ оплаты медицинской помощи за услугу диализа, с учетом количества фактически выполненных услуг, дополнительно к оплате по КСГ в рамках одного случая лечения.</a:t>
            </a:r>
          </a:p>
          <a:p>
            <a:pPr algn="just"/>
            <a:endParaRPr lang="ru-RU" sz="1600" dirty="0" smtClean="0">
              <a:solidFill>
                <a:srgbClr val="002060"/>
              </a:solidFill>
            </a:endParaRPr>
          </a:p>
          <a:p>
            <a:pPr algn="just"/>
            <a:r>
              <a:rPr lang="ru-RU" sz="1600" dirty="0" smtClean="0">
                <a:solidFill>
                  <a:srgbClr val="002060"/>
                </a:solidFill>
              </a:rPr>
              <a:t>	В </a:t>
            </a:r>
            <a:r>
              <a:rPr lang="ru-RU" sz="1600" dirty="0" smtClean="0">
                <a:solidFill>
                  <a:srgbClr val="002060"/>
                </a:solidFill>
              </a:rPr>
              <a:t>стационарных условиях необходимо к законченному случаю относить лечение в течение всего периода нахождения пациента в стационаре. При этом, в период лечения  в круглосуточном  стационаре, пациент должен обеспечиваться всеми необходимыми лекарственными препаратами, в том числе для профилактики осложнений. </a:t>
            </a:r>
          </a:p>
          <a:p>
            <a:pPr algn="just"/>
            <a:endParaRPr lang="ru-RU" sz="1600" dirty="0" smtClean="0">
              <a:solidFill>
                <a:srgbClr val="002060"/>
              </a:solidFill>
            </a:endParaRPr>
          </a:p>
          <a:p>
            <a:pPr algn="just"/>
            <a:r>
              <a:rPr lang="ru-RU" sz="1600" dirty="0" smtClean="0">
                <a:solidFill>
                  <a:srgbClr val="002060"/>
                </a:solidFill>
              </a:rPr>
              <a:t>	Поправочные </a:t>
            </a:r>
            <a:r>
              <a:rPr lang="ru-RU" sz="1600" dirty="0" smtClean="0">
                <a:solidFill>
                  <a:srgbClr val="002060"/>
                </a:solidFill>
              </a:rPr>
              <a:t>коэффициенты: КУС, КСЛП, КУ распространяются только на стоимость услуги по тарифу КСГ. </a:t>
            </a:r>
            <a:r>
              <a:rPr lang="ru-RU" sz="1600" dirty="0" smtClean="0">
                <a:solidFill>
                  <a:srgbClr val="FF0000"/>
                </a:solidFill>
              </a:rPr>
              <a:t>Применение поправочных коэффициентов к стоимости услуг диализа недопустимо</a:t>
            </a:r>
            <a:endParaRPr lang="ru-RU" sz="1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285852" y="0"/>
            <a:ext cx="6215106" cy="55552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400" b="1" dirty="0" smtClean="0">
                <a:solidFill>
                  <a:srgbClr val="C00000"/>
                </a:solidFill>
              </a:rPr>
              <a:t>Общие правила формирования различных КСГ в дневном стационаре те же, что и в круглосуточном.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67544" y="627534"/>
            <a:ext cx="8280920" cy="401591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ru-RU" sz="1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	</a:t>
            </a:r>
          </a:p>
          <a:p>
            <a:pPr lvl="0" algn="just"/>
            <a:r>
              <a:rPr lang="ru-RU" sz="1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	</a:t>
            </a:r>
            <a:r>
              <a:rPr lang="ru-RU" sz="1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При </a:t>
            </a:r>
            <a:r>
              <a:rPr lang="ru-RU" sz="1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формировании счетов и реестров счетов коды медицинских услуг применяются медицинскими организациями в соответствии с разрешенными лицензией видами медицинской деятельности, а также с учетом количества развернутых коек (</a:t>
            </a:r>
            <a:r>
              <a:rPr lang="ru-RU" sz="16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пациенто-мест</a:t>
            </a:r>
            <a:r>
              <a:rPr lang="ru-RU" sz="1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) и их профиля. Все КСГ распределены по профилям медицинской помощи - при этом </a:t>
            </a:r>
            <a:r>
              <a:rPr lang="ru-RU" sz="1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часть диагнозов, хирургических операций и других медицинских технологий могут использоваться в смежных профилях,</a:t>
            </a:r>
            <a:r>
              <a:rPr lang="ru-RU" sz="16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а </a:t>
            </a:r>
            <a:r>
              <a:rPr lang="ru-RU" sz="1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часть являются универсальными для применения их в нескольких профилях.</a:t>
            </a:r>
            <a:r>
              <a:rPr lang="ru-RU" sz="16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При оплате медицинской помощи </a:t>
            </a:r>
            <a:r>
              <a:rPr lang="ru-RU" sz="1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в подобных случаях отнесение КСГ к конкретной КПГ не учитывается.</a:t>
            </a:r>
            <a:r>
              <a:rPr lang="ru-RU" sz="16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Например, </a:t>
            </a:r>
            <a:r>
              <a:rPr lang="ru-RU" sz="16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при оказании медицинской помощи на терапевтических койках дневного стационара ЦРБ пациенту с диагнозом «Бронхиальная астма», который относится к КСГ «болезни органов дыхания», оплата производится по соответствующей КСГ, вне зависимости от того, что данная КСГ входит в КПГ "Пульмонология", </a:t>
            </a:r>
            <a:r>
              <a:rPr lang="ru-RU" sz="1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в том числе при отсутствии лицензии по пульмонологи в условиях дневного стационара, при условии наличия консультации пульмонолога из МО, имеющей лицензию на оказание пульмонологической помощи в условиях стационара.</a:t>
            </a:r>
            <a:endParaRPr lang="ru-RU" sz="1600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lvl="0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95" name="Прямая соединительная линия 9"/>
          <p:cNvCxnSpPr>
            <a:cxnSpLocks noChangeShapeType="1"/>
          </p:cNvCxnSpPr>
          <p:nvPr/>
        </p:nvCxnSpPr>
        <p:spPr bwMode="auto">
          <a:xfrm flipH="1">
            <a:off x="927100" y="4714875"/>
            <a:ext cx="1588" cy="428625"/>
          </a:xfrm>
          <a:prstGeom prst="line">
            <a:avLst/>
          </a:prstGeom>
          <a:noFill/>
          <a:ln w="9525" algn="ctr">
            <a:solidFill>
              <a:srgbClr val="FFC000"/>
            </a:solidFill>
            <a:round/>
            <a:headEnd/>
            <a:tailEnd/>
          </a:ln>
        </p:spPr>
      </p:cxnSp>
      <p:sp>
        <p:nvSpPr>
          <p:cNvPr id="8197" name="Заголовок 1"/>
          <p:cNvSpPr txBox="1">
            <a:spLocks/>
          </p:cNvSpPr>
          <p:nvPr/>
        </p:nvSpPr>
        <p:spPr bwMode="auto">
          <a:xfrm>
            <a:off x="3143251" y="4768453"/>
            <a:ext cx="3286125" cy="375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8200" name="Подзаголовок 2"/>
          <p:cNvSpPr>
            <a:spLocks/>
          </p:cNvSpPr>
          <p:nvPr/>
        </p:nvSpPr>
        <p:spPr bwMode="auto">
          <a:xfrm>
            <a:off x="8532814" y="4822032"/>
            <a:ext cx="611187" cy="321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4149" name="Rectangle 53"/>
          <p:cNvSpPr>
            <a:spLocks noChangeArrowheads="1"/>
          </p:cNvSpPr>
          <p:nvPr/>
        </p:nvSpPr>
        <p:spPr bwMode="auto">
          <a:xfrm>
            <a:off x="4343401" y="685800"/>
            <a:ext cx="4151313" cy="982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54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71472" y="500048"/>
            <a:ext cx="7929618" cy="4271986"/>
          </a:xfrm>
          <a:prstGeom prst="roundRect">
            <a:avLst>
              <a:gd name="adj" fmla="val 9222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0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	Если </a:t>
            </a:r>
            <a:r>
              <a:rPr lang="ru-RU" sz="20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в период лечения пациента </a:t>
            </a:r>
            <a:r>
              <a:rPr lang="ru-RU" sz="20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в дневном стационаре любого типа</a:t>
            </a:r>
            <a:r>
              <a:rPr lang="ru-RU" sz="20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, ему </a:t>
            </a:r>
            <a:r>
              <a:rPr lang="ru-RU" sz="20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одновременно в один день оказывается</a:t>
            </a:r>
            <a:r>
              <a:rPr lang="ru-RU" sz="20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в </a:t>
            </a:r>
            <a:r>
              <a:rPr lang="ru-RU" sz="20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другой</a:t>
            </a:r>
            <a:r>
              <a:rPr lang="ru-RU" sz="20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медицинской организации: - </a:t>
            </a:r>
            <a:r>
              <a:rPr lang="ru-RU" sz="20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неотложная</a:t>
            </a:r>
            <a:r>
              <a:rPr lang="ru-RU" sz="20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медицинская помощь, специализированная медицинская помощь </a:t>
            </a:r>
            <a:r>
              <a:rPr lang="ru-RU" sz="20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в амбулаторных условиях</a:t>
            </a:r>
            <a:r>
              <a:rPr lang="ru-RU" sz="20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по заболеванию, </a:t>
            </a:r>
            <a:r>
              <a:rPr lang="ru-RU" sz="20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входящему в другой класс МКБ Х</a:t>
            </a:r>
            <a:r>
              <a:rPr lang="ru-RU" sz="20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ru-RU" sz="20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стоматологические услуги</a:t>
            </a:r>
            <a:r>
              <a:rPr lang="ru-RU" sz="20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(амбулаторно), то оплата производится за выставленные счета отдельно и сроки лечения не считаются пересечением.</a:t>
            </a:r>
            <a:endParaRPr lang="ru-RU" sz="200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95" name="Прямая соединительная линия 9"/>
          <p:cNvCxnSpPr>
            <a:cxnSpLocks noChangeShapeType="1"/>
          </p:cNvCxnSpPr>
          <p:nvPr/>
        </p:nvCxnSpPr>
        <p:spPr bwMode="auto">
          <a:xfrm flipH="1">
            <a:off x="927100" y="4714875"/>
            <a:ext cx="1588" cy="428625"/>
          </a:xfrm>
          <a:prstGeom prst="line">
            <a:avLst/>
          </a:prstGeom>
          <a:noFill/>
          <a:ln w="9525" algn="ctr">
            <a:solidFill>
              <a:srgbClr val="FFC000"/>
            </a:solidFill>
            <a:round/>
            <a:headEnd/>
            <a:tailEnd/>
          </a:ln>
        </p:spPr>
      </p:cxnSp>
      <p:sp>
        <p:nvSpPr>
          <p:cNvPr id="8197" name="Заголовок 1"/>
          <p:cNvSpPr txBox="1">
            <a:spLocks/>
          </p:cNvSpPr>
          <p:nvPr/>
        </p:nvSpPr>
        <p:spPr bwMode="auto">
          <a:xfrm>
            <a:off x="3143251" y="4768453"/>
            <a:ext cx="3286125" cy="375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8200" name="Подзаголовок 2"/>
          <p:cNvSpPr>
            <a:spLocks/>
          </p:cNvSpPr>
          <p:nvPr/>
        </p:nvSpPr>
        <p:spPr bwMode="auto">
          <a:xfrm>
            <a:off x="8532814" y="4822032"/>
            <a:ext cx="611187" cy="321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ru-RU">
              <a:latin typeface="Calibri" pitchFamily="34" charset="0"/>
            </a:endParaRPr>
          </a:p>
        </p:txBody>
      </p:sp>
      <p:sp>
        <p:nvSpPr>
          <p:cNvPr id="4149" name="Rectangle 53"/>
          <p:cNvSpPr>
            <a:spLocks noChangeArrowheads="1"/>
          </p:cNvSpPr>
          <p:nvPr/>
        </p:nvSpPr>
        <p:spPr bwMode="auto">
          <a:xfrm>
            <a:off x="4343401" y="685800"/>
            <a:ext cx="4151313" cy="982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5400000" algn="ctr" rotWithShape="0">
              <a:schemeClr val="tx1">
                <a:alpha val="50000"/>
              </a:scheme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23528" y="483518"/>
            <a:ext cx="8496944" cy="4248472"/>
          </a:xfrm>
          <a:prstGeom prst="roundRect">
            <a:avLst>
              <a:gd name="adj" fmla="val 9222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200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376" name="Rectangle 8"/>
          <p:cNvSpPr>
            <a:spLocks noChangeArrowheads="1"/>
          </p:cNvSpPr>
          <p:nvPr/>
        </p:nvSpPr>
        <p:spPr bwMode="auto">
          <a:xfrm>
            <a:off x="539552" y="661824"/>
            <a:ext cx="8208912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Случай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оказания медицинской помощи новорожденному ребенку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 дня рождения и до истечения тридцати дней со дня государственной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2"/>
              </a:rPr>
              <a:t>регистрации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рождения выставляется по полису матери (или законного представителя), так как обязательное медицинское страхование детей осуществляется страховой медицинской организацией, в которой застрахована мать ребенка или его другой законный представитель. По истечении тридцати дней со дня государственной регистрации рождения ребенка и до достижения им совершеннолетия либо до приобретения им дееспособности в полном объеме обязательное медицинское страхование осуществляется страховой медицинской организацией, выбранной одним из его родителей или другим законным представителем (далее - законные представители).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83568" y="411510"/>
            <a:ext cx="7488832" cy="348813"/>
          </a:xfrm>
          <a:prstGeom prst="rect">
            <a:avLst/>
          </a:prstGeom>
          <a:effectLst>
            <a:outerShdw blurRad="38100" dist="25400" dir="2700000" algn="tl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lnSpc>
                <a:spcPts val="2000"/>
              </a:lnSpc>
            </a:pPr>
            <a:r>
              <a:rPr lang="ru-RU" sz="1600" b="1" kern="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Территориальный фонд ОМС Республики Адыгея</a:t>
            </a:r>
            <a:endParaRPr lang="ru-RU" sz="1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39552" y="843558"/>
            <a:ext cx="7488832" cy="45719"/>
          </a:xfrm>
          <a:prstGeom prst="roundRect">
            <a:avLst/>
          </a:prstGeom>
          <a:gradFill>
            <a:gsLst>
              <a:gs pos="0">
                <a:srgbClr val="C00000"/>
              </a:gs>
              <a:gs pos="100000">
                <a:schemeClr val="bg1">
                  <a:lumMod val="6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1214414" y="1071552"/>
            <a:ext cx="6408712" cy="3600400"/>
          </a:xfrm>
          <a:prstGeom prst="rect">
            <a:avLst/>
          </a:prstGeom>
          <a:solidFill>
            <a:srgbClr val="F0F0DC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180000">
              <a:defRPr/>
            </a:pPr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СПАСИБО ЗА ВНИМАНИЕ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7715272" y="339502"/>
            <a:ext cx="928694" cy="87492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5100</TotalTime>
  <Words>2898</Words>
  <Application>Microsoft Office PowerPoint</Application>
  <PresentationFormat>Экран (16:9)</PresentationFormat>
  <Paragraphs>363</Paragraphs>
  <Slides>31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3" baseType="lpstr">
      <vt:lpstr>Аспект</vt:lpstr>
      <vt:lpstr>Формула</vt:lpstr>
      <vt:lpstr>Слайд 1</vt:lpstr>
      <vt:lpstr>Способы оплаты  медицинской помощи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</vt:vector>
  </TitlesOfParts>
  <Company>2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user033</dc:creator>
  <cp:lastModifiedBy>levterova</cp:lastModifiedBy>
  <cp:revision>305</cp:revision>
  <dcterms:created xsi:type="dcterms:W3CDTF">2013-02-04T06:35:16Z</dcterms:created>
  <dcterms:modified xsi:type="dcterms:W3CDTF">2017-02-03T06:48:40Z</dcterms:modified>
</cp:coreProperties>
</file>