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56" r:id="rId3"/>
    <p:sldId id="257" r:id="rId4"/>
    <p:sldId id="260" r:id="rId5"/>
    <p:sldId id="258" r:id="rId6"/>
    <p:sldId id="268" r:id="rId7"/>
    <p:sldId id="262" r:id="rId8"/>
    <p:sldId id="264" r:id="rId9"/>
    <p:sldId id="265" r:id="rId10"/>
    <p:sldId id="266" r:id="rId11"/>
    <p:sldId id="267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10" d="100"/>
          <a:sy n="110" d="100"/>
        </p:scale>
        <p:origin x="-164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A6802F-AB08-449D-8B11-9B33CD3EE99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57FBAEC-4B71-4486-8105-CAE0F8F92A2F}">
      <dgm:prSet phldrT="[Текст]" custT="1"/>
      <dgm:spPr>
        <a:solidFill>
          <a:schemeClr val="accent4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just"/>
          <a:r>
            <a:rPr lang="ru-RU" sz="1800" b="1" i="1" dirty="0" smtClean="0">
              <a:solidFill>
                <a:schemeClr val="accent1">
                  <a:lumMod val="75000"/>
                </a:schemeClr>
              </a:solidFill>
            </a:rPr>
            <a:t>по подушевому нормативу финансирования на прикрепившихся лиц в сочетании с оплатой за единицу объема медицинской помощи - за медицинскую услугу, за посещение, за обращение (законченный случай)</a:t>
          </a:r>
          <a:endParaRPr lang="ru-RU" sz="1800" b="1" i="1" dirty="0">
            <a:solidFill>
              <a:schemeClr val="accent1">
                <a:lumMod val="75000"/>
              </a:schemeClr>
            </a:solidFill>
          </a:endParaRPr>
        </a:p>
      </dgm:t>
    </dgm:pt>
    <dgm:pt modelId="{3CFFA370-1D9A-49B2-9D77-F30875F511BD}" type="parTrans" cxnId="{A43754C9-DCA9-421A-9BB2-A1EFA1B437E5}">
      <dgm:prSet/>
      <dgm:spPr/>
      <dgm:t>
        <a:bodyPr/>
        <a:lstStyle/>
        <a:p>
          <a:endParaRPr lang="ru-RU"/>
        </a:p>
      </dgm:t>
    </dgm:pt>
    <dgm:pt modelId="{BE9BC31A-5721-400C-9975-72FC2F4EF640}" type="sibTrans" cxnId="{A43754C9-DCA9-421A-9BB2-A1EFA1B437E5}">
      <dgm:prSet/>
      <dgm:spPr/>
      <dgm:t>
        <a:bodyPr/>
        <a:lstStyle/>
        <a:p>
          <a:endParaRPr lang="ru-RU"/>
        </a:p>
      </dgm:t>
    </dgm:pt>
    <dgm:pt modelId="{0530DE2B-D752-4DFD-80F0-9E61A489B79C}">
      <dgm:prSet phldrT="[Текст]" custT="1"/>
      <dgm:spPr>
        <a:solidFill>
          <a:schemeClr val="accent2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just"/>
          <a:r>
            <a:rPr lang="ru-RU" sz="1800" b="1" i="1" dirty="0" smtClean="0">
              <a:solidFill>
                <a:schemeClr val="accent1">
                  <a:lumMod val="75000"/>
                </a:schemeClr>
              </a:solidFill>
            </a:rPr>
            <a:t>за единицу объема медицинской помощи - за медицинскую услугу, за посещение, за обращение (законченный случай) (используется при оплате медицинской помощи, оказанной застрахованным лицам за пределами субъекта Российской Федерации, на территории которого выдан полис обязательного медицинского страхования, а также в отдельных медицинских организациях, не имеющих прикрепившихся лиц)</a:t>
          </a:r>
          <a:endParaRPr lang="ru-RU" sz="1800" b="1" dirty="0"/>
        </a:p>
      </dgm:t>
    </dgm:pt>
    <dgm:pt modelId="{BEF7B485-CFA0-4D4F-9E79-DF343EAEF19E}" type="sibTrans" cxnId="{BE678FF9-20E3-439B-954B-C165F5F4384B}">
      <dgm:prSet/>
      <dgm:spPr/>
      <dgm:t>
        <a:bodyPr/>
        <a:lstStyle/>
        <a:p>
          <a:endParaRPr lang="ru-RU"/>
        </a:p>
      </dgm:t>
    </dgm:pt>
    <dgm:pt modelId="{931F1E96-6EEC-43B1-B8F6-4F9DAE66C905}" type="parTrans" cxnId="{BE678FF9-20E3-439B-954B-C165F5F4384B}">
      <dgm:prSet/>
      <dgm:spPr/>
      <dgm:t>
        <a:bodyPr/>
        <a:lstStyle/>
        <a:p>
          <a:endParaRPr lang="ru-RU"/>
        </a:p>
      </dgm:t>
    </dgm:pt>
    <dgm:pt modelId="{71270A6D-44A0-4C78-AB74-54C9F7B2BCB4}" type="pres">
      <dgm:prSet presAssocID="{A6A6802F-AB08-449D-8B11-9B33CD3EE99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097E5C-B4DF-4F58-A9C1-B3C515F88365}" type="pres">
      <dgm:prSet presAssocID="{257FBAEC-4B71-4486-8105-CAE0F8F92A2F}" presName="parentText" presStyleLbl="node1" presStyleIdx="0" presStyleCnt="2" custScaleY="107447" custLinFactY="15038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506CFC-4A58-4710-8C34-CFEAC58DFB7D}" type="pres">
      <dgm:prSet presAssocID="{BE9BC31A-5721-400C-9975-72FC2F4EF640}" presName="spacer" presStyleCnt="0"/>
      <dgm:spPr/>
    </dgm:pt>
    <dgm:pt modelId="{D2CD9CE5-F5F2-4A23-978F-E9DEC055588F}" type="pres">
      <dgm:prSet presAssocID="{0530DE2B-D752-4DFD-80F0-9E61A489B79C}" presName="parentText" presStyleLbl="node1" presStyleIdx="1" presStyleCnt="2" custScaleY="128679" custLinFactY="5052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FA67DF-3152-4A4C-A821-E5FA8C84C5DA}" type="presOf" srcId="{0530DE2B-D752-4DFD-80F0-9E61A489B79C}" destId="{D2CD9CE5-F5F2-4A23-978F-E9DEC055588F}" srcOrd="0" destOrd="0" presId="urn:microsoft.com/office/officeart/2005/8/layout/vList2"/>
    <dgm:cxn modelId="{23804BC6-18B5-440A-8318-8AC4E23AC994}" type="presOf" srcId="{257FBAEC-4B71-4486-8105-CAE0F8F92A2F}" destId="{24097E5C-B4DF-4F58-A9C1-B3C515F88365}" srcOrd="0" destOrd="0" presId="urn:microsoft.com/office/officeart/2005/8/layout/vList2"/>
    <dgm:cxn modelId="{A43754C9-DCA9-421A-9BB2-A1EFA1B437E5}" srcId="{A6A6802F-AB08-449D-8B11-9B33CD3EE99D}" destId="{257FBAEC-4B71-4486-8105-CAE0F8F92A2F}" srcOrd="0" destOrd="0" parTransId="{3CFFA370-1D9A-49B2-9D77-F30875F511BD}" sibTransId="{BE9BC31A-5721-400C-9975-72FC2F4EF640}"/>
    <dgm:cxn modelId="{F94B0C53-584A-41C6-BE58-1365A243F5F3}" type="presOf" srcId="{A6A6802F-AB08-449D-8B11-9B33CD3EE99D}" destId="{71270A6D-44A0-4C78-AB74-54C9F7B2BCB4}" srcOrd="0" destOrd="0" presId="urn:microsoft.com/office/officeart/2005/8/layout/vList2"/>
    <dgm:cxn modelId="{BE678FF9-20E3-439B-954B-C165F5F4384B}" srcId="{A6A6802F-AB08-449D-8B11-9B33CD3EE99D}" destId="{0530DE2B-D752-4DFD-80F0-9E61A489B79C}" srcOrd="1" destOrd="0" parTransId="{931F1E96-6EEC-43B1-B8F6-4F9DAE66C905}" sibTransId="{BEF7B485-CFA0-4D4F-9E79-DF343EAEF19E}"/>
    <dgm:cxn modelId="{F4C3BBB3-9FE2-49EC-B0E5-CF0D5EA7AEA3}" type="presParOf" srcId="{71270A6D-44A0-4C78-AB74-54C9F7B2BCB4}" destId="{24097E5C-B4DF-4F58-A9C1-B3C515F88365}" srcOrd="0" destOrd="0" presId="urn:microsoft.com/office/officeart/2005/8/layout/vList2"/>
    <dgm:cxn modelId="{ED38518D-E5A2-4A62-8134-6FCB804E86A9}" type="presParOf" srcId="{71270A6D-44A0-4C78-AB74-54C9F7B2BCB4}" destId="{BA506CFC-4A58-4710-8C34-CFEAC58DFB7D}" srcOrd="1" destOrd="0" presId="urn:microsoft.com/office/officeart/2005/8/layout/vList2"/>
    <dgm:cxn modelId="{3CA499FF-439D-4ADA-990A-1422B8EF4219}" type="presParOf" srcId="{71270A6D-44A0-4C78-AB74-54C9F7B2BCB4}" destId="{D2CD9CE5-F5F2-4A23-978F-E9DEC055588F}" srcOrd="2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31F51D-AF1F-4BF6-8C9A-AB1A0DCBAC61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28D4F1E-B24D-4ABF-9A21-766B6B84BF98}">
      <dgm:prSet phldrT="[Текст]"/>
      <dgm:spPr>
        <a:ln>
          <a:solidFill>
            <a:schemeClr val="accent6">
              <a:lumMod val="75000"/>
            </a:schemeClr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smtClean="0">
              <a:solidFill>
                <a:srgbClr val="0070C0"/>
              </a:solidFill>
            </a:rPr>
            <a:t>а</a:t>
          </a:r>
          <a:endParaRPr lang="ru-RU" b="1" dirty="0">
            <a:solidFill>
              <a:srgbClr val="0070C0"/>
            </a:solidFill>
          </a:endParaRPr>
        </a:p>
      </dgm:t>
    </dgm:pt>
    <dgm:pt modelId="{E84F6744-AB42-496C-8452-5D2F3E25D06F}" type="parTrans" cxnId="{5243ED6A-B350-43B2-91AE-EBAF1E477A38}">
      <dgm:prSet/>
      <dgm:spPr/>
      <dgm:t>
        <a:bodyPr/>
        <a:lstStyle/>
        <a:p>
          <a:endParaRPr lang="ru-RU"/>
        </a:p>
      </dgm:t>
    </dgm:pt>
    <dgm:pt modelId="{521ECCD7-E887-4D1F-A05A-D62467AC7D39}" type="sibTrans" cxnId="{5243ED6A-B350-43B2-91AE-EBAF1E477A38}">
      <dgm:prSet/>
      <dgm:spPr/>
      <dgm:t>
        <a:bodyPr/>
        <a:lstStyle/>
        <a:p>
          <a:endParaRPr lang="ru-RU"/>
        </a:p>
      </dgm:t>
    </dgm:pt>
    <dgm:pt modelId="{6B886A01-0230-49D1-A723-871AEBC1B747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just"/>
          <a:r>
            <a:rPr lang="ru-RU" sz="1300" dirty="0" smtClean="0"/>
            <a:t> </a:t>
          </a:r>
          <a:r>
            <a:rPr lang="ru-RU" sz="1400" b="1" dirty="0" smtClean="0">
              <a:solidFill>
                <a:srgbClr val="0070C0"/>
              </a:solidFill>
            </a:rPr>
            <a:t>посещение с профилактической и иными целями (посещение центров здоровья, посещения, связанные с диагностическим обследованием, направлением на госпитализацию, в дневной стационар, получением справки, санаторно-курортной карты и других медицинских документов), за исключением посещений при проведении профилактических мероприятий (диспансеризации и медицинских осмотров)</a:t>
          </a:r>
          <a:endParaRPr lang="ru-RU" sz="1400" b="1" dirty="0">
            <a:solidFill>
              <a:srgbClr val="0070C0"/>
            </a:solidFill>
          </a:endParaRPr>
        </a:p>
      </dgm:t>
    </dgm:pt>
    <dgm:pt modelId="{BD4DE6D6-5FC7-43AD-82BF-91AE3215CA8A}" type="parTrans" cxnId="{D91FE12F-5BC5-457D-BCA7-DA1561971628}">
      <dgm:prSet/>
      <dgm:spPr/>
      <dgm:t>
        <a:bodyPr/>
        <a:lstStyle/>
        <a:p>
          <a:endParaRPr lang="ru-RU"/>
        </a:p>
      </dgm:t>
    </dgm:pt>
    <dgm:pt modelId="{38245531-9F0B-49FB-A27A-8FA0D920CD34}" type="sibTrans" cxnId="{D91FE12F-5BC5-457D-BCA7-DA1561971628}">
      <dgm:prSet/>
      <dgm:spPr/>
      <dgm:t>
        <a:bodyPr/>
        <a:lstStyle/>
        <a:p>
          <a:endParaRPr lang="ru-RU"/>
        </a:p>
      </dgm:t>
    </dgm:pt>
    <dgm:pt modelId="{8C39AFE3-66BC-4941-9DEF-415DE2D524E2}">
      <dgm:prSet phldrT="[Текст]"/>
      <dgm:spPr>
        <a:ln>
          <a:solidFill>
            <a:schemeClr val="accent6">
              <a:lumMod val="50000"/>
            </a:schemeClr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smtClean="0">
              <a:solidFill>
                <a:srgbClr val="FFFF00"/>
              </a:solidFill>
            </a:rPr>
            <a:t>б</a:t>
          </a:r>
          <a:endParaRPr lang="ru-RU" b="1" dirty="0">
            <a:solidFill>
              <a:srgbClr val="FFFF00"/>
            </a:solidFill>
          </a:endParaRPr>
        </a:p>
      </dgm:t>
    </dgm:pt>
    <dgm:pt modelId="{571AB72F-B710-4901-8B21-86E75CD949DF}" type="parTrans" cxnId="{96648641-B18C-482A-A875-3F888264FB63}">
      <dgm:prSet/>
      <dgm:spPr/>
      <dgm:t>
        <a:bodyPr/>
        <a:lstStyle/>
        <a:p>
          <a:endParaRPr lang="ru-RU"/>
        </a:p>
      </dgm:t>
    </dgm:pt>
    <dgm:pt modelId="{B814C6D1-0C5C-4811-8E26-459DA29C4C0C}" type="sibTrans" cxnId="{96648641-B18C-482A-A875-3F888264FB63}">
      <dgm:prSet/>
      <dgm:spPr/>
      <dgm:t>
        <a:bodyPr/>
        <a:lstStyle/>
        <a:p>
          <a:endParaRPr lang="ru-RU"/>
        </a:p>
      </dgm:t>
    </dgm:pt>
    <dgm:pt modelId="{1A1250BD-0652-46E2-99DC-0D5D09C5C23B}">
      <dgm:prSet phldrT="[Текст]" custT="1"/>
      <dgm:spPr>
        <a:solidFill>
          <a:schemeClr val="accent3">
            <a:lumMod val="60000"/>
            <a:lumOff val="40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ru-RU" sz="1400" b="1" dirty="0" smtClean="0">
              <a:solidFill>
                <a:schemeClr val="accent1">
                  <a:lumMod val="50000"/>
                </a:schemeClr>
              </a:solidFill>
            </a:rPr>
            <a:t>обращение в связи с заболеванием (законченный случай)</a:t>
          </a:r>
          <a:endParaRPr lang="ru-RU" sz="1400" b="1" dirty="0">
            <a:solidFill>
              <a:schemeClr val="accent1">
                <a:lumMod val="50000"/>
              </a:schemeClr>
            </a:solidFill>
          </a:endParaRPr>
        </a:p>
      </dgm:t>
    </dgm:pt>
    <dgm:pt modelId="{D81BB899-EE27-4B3F-BD46-BBCDB1720F9C}" type="parTrans" cxnId="{B872FE5B-613D-45C6-9BE9-FB2B7E38DFF4}">
      <dgm:prSet/>
      <dgm:spPr/>
      <dgm:t>
        <a:bodyPr/>
        <a:lstStyle/>
        <a:p>
          <a:endParaRPr lang="ru-RU"/>
        </a:p>
      </dgm:t>
    </dgm:pt>
    <dgm:pt modelId="{12FC63DB-91B3-4DB3-B59A-A0F7CA4E3961}" type="sibTrans" cxnId="{B872FE5B-613D-45C6-9BE9-FB2B7E38DFF4}">
      <dgm:prSet/>
      <dgm:spPr/>
      <dgm:t>
        <a:bodyPr/>
        <a:lstStyle/>
        <a:p>
          <a:endParaRPr lang="ru-RU"/>
        </a:p>
      </dgm:t>
    </dgm:pt>
    <dgm:pt modelId="{1344BC78-FAEA-4F3B-981C-BAE430EDFBD9}">
      <dgm:prSet phldrT="[Текст]"/>
      <dgm:spPr>
        <a:ln>
          <a:solidFill>
            <a:schemeClr val="accent6">
              <a:lumMod val="50000"/>
            </a:schemeClr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smtClean="0">
              <a:solidFill>
                <a:srgbClr val="C00000"/>
              </a:solidFill>
            </a:rPr>
            <a:t>в</a:t>
          </a:r>
          <a:endParaRPr lang="ru-RU" b="1" dirty="0">
            <a:solidFill>
              <a:srgbClr val="C00000"/>
            </a:solidFill>
          </a:endParaRPr>
        </a:p>
      </dgm:t>
    </dgm:pt>
    <dgm:pt modelId="{7643A106-5674-4D1F-9142-FD45B765371E}" type="parTrans" cxnId="{634C3707-C65B-48D3-9475-833B594DC2FA}">
      <dgm:prSet/>
      <dgm:spPr/>
      <dgm:t>
        <a:bodyPr/>
        <a:lstStyle/>
        <a:p>
          <a:endParaRPr lang="ru-RU"/>
        </a:p>
      </dgm:t>
    </dgm:pt>
    <dgm:pt modelId="{1E29736D-A9D2-4448-A315-00EC45FFDDAE}" type="sibTrans" cxnId="{634C3707-C65B-48D3-9475-833B594DC2FA}">
      <dgm:prSet/>
      <dgm:spPr/>
      <dgm:t>
        <a:bodyPr/>
        <a:lstStyle/>
        <a:p>
          <a:endParaRPr lang="ru-RU"/>
        </a:p>
      </dgm:t>
    </dgm:pt>
    <dgm:pt modelId="{3CD1CDB6-6332-46ED-A70B-A7290BCB1A55}">
      <dgm:prSet phldrT="[Текст]" custT="1"/>
      <dgm:spPr>
        <a:solidFill>
          <a:schemeClr val="accent4">
            <a:lumMod val="60000"/>
            <a:lumOff val="40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ru-RU" sz="1400" b="1" dirty="0" smtClean="0">
              <a:solidFill>
                <a:schemeClr val="accent3">
                  <a:lumMod val="75000"/>
                </a:schemeClr>
              </a:solidFill>
            </a:rPr>
            <a:t>посещение в связи с заболеванием</a:t>
          </a:r>
          <a:endParaRPr lang="ru-RU" sz="1400" b="1" dirty="0">
            <a:solidFill>
              <a:schemeClr val="accent3">
                <a:lumMod val="75000"/>
              </a:schemeClr>
            </a:solidFill>
          </a:endParaRPr>
        </a:p>
      </dgm:t>
    </dgm:pt>
    <dgm:pt modelId="{1FDB014E-7B1C-4F2B-B9D3-DF398235966D}" type="parTrans" cxnId="{F653B142-5106-434C-98A6-0BD8F0503E83}">
      <dgm:prSet/>
      <dgm:spPr/>
      <dgm:t>
        <a:bodyPr/>
        <a:lstStyle/>
        <a:p>
          <a:endParaRPr lang="ru-RU"/>
        </a:p>
      </dgm:t>
    </dgm:pt>
    <dgm:pt modelId="{1C986757-B208-4E63-9EF4-3477D03D5D05}" type="sibTrans" cxnId="{F653B142-5106-434C-98A6-0BD8F0503E83}">
      <dgm:prSet/>
      <dgm:spPr/>
      <dgm:t>
        <a:bodyPr/>
        <a:lstStyle/>
        <a:p>
          <a:endParaRPr lang="ru-RU"/>
        </a:p>
      </dgm:t>
    </dgm:pt>
    <dgm:pt modelId="{1112E672-F6F6-4523-9EE3-A2FC9F5DA602}" type="pres">
      <dgm:prSet presAssocID="{4B31F51D-AF1F-4BF6-8C9A-AB1A0DCBAC6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0E14B3-FC7C-4F53-8450-0284DE4E53E7}" type="pres">
      <dgm:prSet presAssocID="{928D4F1E-B24D-4ABF-9A21-766B6B84BF98}" presName="composite" presStyleCnt="0"/>
      <dgm:spPr/>
      <dgm:t>
        <a:bodyPr/>
        <a:lstStyle/>
        <a:p>
          <a:endParaRPr lang="ru-RU"/>
        </a:p>
      </dgm:t>
    </dgm:pt>
    <dgm:pt modelId="{30F83D58-E25F-4E30-BDC0-5196A43EFF78}" type="pres">
      <dgm:prSet presAssocID="{928D4F1E-B24D-4ABF-9A21-766B6B84BF98}" presName="parentText" presStyleLbl="alignNode1" presStyleIdx="0" presStyleCnt="3" custLinFactNeighborX="-2" custLinFactNeighborY="-1059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D074A2-F5F5-49BA-8DA8-F4840B3856BE}" type="pres">
      <dgm:prSet presAssocID="{928D4F1E-B24D-4ABF-9A21-766B6B84BF98}" presName="descendantText" presStyleLbl="alignAcc1" presStyleIdx="0" presStyleCnt="3" custScaleY="1193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0EDE16-B634-4E75-B3E6-D9DDF80B4A12}" type="pres">
      <dgm:prSet presAssocID="{521ECCD7-E887-4D1F-A05A-D62467AC7D39}" presName="sp" presStyleCnt="0"/>
      <dgm:spPr/>
      <dgm:t>
        <a:bodyPr/>
        <a:lstStyle/>
        <a:p>
          <a:endParaRPr lang="ru-RU"/>
        </a:p>
      </dgm:t>
    </dgm:pt>
    <dgm:pt modelId="{7174C423-B299-41E5-B662-6B0B81958C61}" type="pres">
      <dgm:prSet presAssocID="{8C39AFE3-66BC-4941-9DEF-415DE2D524E2}" presName="composite" presStyleCnt="0"/>
      <dgm:spPr/>
      <dgm:t>
        <a:bodyPr/>
        <a:lstStyle/>
        <a:p>
          <a:endParaRPr lang="ru-RU"/>
        </a:p>
      </dgm:t>
    </dgm:pt>
    <dgm:pt modelId="{E1A930D6-DC20-4768-A3F0-36D2BAC986C9}" type="pres">
      <dgm:prSet presAssocID="{8C39AFE3-66BC-4941-9DEF-415DE2D524E2}" presName="parentText" presStyleLbl="alignNode1" presStyleIdx="1" presStyleCnt="3" custLinFactNeighborX="-2" custLinFactNeighborY="-229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2A3745-F23D-42F5-B72E-FCF73BA95E59}" type="pres">
      <dgm:prSet presAssocID="{8C39AFE3-66BC-4941-9DEF-415DE2D524E2}" presName="descendantText" presStyleLbl="alignAcc1" presStyleIdx="1" presStyleCnt="3" custScaleY="105217" custLinFactNeighborX="937" custLinFactNeighborY="-15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9DB0DC-EA4E-4457-A9B6-7419F10B2A38}" type="pres">
      <dgm:prSet presAssocID="{B814C6D1-0C5C-4811-8E26-459DA29C4C0C}" presName="sp" presStyleCnt="0"/>
      <dgm:spPr/>
      <dgm:t>
        <a:bodyPr/>
        <a:lstStyle/>
        <a:p>
          <a:endParaRPr lang="ru-RU"/>
        </a:p>
      </dgm:t>
    </dgm:pt>
    <dgm:pt modelId="{265077DD-E58C-4208-A696-95F33D2A46BC}" type="pres">
      <dgm:prSet presAssocID="{1344BC78-FAEA-4F3B-981C-BAE430EDFBD9}" presName="composite" presStyleCnt="0"/>
      <dgm:spPr/>
      <dgm:t>
        <a:bodyPr/>
        <a:lstStyle/>
        <a:p>
          <a:endParaRPr lang="ru-RU"/>
        </a:p>
      </dgm:t>
    </dgm:pt>
    <dgm:pt modelId="{C39E2835-6060-46FF-9E40-26812926FCE3}" type="pres">
      <dgm:prSet presAssocID="{1344BC78-FAEA-4F3B-981C-BAE430EDFBD9}" presName="parentText" presStyleLbl="alignNode1" presStyleIdx="2" presStyleCnt="3" custLinFactNeighborX="-2" custLinFactNeighborY="749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711429-3C15-4FA5-B141-747632AD751D}" type="pres">
      <dgm:prSet presAssocID="{1344BC78-FAEA-4F3B-981C-BAE430EDFBD9}" presName="descendantText" presStyleLbl="alignAcc1" presStyleIdx="2" presStyleCnt="3" custScaleY="107374" custLinFactNeighborX="786" custLinFactNeighborY="-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43ED6A-B350-43B2-91AE-EBAF1E477A38}" srcId="{4B31F51D-AF1F-4BF6-8C9A-AB1A0DCBAC61}" destId="{928D4F1E-B24D-4ABF-9A21-766B6B84BF98}" srcOrd="0" destOrd="0" parTransId="{E84F6744-AB42-496C-8452-5D2F3E25D06F}" sibTransId="{521ECCD7-E887-4D1F-A05A-D62467AC7D39}"/>
    <dgm:cxn modelId="{D7838E2B-4239-44D1-AF56-D60E4322C880}" type="presOf" srcId="{6B886A01-0230-49D1-A723-871AEBC1B747}" destId="{CDD074A2-F5F5-49BA-8DA8-F4840B3856BE}" srcOrd="0" destOrd="0" presId="urn:microsoft.com/office/officeart/2005/8/layout/chevron2"/>
    <dgm:cxn modelId="{F653B142-5106-434C-98A6-0BD8F0503E83}" srcId="{1344BC78-FAEA-4F3B-981C-BAE430EDFBD9}" destId="{3CD1CDB6-6332-46ED-A70B-A7290BCB1A55}" srcOrd="0" destOrd="0" parTransId="{1FDB014E-7B1C-4F2B-B9D3-DF398235966D}" sibTransId="{1C986757-B208-4E63-9EF4-3477D03D5D05}"/>
    <dgm:cxn modelId="{D91FE12F-5BC5-457D-BCA7-DA1561971628}" srcId="{928D4F1E-B24D-4ABF-9A21-766B6B84BF98}" destId="{6B886A01-0230-49D1-A723-871AEBC1B747}" srcOrd="0" destOrd="0" parTransId="{BD4DE6D6-5FC7-43AD-82BF-91AE3215CA8A}" sibTransId="{38245531-9F0B-49FB-A27A-8FA0D920CD34}"/>
    <dgm:cxn modelId="{5134FBE9-A920-4E90-8551-4B8F23ABB05F}" type="presOf" srcId="{928D4F1E-B24D-4ABF-9A21-766B6B84BF98}" destId="{30F83D58-E25F-4E30-BDC0-5196A43EFF78}" srcOrd="0" destOrd="0" presId="urn:microsoft.com/office/officeart/2005/8/layout/chevron2"/>
    <dgm:cxn modelId="{6AE24D95-99AD-4347-99BC-46FC7BE98ECD}" type="presOf" srcId="{1344BC78-FAEA-4F3B-981C-BAE430EDFBD9}" destId="{C39E2835-6060-46FF-9E40-26812926FCE3}" srcOrd="0" destOrd="0" presId="urn:microsoft.com/office/officeart/2005/8/layout/chevron2"/>
    <dgm:cxn modelId="{634C3707-C65B-48D3-9475-833B594DC2FA}" srcId="{4B31F51D-AF1F-4BF6-8C9A-AB1A0DCBAC61}" destId="{1344BC78-FAEA-4F3B-981C-BAE430EDFBD9}" srcOrd="2" destOrd="0" parTransId="{7643A106-5674-4D1F-9142-FD45B765371E}" sibTransId="{1E29736D-A9D2-4448-A315-00EC45FFDDAE}"/>
    <dgm:cxn modelId="{96648641-B18C-482A-A875-3F888264FB63}" srcId="{4B31F51D-AF1F-4BF6-8C9A-AB1A0DCBAC61}" destId="{8C39AFE3-66BC-4941-9DEF-415DE2D524E2}" srcOrd="1" destOrd="0" parTransId="{571AB72F-B710-4901-8B21-86E75CD949DF}" sibTransId="{B814C6D1-0C5C-4811-8E26-459DA29C4C0C}"/>
    <dgm:cxn modelId="{2AF5B9BF-E286-42C9-B72D-35E6F5142447}" type="presOf" srcId="{3CD1CDB6-6332-46ED-A70B-A7290BCB1A55}" destId="{7E711429-3C15-4FA5-B141-747632AD751D}" srcOrd="0" destOrd="0" presId="urn:microsoft.com/office/officeart/2005/8/layout/chevron2"/>
    <dgm:cxn modelId="{B872FE5B-613D-45C6-9BE9-FB2B7E38DFF4}" srcId="{8C39AFE3-66BC-4941-9DEF-415DE2D524E2}" destId="{1A1250BD-0652-46E2-99DC-0D5D09C5C23B}" srcOrd="0" destOrd="0" parTransId="{D81BB899-EE27-4B3F-BD46-BBCDB1720F9C}" sibTransId="{12FC63DB-91B3-4DB3-B59A-A0F7CA4E3961}"/>
    <dgm:cxn modelId="{CC077C39-04CE-465D-811C-657F16B6C49C}" type="presOf" srcId="{4B31F51D-AF1F-4BF6-8C9A-AB1A0DCBAC61}" destId="{1112E672-F6F6-4523-9EE3-A2FC9F5DA602}" srcOrd="0" destOrd="0" presId="urn:microsoft.com/office/officeart/2005/8/layout/chevron2"/>
    <dgm:cxn modelId="{B0C4A729-D215-4B6A-B426-DFE4621D236D}" type="presOf" srcId="{8C39AFE3-66BC-4941-9DEF-415DE2D524E2}" destId="{E1A930D6-DC20-4768-A3F0-36D2BAC986C9}" srcOrd="0" destOrd="0" presId="urn:microsoft.com/office/officeart/2005/8/layout/chevron2"/>
    <dgm:cxn modelId="{8BBF72BA-2DC6-489D-9519-BEE20B2061A3}" type="presOf" srcId="{1A1250BD-0652-46E2-99DC-0D5D09C5C23B}" destId="{132A3745-F23D-42F5-B72E-FCF73BA95E59}" srcOrd="0" destOrd="0" presId="urn:microsoft.com/office/officeart/2005/8/layout/chevron2"/>
    <dgm:cxn modelId="{53D5D88D-E099-4D1C-8B0E-4EC60E2E944C}" type="presParOf" srcId="{1112E672-F6F6-4523-9EE3-A2FC9F5DA602}" destId="{9E0E14B3-FC7C-4F53-8450-0284DE4E53E7}" srcOrd="0" destOrd="0" presId="urn:microsoft.com/office/officeart/2005/8/layout/chevron2"/>
    <dgm:cxn modelId="{7682556A-1C6E-45B8-BE8D-F1987B84164F}" type="presParOf" srcId="{9E0E14B3-FC7C-4F53-8450-0284DE4E53E7}" destId="{30F83D58-E25F-4E30-BDC0-5196A43EFF78}" srcOrd="0" destOrd="0" presId="urn:microsoft.com/office/officeart/2005/8/layout/chevron2"/>
    <dgm:cxn modelId="{F67689F3-2E72-4B53-903A-A6448FD697D4}" type="presParOf" srcId="{9E0E14B3-FC7C-4F53-8450-0284DE4E53E7}" destId="{CDD074A2-F5F5-49BA-8DA8-F4840B3856BE}" srcOrd="1" destOrd="0" presId="urn:microsoft.com/office/officeart/2005/8/layout/chevron2"/>
    <dgm:cxn modelId="{BDC5DDC8-BB59-4B8F-B619-E5932B892DF5}" type="presParOf" srcId="{1112E672-F6F6-4523-9EE3-A2FC9F5DA602}" destId="{DB0EDE16-B634-4E75-B3E6-D9DDF80B4A12}" srcOrd="1" destOrd="0" presId="urn:microsoft.com/office/officeart/2005/8/layout/chevron2"/>
    <dgm:cxn modelId="{4ABB25F2-6F78-466B-A84D-CA35E7AE4902}" type="presParOf" srcId="{1112E672-F6F6-4523-9EE3-A2FC9F5DA602}" destId="{7174C423-B299-41E5-B662-6B0B81958C61}" srcOrd="2" destOrd="0" presId="urn:microsoft.com/office/officeart/2005/8/layout/chevron2"/>
    <dgm:cxn modelId="{B58CEC0F-21BF-48C3-924A-2DB10D3ED1CE}" type="presParOf" srcId="{7174C423-B299-41E5-B662-6B0B81958C61}" destId="{E1A930D6-DC20-4768-A3F0-36D2BAC986C9}" srcOrd="0" destOrd="0" presId="urn:microsoft.com/office/officeart/2005/8/layout/chevron2"/>
    <dgm:cxn modelId="{C64A29D5-5D15-4D00-8305-76F7F1C761F3}" type="presParOf" srcId="{7174C423-B299-41E5-B662-6B0B81958C61}" destId="{132A3745-F23D-42F5-B72E-FCF73BA95E59}" srcOrd="1" destOrd="0" presId="urn:microsoft.com/office/officeart/2005/8/layout/chevron2"/>
    <dgm:cxn modelId="{8CC3A2F4-8342-4EF1-BDF3-3AF47E176B03}" type="presParOf" srcId="{1112E672-F6F6-4523-9EE3-A2FC9F5DA602}" destId="{0E9DB0DC-EA4E-4457-A9B6-7419F10B2A38}" srcOrd="3" destOrd="0" presId="urn:microsoft.com/office/officeart/2005/8/layout/chevron2"/>
    <dgm:cxn modelId="{BEAF6D20-ECB1-40AC-857B-13C70D5EA299}" type="presParOf" srcId="{1112E672-F6F6-4523-9EE3-A2FC9F5DA602}" destId="{265077DD-E58C-4208-A696-95F33D2A46BC}" srcOrd="4" destOrd="0" presId="urn:microsoft.com/office/officeart/2005/8/layout/chevron2"/>
    <dgm:cxn modelId="{CEA06F06-E680-474F-A984-C6AD29425964}" type="presParOf" srcId="{265077DD-E58C-4208-A696-95F33D2A46BC}" destId="{C39E2835-6060-46FF-9E40-26812926FCE3}" srcOrd="0" destOrd="0" presId="urn:microsoft.com/office/officeart/2005/8/layout/chevron2"/>
    <dgm:cxn modelId="{0BD0957E-1436-4097-9157-63A5D29214F6}" type="presParOf" srcId="{265077DD-E58C-4208-A696-95F33D2A46BC}" destId="{7E711429-3C15-4FA5-B141-747632AD751D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9C1B5-C610-433D-A410-4ED7BE2E4F43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94A388-8A06-437C-BF2F-FC6F3F8C11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9C1B5-C610-433D-A410-4ED7BE2E4F43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94A388-8A06-437C-BF2F-FC6F3F8C11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9C1B5-C610-433D-A410-4ED7BE2E4F43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94A388-8A06-437C-BF2F-FC6F3F8C11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9C1B5-C610-433D-A410-4ED7BE2E4F43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94A388-8A06-437C-BF2F-FC6F3F8C11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9C1B5-C610-433D-A410-4ED7BE2E4F43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94A388-8A06-437C-BF2F-FC6F3F8C11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9C1B5-C610-433D-A410-4ED7BE2E4F43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94A388-8A06-437C-BF2F-FC6F3F8C11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9C1B5-C610-433D-A410-4ED7BE2E4F43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94A388-8A06-437C-BF2F-FC6F3F8C11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9C1B5-C610-433D-A410-4ED7BE2E4F43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94A388-8A06-437C-BF2F-FC6F3F8C11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9C1B5-C610-433D-A410-4ED7BE2E4F43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94A388-8A06-437C-BF2F-FC6F3F8C11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9C1B5-C610-433D-A410-4ED7BE2E4F43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94A388-8A06-437C-BF2F-FC6F3F8C11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C9C1B5-C610-433D-A410-4ED7BE2E4F43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94A388-8A06-437C-BF2F-FC6F3F8C11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1C9C1B5-C610-433D-A410-4ED7BE2E4F43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794A388-8A06-437C-BF2F-FC6F3F8C11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1142984"/>
            <a:ext cx="7498080" cy="48006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СПОСОБЫ ОПЛАТЫ </a:t>
            </a:r>
            <a:r>
              <a:rPr lang="ru-RU" sz="36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МЕДИЦИНСКОЙ </a:t>
            </a:r>
            <a:r>
              <a:rPr lang="ru-RU" sz="36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ПОМОЩИ,</a:t>
            </a:r>
            <a:r>
              <a:rPr lang="ru-RU" sz="36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ОКАЗАННОЙ В АМБУЛАТОРНЫХ  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УСЛОВИЯХ</a:t>
            </a: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buNone/>
            </a:pPr>
            <a:endParaRPr lang="ru-RU" sz="1600" dirty="0" smtClean="0">
              <a:solidFill>
                <a:srgbClr val="002060"/>
              </a:solidFill>
            </a:endParaRPr>
          </a:p>
          <a:p>
            <a:pPr algn="r">
              <a:buNone/>
            </a:pPr>
            <a:endParaRPr lang="ru-RU" sz="1600" dirty="0" smtClean="0">
              <a:solidFill>
                <a:srgbClr val="002060"/>
              </a:solidFill>
            </a:endParaRPr>
          </a:p>
          <a:p>
            <a:pPr algn="r">
              <a:buNone/>
            </a:pPr>
            <a:r>
              <a:rPr lang="ru-RU" sz="1600" dirty="0" smtClean="0">
                <a:solidFill>
                  <a:srgbClr val="002060"/>
                </a:solidFill>
              </a:rPr>
              <a:t>А.С. Иващенко 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ведущий специалист-эксперт (врач)</a:t>
            </a:r>
            <a:br>
              <a:rPr lang="ru-RU" sz="1600" dirty="0" smtClean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отдела организации ОМС и ЗПЗ</a:t>
            </a:r>
            <a:endParaRPr lang="ru-RU" sz="1600" dirty="0" smtClean="0"/>
          </a:p>
          <a:p>
            <a:pPr algn="ctr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429520" y="214290"/>
            <a:ext cx="1500198" cy="14287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214290"/>
            <a:ext cx="7406640" cy="500066"/>
          </a:xfr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СПОСОБЫ ОПЛАТЫ МЕДИЦИНСКОЙ ПОМОЩИ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714356"/>
            <a:ext cx="7696224" cy="6000792"/>
          </a:xfrm>
        </p:spPr>
        <p:txBody>
          <a:bodyPr>
            <a:normAutofit/>
          </a:bodyPr>
          <a:lstStyle/>
          <a:p>
            <a:pPr algn="ctr"/>
            <a:endPara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ОПЛАТЕ МЕДИЦИНСКОЙ ПОМОЩИ, ОКАЗАННОЙ </a:t>
            </a:r>
            <a:r>
              <a:rPr lang="ru-RU" sz="19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АМБУЛАТОРНЫХ   УСЛОВИЯХ</a:t>
            </a:r>
            <a:r>
              <a:rPr lang="ru-RU" sz="19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УСТАНОВЛЕНЫ СЛЕДУЮЩИЕ СПОСОБЫ ОПЛАТЫ: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pPr algn="just">
              <a:buFont typeface="Arial" pitchFamily="34" charset="0"/>
              <a:buChar char="•"/>
            </a:pPr>
            <a:endParaRPr lang="ru-RU" sz="1600" dirty="0" smtClean="0"/>
          </a:p>
          <a:p>
            <a:pPr>
              <a:buFont typeface="Arial" pitchFamily="34" charset="0"/>
              <a:buChar char="•"/>
            </a:pPr>
            <a:endParaRPr lang="ru-RU" sz="1600" dirty="0" smtClean="0"/>
          </a:p>
          <a:p>
            <a:pPr>
              <a:buFont typeface="Arial" pitchFamily="34" charset="0"/>
              <a:buChar char="•"/>
            </a:pPr>
            <a:endParaRPr lang="ru-RU" sz="1600" dirty="0" smtClean="0"/>
          </a:p>
          <a:p>
            <a:pPr>
              <a:buFont typeface="Arial" pitchFamily="34" charset="0"/>
              <a:buChar char="•"/>
            </a:pPr>
            <a:endParaRPr lang="ru-RU" sz="1600" dirty="0" smtClean="0"/>
          </a:p>
          <a:p>
            <a:pPr>
              <a:buFont typeface="Arial" pitchFamily="34" charset="0"/>
              <a:buChar char="•"/>
            </a:pPr>
            <a:endParaRPr lang="ru-RU" sz="1600" dirty="0" smtClean="0"/>
          </a:p>
          <a:p>
            <a:pPr>
              <a:buFont typeface="Arial" pitchFamily="34" charset="0"/>
              <a:buChar char="•"/>
            </a:pPr>
            <a:endParaRPr lang="ru-RU" sz="1600" dirty="0" smtClean="0"/>
          </a:p>
          <a:p>
            <a:pPr>
              <a:buFont typeface="Arial" pitchFamily="34" charset="0"/>
              <a:buChar char="•"/>
            </a:pPr>
            <a:endParaRPr lang="ru-RU" sz="1600" dirty="0" smtClean="0"/>
          </a:p>
          <a:p>
            <a:pPr>
              <a:buFont typeface="Arial" pitchFamily="34" charset="0"/>
              <a:buChar char="•"/>
            </a:pPr>
            <a:endParaRPr lang="ru-RU" sz="1600" dirty="0" smtClean="0"/>
          </a:p>
          <a:p>
            <a:pPr>
              <a:buFont typeface="Arial" pitchFamily="34" charset="0"/>
              <a:buChar char="•"/>
            </a:pPr>
            <a:endParaRPr lang="ru-RU" sz="1600" dirty="0" smtClean="0"/>
          </a:p>
          <a:p>
            <a:pPr>
              <a:buFont typeface="Arial" pitchFamily="34" charset="0"/>
              <a:buChar char="•"/>
            </a:pPr>
            <a:endParaRPr lang="ru-RU" sz="1600" dirty="0" smtClean="0"/>
          </a:p>
          <a:p>
            <a:pPr>
              <a:buFont typeface="Arial" pitchFamily="34" charset="0"/>
              <a:buChar char="•"/>
            </a:pPr>
            <a:endParaRPr lang="ru-RU" sz="1600" dirty="0" smtClean="0"/>
          </a:p>
          <a:p>
            <a:pPr>
              <a:buFont typeface="Arial" pitchFamily="34" charset="0"/>
              <a:buChar char="•"/>
            </a:pPr>
            <a:endParaRPr lang="ru-RU" sz="1600" dirty="0" smtClean="0"/>
          </a:p>
          <a:p>
            <a:pPr algn="just"/>
            <a:endParaRPr lang="ru-RU" sz="1600" b="1" dirty="0" smtClean="0">
              <a:solidFill>
                <a:srgbClr val="C00000"/>
              </a:solidFill>
            </a:endParaRPr>
          </a:p>
          <a:p>
            <a:endParaRPr lang="ru-RU" sz="16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285852" y="1357298"/>
          <a:ext cx="7643866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28604"/>
            <a:ext cx="7498080" cy="928694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</a:rPr>
              <a:t>Единицами объема медицинской помощи при оказании первичной медико-санитарной помощи, </a:t>
            </a:r>
            <a:r>
              <a:rPr lang="ru-RU" sz="2000" b="1" i="1" u="sng" dirty="0" smtClean="0">
                <a:solidFill>
                  <a:schemeClr val="accent1">
                    <a:lumMod val="75000"/>
                  </a:schemeClr>
                </a:solidFill>
              </a:rPr>
              <a:t>финансируемой по подушевому нормативу</a:t>
            </a:r>
            <a:r>
              <a:rPr lang="ru-RU" sz="1800" b="1" i="1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</a:rPr>
              <a:t>установлены: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750" y="1143000"/>
          <a:ext cx="7505700" cy="5500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642918"/>
            <a:ext cx="7498080" cy="5605482"/>
          </a:xfrm>
        </p:spPr>
        <p:txBody>
          <a:bodyPr>
            <a:normAutofit/>
          </a:bodyPr>
          <a:lstStyle/>
          <a:p>
            <a:pPr algn="just"/>
            <a:endParaRPr lang="ru-RU" sz="22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1538" y="214290"/>
            <a:ext cx="7929618" cy="60007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Тариф за единицу объема первичной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медико-санитарной помощи, 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оказанной в амбулаторных условиях, </a:t>
            </a:r>
          </a:p>
          <a:p>
            <a:pPr algn="just"/>
            <a:r>
              <a:rPr lang="ru-RU" sz="2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является единым для всех </a:t>
            </a:r>
          </a:p>
          <a:p>
            <a:pPr algn="just"/>
            <a:r>
              <a:rPr lang="ru-RU" sz="2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медицинских организаций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включенных в один уровень оказания медицинской помощи.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endParaRPr lang="ru-RU" dirty="0" smtClean="0"/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Финансовое обеспечение расходов медицинских организаций, </a:t>
            </a:r>
            <a:r>
              <a:rPr lang="ru-RU" sz="2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имеющих прикрепившихся лиц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также видов расходов, не включенных в подушевой норматив, осуществляется за единицу объема медицинской помощи.</a:t>
            </a:r>
          </a:p>
        </p:txBody>
      </p:sp>
      <p:pic>
        <p:nvPicPr>
          <p:cNvPr id="3074" name="Picture 2" descr="http://www.med.uz/upload/iblock/3f4/3f45c0dc3f534ae16da20f3d82f84eb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500042"/>
            <a:ext cx="2500330" cy="228601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142852"/>
            <a:ext cx="7647836" cy="114300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В подушевой норматив финансирования на прикрепившихся лиц 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2800" b="1" u="sng" dirty="0" smtClean="0">
                <a:solidFill>
                  <a:srgbClr val="C00000"/>
                </a:solidFill>
              </a:rPr>
              <a:t>не включаются: </a:t>
            </a:r>
            <a:endParaRPr lang="ru-RU" sz="2800" b="1" u="sng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endParaRPr lang="ru-RU" sz="2200" dirty="0" smtClean="0"/>
          </a:p>
          <a:p>
            <a:pPr algn="just">
              <a:buNone/>
            </a:pPr>
            <a:endParaRPr lang="ru-RU" sz="2200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214414" y="1285860"/>
            <a:ext cx="7715304" cy="135732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- расходы на финансовое обеспечение мероприятий по проведению всех видов диспансеризации и профилактических осмотров отдельных категорий граждан, порядки проведения которых установлены нормативно-правовыми актами;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4414" y="2643182"/>
            <a:ext cx="7715304" cy="9144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070C0"/>
                </a:solidFill>
              </a:rPr>
              <a:t>- расходы на оплату диализа в амбулаторных условиях;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86116" y="4500570"/>
            <a:ext cx="5643602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- расходы на медицинскую помощь, оказываемую в неотложной форме;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86116" y="5429264"/>
            <a:ext cx="5643602" cy="914400"/>
          </a:xfrm>
          <a:prstGeom prst="round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- расходы на стоматологическую медицинскую помощь.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14414" y="3571876"/>
            <a:ext cx="7715304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- расходы на оплату услуг магнитно-резонансной томографии и компьютерной томографии;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14414" y="4500570"/>
            <a:ext cx="2071702" cy="185738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+ в 2017 году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00174"/>
            <a:ext cx="8001024" cy="5143536"/>
          </a:xfr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17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</a:t>
            </a:r>
          </a:p>
          <a:p>
            <a:pPr lvl="0">
              <a:buNone/>
            </a:pPr>
            <a:r>
              <a:rPr lang="ru-RU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</a:rPr>
              <a:t>- уточнения диагноза при сложной патологии;</a:t>
            </a:r>
          </a:p>
          <a:p>
            <a:pPr lvl="0">
              <a:buNone/>
            </a:pPr>
            <a:r>
              <a:rPr lang="ru-RU" sz="1400" b="1" dirty="0" smtClean="0">
                <a:solidFill>
                  <a:srgbClr val="0070C0"/>
                </a:solidFill>
              </a:rPr>
              <a:t>                                                                            - с целью коррекции лечения в трудных для курации            </a:t>
            </a:r>
          </a:p>
          <a:p>
            <a:pPr lvl="0">
              <a:buNone/>
            </a:pPr>
            <a:r>
              <a:rPr lang="ru-RU" sz="1400" b="1" dirty="0" smtClean="0">
                <a:solidFill>
                  <a:srgbClr val="0070C0"/>
                </a:solidFill>
              </a:rPr>
              <a:t>                                                                            случаях;                       </a:t>
            </a:r>
          </a:p>
          <a:p>
            <a:pPr lvl="0">
              <a:buNone/>
            </a:pPr>
            <a:r>
              <a:rPr lang="ru-RU" sz="1400" b="1" dirty="0" smtClean="0">
                <a:solidFill>
                  <a:srgbClr val="0070C0"/>
                </a:solidFill>
              </a:rPr>
              <a:t>                                                                           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- необходимость углубленного обследования,         </a:t>
            </a:r>
          </a:p>
          <a:p>
            <a:pPr lvl="0">
              <a:buNone/>
            </a:pP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        проведение  которого невозможно в условиях </a:t>
            </a:r>
          </a:p>
          <a:p>
            <a:pPr lvl="0">
              <a:buNone/>
            </a:pP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направляющей  медицинской организации;</a:t>
            </a:r>
          </a:p>
          <a:p>
            <a:pPr lvl="0">
              <a:buNone/>
            </a:pP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</a:rPr>
              <a:t>- отсутствие эффекта от лечения; </a:t>
            </a:r>
          </a:p>
          <a:p>
            <a:pPr lvl="0">
              <a:buNone/>
            </a:pPr>
            <a:r>
              <a:rPr lang="ru-RU" sz="1400" b="1" dirty="0" smtClean="0">
                <a:solidFill>
                  <a:srgbClr val="0070C0"/>
                </a:solidFill>
              </a:rPr>
              <a:t>- подтверждение наличия у пациента заболевания и (или)состояния, </a:t>
            </a:r>
          </a:p>
          <a:p>
            <a:pPr lvl="0">
              <a:buNone/>
            </a:pPr>
            <a:r>
              <a:rPr lang="ru-RU" sz="1400" b="1" dirty="0" smtClean="0">
                <a:solidFill>
                  <a:srgbClr val="0070C0"/>
                </a:solidFill>
              </a:rPr>
              <a:t>требующего применения высокотехнологичной медицинской помощи;</a:t>
            </a:r>
          </a:p>
          <a:p>
            <a:pPr lvl="0">
              <a:buNone/>
            </a:pPr>
            <a:r>
              <a:rPr lang="ru-RU" sz="1400" b="1" dirty="0" smtClean="0">
                <a:solidFill>
                  <a:srgbClr val="0070C0"/>
                </a:solidFill>
              </a:rPr>
              <a:t>                                                              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- отсутствие возможности проведения </a:t>
            </a:r>
          </a:p>
          <a:p>
            <a:pPr lvl="0">
              <a:buNone/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              лечения в соответствии со    стандартами, </a:t>
            </a:r>
          </a:p>
          <a:p>
            <a:pPr lvl="0">
              <a:buNone/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              протоколами лечения, методическими</a:t>
            </a:r>
          </a:p>
          <a:p>
            <a:pPr lvl="0">
              <a:buNone/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              рекомендациями, утвержденными Минздравом Российской  </a:t>
            </a:r>
          </a:p>
          <a:p>
            <a:pPr lvl="0">
              <a:buNone/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             Федерации, в условиях направляющей медицинской организации;</a:t>
            </a:r>
          </a:p>
          <a:p>
            <a:pPr lvl="1">
              <a:buNone/>
            </a:pPr>
            <a:r>
              <a:rPr lang="ru-RU" sz="1400" b="1" dirty="0" smtClean="0">
                <a:solidFill>
                  <a:srgbClr val="0070C0"/>
                </a:solidFill>
              </a:rPr>
              <a:t>                                                      </a:t>
            </a: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</a:rPr>
              <a:t>- конфликтная ситуация;</a:t>
            </a:r>
          </a:p>
          <a:p>
            <a:pPr lvl="0">
              <a:buNone/>
            </a:pPr>
            <a:endPara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None/>
            </a:pPr>
            <a:endParaRPr lang="ru-RU" sz="17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42976" y="214290"/>
            <a:ext cx="7929618" cy="12033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just"/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Консультативное </a:t>
            </a: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посещение – </a:t>
            </a:r>
            <a:r>
              <a:rPr lang="ru-RU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случай поликлинического обслуживания, выполненный по направлению лечащего врача к врачу-специалисту по поводу:</a:t>
            </a:r>
          </a:p>
          <a:p>
            <a:pPr algn="ctr"/>
            <a:endParaRPr lang="ru-RU" sz="1600" dirty="0"/>
          </a:p>
        </p:txBody>
      </p:sp>
      <p:pic>
        <p:nvPicPr>
          <p:cNvPr id="21506" name="Picture 2" descr="http://www.fastlinkcabling.com/wp-content/uploads/2016/06/telemedici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3429000"/>
            <a:ext cx="1928826" cy="164307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21508" name="Picture 4" descr="http://www.infosib.com.ru/user_files/new%20jpg/video_pro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1714488"/>
            <a:ext cx="2333642" cy="150019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21510" name="Picture 6" descr="http://www.gkssk.com/userfiles/17_glav_23_jpg_300x300_q8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4572008"/>
            <a:ext cx="2286016" cy="178595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0"/>
            <a:ext cx="8001056" cy="671514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endParaRPr lang="ru-RU" sz="2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Оплата за консультативный прием,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производится по тарифам, 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установленным Тарифным 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соглашением,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наличии направления</a:t>
            </a: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консультацию (диагностическое исследование) и выставлении в счете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более двух посещений при проведении консультации и одного посещения при проведении диагностического исследования </a:t>
            </a: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 течении 30 календарных дней.</a:t>
            </a:r>
          </a:p>
          <a:p>
            <a:pPr algn="just">
              <a:buNone/>
            </a:pPr>
            <a:endParaRPr lang="ru-RU" sz="20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Оплата </a:t>
            </a:r>
            <a:r>
              <a:rPr lang="ru-RU" sz="2000" b="1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телемедицинских консультаций </a:t>
            </a: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осуществляется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тарифу за 1 проведенную консультацию</a:t>
            </a: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установленному Тарифным соглашением. При проведении телемедицинских консультаций в период пребывания застрахованного лица в круглосуточном стационаре или дневном стационаре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являются пересечением.</a:t>
            </a:r>
          </a:p>
          <a:p>
            <a:endParaRPr lang="ru-RU" dirty="0"/>
          </a:p>
        </p:txBody>
      </p:sp>
      <p:pic>
        <p:nvPicPr>
          <p:cNvPr id="1030" name="Picture 6" descr="https://medaboutme.ru/upload/medialibrary/237/shutterstock_730334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71414"/>
            <a:ext cx="2534639" cy="164307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0"/>
            <a:ext cx="8001056" cy="671514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</a:t>
            </a:r>
          </a:p>
          <a:p>
            <a:pPr algn="just">
              <a:buNone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Обращение по поводу  </a:t>
            </a:r>
          </a:p>
          <a:p>
            <a:pPr algn="just">
              <a:buNone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заболевания 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это </a:t>
            </a:r>
          </a:p>
          <a:p>
            <a:pPr algn="just">
              <a:buNone/>
            </a:pP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законченный случай  </a:t>
            </a:r>
          </a:p>
          <a:p>
            <a:pPr algn="just">
              <a:buNone/>
            </a:pP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лечения в амбулаторных условиях у врача одной специальности с кратностью не менее 2-х посещений по поводу одного заболевания, относящегося к одному классу МКБ-10.</a:t>
            </a:r>
          </a:p>
          <a:p>
            <a:pPr algn="just">
              <a:buNone/>
            </a:pPr>
            <a:r>
              <a:rPr lang="ru-RU" sz="2400" dirty="0" smtClean="0"/>
              <a:t> </a:t>
            </a: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Случай лечения (обращение) длительностью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и менее 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календарных дней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является законченным случаем.</a:t>
            </a:r>
          </a:p>
          <a:p>
            <a:pPr algn="just">
              <a:buNone/>
            </a:pPr>
            <a:endParaRPr lang="ru-RU" sz="2400" dirty="0" smtClean="0"/>
          </a:p>
          <a:p>
            <a:pPr algn="just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рамках одного обращения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допускается 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выставление отдельных счетов за каждое посещение.</a:t>
            </a:r>
          </a:p>
          <a:p>
            <a:endParaRPr lang="ru-RU" dirty="0"/>
          </a:p>
        </p:txBody>
      </p:sp>
      <p:pic>
        <p:nvPicPr>
          <p:cNvPr id="25602" name="Picture 2" descr="http://pishhevarenie.com/wp-content/uploads/2015/04/shutterstock_1446830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357166"/>
            <a:ext cx="3357586" cy="214314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8072462" cy="6715148"/>
          </a:xfr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Приемы врачей, осуществляемых в период проведения всех видов диспансеризации или профилактических осмотров, </a:t>
            </a:r>
            <a:r>
              <a:rPr lang="ru-RU" sz="1800" b="1" i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оплате не подлежат,</a:t>
            </a:r>
            <a:r>
              <a:rPr lang="ru-RU" sz="1800" b="1" i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так как их стоимость входит в стоимость тарифа диспансеризации или профилактического осмотра. </a:t>
            </a:r>
            <a:b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При оформлении счета </a:t>
            </a:r>
            <a:r>
              <a:rPr lang="ru-RU" sz="1800" b="1" i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дата начала </a:t>
            </a:r>
            <a:br>
              <a:rPr lang="ru-RU" sz="1800" b="1" i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1800" b="1" i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 дата окончания </a:t>
            </a:r>
            <a: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диспансеризации </a:t>
            </a:r>
            <a:b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или профилактического осмотра </a:t>
            </a:r>
            <a:b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должна соответствовать дате </a:t>
            </a:r>
            <a:b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осмотра врача, ответственного </a:t>
            </a:r>
            <a:b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 проведением диспансеризации </a:t>
            </a:r>
            <a:b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или профилактического осмотра.</a:t>
            </a:r>
            <a:b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Проведение диспансеризации или профилактических осмотров в рамках программы государственных гарантий бесплатного оказания медицинской помощи лицам, застрахованным </a:t>
            </a:r>
            <a:r>
              <a:rPr lang="ru-RU" sz="1800" b="1" i="1" u="sng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 территориях других субъектов,</a:t>
            </a:r>
            <a:r>
              <a:rPr lang="ru-RU" sz="1800" b="1" i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800" b="1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осуществляется после выбора гражданином медицинской организации, оказывающей первичную медико-санитарную помощь (Приказ МЗРФ от 21.12.2012г. № 1342н).</a:t>
            </a:r>
            <a:r>
              <a:rPr lang="ru-RU" sz="1800" b="1" dirty="0" smtClean="0">
                <a:solidFill>
                  <a:srgbClr val="0070C0"/>
                </a:solidFill>
              </a:rPr>
              <a:t/>
            </a:r>
            <a:br>
              <a:rPr lang="ru-RU" sz="1800" b="1" dirty="0" smtClean="0">
                <a:solidFill>
                  <a:srgbClr val="0070C0"/>
                </a:solidFill>
              </a:rPr>
            </a:br>
            <a:endParaRPr lang="ru-RU" sz="1800" b="1" dirty="0">
              <a:solidFill>
                <a:srgbClr val="0070C0"/>
              </a:solidFill>
            </a:endParaRPr>
          </a:p>
        </p:txBody>
      </p:sp>
      <p:pic>
        <p:nvPicPr>
          <p:cNvPr id="24578" name="Picture 2" descr="http://www.insylt.net/wp-content/uploads/2013/01/shutterstock_961757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928802"/>
            <a:ext cx="3529784" cy="207170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790712" cy="1143000"/>
          </a:xfr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Оплата неотложной медицинской помощи.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47800"/>
            <a:ext cx="7790712" cy="5053034"/>
          </a:xfr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600" dirty="0" smtClean="0">
                <a:solidFill>
                  <a:srgbClr val="002060"/>
                </a:solidFill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</a:rPr>
              <a:t>Подлежат оплате случаи оказания неотложной медицинской помощи в поликлинике и на дому, организованные в часы работы медицинской организации, при выставлении в счете не более одного посещения: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</a:rPr>
              <a:t>службой неотложной помощи (пункт, кабинет, отделение), созданной на базе амбулаторно-поликлинической службы МО;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</a:rPr>
              <a:t>врачами-терапевтами участковыми, врачами-педиатрами участковыми, врачами общей практики, </a:t>
            </a:r>
            <a:r>
              <a:rPr lang="ru-RU" sz="1600" dirty="0" smtClean="0">
                <a:solidFill>
                  <a:srgbClr val="C00000"/>
                </a:solidFill>
              </a:rPr>
              <a:t>врачами-специалистами;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</a:rPr>
              <a:t>врачами-педиатрами в </a:t>
            </a:r>
            <a:r>
              <a:rPr lang="ru-RU" sz="1600" dirty="0" smtClean="0">
                <a:solidFill>
                  <a:srgbClr val="C00000"/>
                </a:solidFill>
              </a:rPr>
              <a:t>дошкольных и общеобразовательных учреждениях.</a:t>
            </a:r>
          </a:p>
          <a:p>
            <a:pPr algn="just">
              <a:buNone/>
            </a:pPr>
            <a:endParaRPr lang="ru-RU" sz="16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ru-RU" sz="1600" dirty="0" smtClean="0">
                <a:solidFill>
                  <a:srgbClr val="002060"/>
                </a:solidFill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</a:rPr>
              <a:t>К посещениям по неотложной помощи относятся случаи оказания медицинской </a:t>
            </a:r>
            <a:r>
              <a:rPr lang="ru-RU" sz="1600" b="1" dirty="0" smtClean="0">
                <a:solidFill>
                  <a:srgbClr val="CC0000"/>
                </a:solidFill>
              </a:rPr>
              <a:t>стоматологической помощи, </a:t>
            </a:r>
            <a:r>
              <a:rPr lang="ru-RU" sz="1600" b="1" dirty="0" smtClean="0">
                <a:solidFill>
                  <a:srgbClr val="002060"/>
                </a:solidFill>
              </a:rPr>
              <a:t>а также медицинской помощи </a:t>
            </a:r>
            <a:r>
              <a:rPr lang="ru-RU" sz="1600" b="1" dirty="0" smtClean="0">
                <a:solidFill>
                  <a:srgbClr val="C00000"/>
                </a:solidFill>
              </a:rPr>
              <a:t>в приемных отделениях без последующей госпитализации.</a:t>
            </a:r>
          </a:p>
          <a:p>
            <a:pPr algn="just">
              <a:buNone/>
            </a:pPr>
            <a:endParaRPr lang="ru-RU" sz="16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ru-RU" sz="1600" dirty="0" smtClean="0">
                <a:solidFill>
                  <a:srgbClr val="002060"/>
                </a:solidFill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</a:rPr>
              <a:t>Оплата случаев оказания неотложной медицинской помощи </a:t>
            </a:r>
            <a:r>
              <a:rPr lang="ru-RU" sz="1600" b="1" dirty="0" smtClean="0">
                <a:solidFill>
                  <a:srgbClr val="CC0000"/>
                </a:solidFill>
              </a:rPr>
              <a:t>врачами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</a:rPr>
              <a:t>стоматологического профиля </a:t>
            </a:r>
            <a:r>
              <a:rPr lang="ru-RU" sz="1600" b="1" dirty="0" smtClean="0">
                <a:solidFill>
                  <a:srgbClr val="002060"/>
                </a:solidFill>
              </a:rPr>
              <a:t>в поликлинике осуществляется по тарифам на оплату стоматологической помощи, принятым в рамках Тарифного соглашения.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719274" cy="796908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/>
            </a:r>
            <a:br>
              <a:rPr lang="ru-RU" sz="2000" b="1" dirty="0" smtClean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Порядок формирования счетов и реестров счетов при оказании</a:t>
            </a: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стоматологической помощи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142984"/>
            <a:ext cx="7719274" cy="5500726"/>
          </a:xfr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600" dirty="0" smtClean="0">
                <a:solidFill>
                  <a:srgbClr val="0070C0"/>
                </a:solidFill>
              </a:rPr>
              <a:t>	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CC0000"/>
                </a:solidFill>
              </a:rPr>
              <a:t>«Обращение» (законченный случай)</a:t>
            </a:r>
            <a:r>
              <a:rPr lang="ru-RU" sz="1600" b="1" dirty="0" smtClean="0">
                <a:solidFill>
                  <a:srgbClr val="0070C0"/>
                </a:solidFill>
              </a:rPr>
              <a:t> – это совокупность всех услуг, исчисляемых в УЕТ и оказанных 1 пациенту при обращении за стоматологической медицинской помощью в течение 1 месяца (посещения, при которых выставлен диагноз по </a:t>
            </a:r>
            <a:r>
              <a:rPr lang="ru-RU" sz="1600" b="1" dirty="0" smtClean="0">
                <a:solidFill>
                  <a:srgbClr val="CC0000"/>
                </a:solidFill>
              </a:rPr>
              <a:t>МКБ </a:t>
            </a:r>
            <a:r>
              <a:rPr lang="en-US" sz="1600" b="1" dirty="0" smtClean="0">
                <a:solidFill>
                  <a:srgbClr val="CC0000"/>
                </a:solidFill>
              </a:rPr>
              <a:t>X</a:t>
            </a:r>
            <a:r>
              <a:rPr lang="ru-RU" sz="1600" b="1" dirty="0" smtClean="0">
                <a:solidFill>
                  <a:srgbClr val="CC0000"/>
                </a:solidFill>
              </a:rPr>
              <a:t>: </a:t>
            </a:r>
            <a:r>
              <a:rPr lang="en-US" sz="1600" b="1" dirty="0" smtClean="0">
                <a:solidFill>
                  <a:srgbClr val="CC0000"/>
                </a:solidFill>
              </a:rPr>
              <a:t>Z</a:t>
            </a:r>
            <a:r>
              <a:rPr lang="ru-RU" sz="1600" b="1" dirty="0" smtClean="0">
                <a:solidFill>
                  <a:srgbClr val="CC0000"/>
                </a:solidFill>
              </a:rPr>
              <a:t>ОО-</a:t>
            </a:r>
            <a:r>
              <a:rPr lang="en-US" sz="1600" b="1" dirty="0" smtClean="0">
                <a:solidFill>
                  <a:srgbClr val="CC0000"/>
                </a:solidFill>
              </a:rPr>
              <a:t>Z</a:t>
            </a:r>
            <a:r>
              <a:rPr lang="ru-RU" sz="1600" b="1" dirty="0" smtClean="0">
                <a:solidFill>
                  <a:srgbClr val="CC0000"/>
                </a:solidFill>
              </a:rPr>
              <a:t>99 </a:t>
            </a:r>
            <a:r>
              <a:rPr lang="ru-RU" sz="1600" b="1" u="sng" dirty="0" smtClean="0">
                <a:solidFill>
                  <a:srgbClr val="CC0000"/>
                </a:solidFill>
              </a:rPr>
              <a:t>не учитываются</a:t>
            </a:r>
            <a:r>
              <a:rPr lang="ru-RU" sz="1600" b="1" dirty="0" smtClean="0">
                <a:solidFill>
                  <a:srgbClr val="0070C0"/>
                </a:solidFill>
              </a:rPr>
              <a:t>).</a:t>
            </a:r>
          </a:p>
          <a:p>
            <a:pPr algn="just">
              <a:buNone/>
            </a:pPr>
            <a:endParaRPr lang="ru-RU" sz="1600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CC0000"/>
                </a:solidFill>
              </a:rPr>
              <a:t>Законченный случай </a:t>
            </a:r>
            <a:r>
              <a:rPr lang="ru-RU" sz="1600" b="1" dirty="0" smtClean="0">
                <a:solidFill>
                  <a:srgbClr val="0070C0"/>
                </a:solidFill>
              </a:rPr>
              <a:t>оказания стоматологической помощи предъявляется к оплате как </a:t>
            </a:r>
            <a:r>
              <a:rPr lang="ru-RU" sz="1600" b="1" dirty="0" smtClean="0">
                <a:solidFill>
                  <a:srgbClr val="CC0000"/>
                </a:solidFill>
              </a:rPr>
              <a:t>совокупная стоимость</a:t>
            </a:r>
            <a:r>
              <a:rPr lang="ru-RU" sz="1600" b="1" dirty="0" smtClean="0">
                <a:solidFill>
                  <a:srgbClr val="0070C0"/>
                </a:solidFill>
              </a:rPr>
              <a:t> оказанных пациенту врачами-стоматологами и зубными врачами для достижения результата обращения за медицинской помощью стоматологических лечебно - диагностических услуг. Оплата стоматологической помощи в амбулаторных условиях по тарифам с учетом УЕТ должна быть основана на соблюдении принципа максимальной санации полости рта и зубов (лечение 2-х, 3-х зубов) за одно посещение, что является наиболее эффективным, так как сокращается время на вызов пациента, подготовку рабочего места, </a:t>
            </a:r>
          </a:p>
          <a:p>
            <a:pPr algn="just">
              <a:buNone/>
            </a:pPr>
            <a:r>
              <a:rPr lang="ru-RU" sz="1600" b="1" dirty="0" smtClean="0">
                <a:solidFill>
                  <a:srgbClr val="0070C0"/>
                </a:solidFill>
              </a:rPr>
              <a:t>	операционного поля, работу с документами и т.д.</a:t>
            </a:r>
          </a:p>
          <a:p>
            <a:pPr algn="just">
              <a:buNone/>
            </a:pPr>
            <a:endParaRPr lang="ru-RU" sz="1600" dirty="0">
              <a:solidFill>
                <a:srgbClr val="0070C0"/>
              </a:solidFill>
            </a:endParaRPr>
          </a:p>
        </p:txBody>
      </p:sp>
      <p:pic>
        <p:nvPicPr>
          <p:cNvPr id="22530" name="Picture 2" descr="http://adresa.mama.ua/media/cache/23/cd/23cda045633f7beed764f66cd4f1a96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4857760"/>
            <a:ext cx="2214578" cy="1643074"/>
          </a:xfrm>
          <a:prstGeom prst="rect">
            <a:avLst/>
          </a:prstGeom>
          <a:noFill/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857232"/>
            <a:ext cx="7498080" cy="4800600"/>
          </a:xfrm>
          <a:noFill/>
        </p:spPr>
        <p:txBody>
          <a:bodyPr/>
          <a:lstStyle/>
          <a:p>
            <a:pPr algn="ctr">
              <a:buNone/>
            </a:pPr>
            <a:endParaRPr lang="ru-RU" dirty="0" smtClean="0">
              <a:solidFill>
                <a:srgbClr val="0070C0"/>
              </a:solidFill>
            </a:endParaRPr>
          </a:p>
          <a:p>
            <a:pPr algn="ctr">
              <a:buNone/>
            </a:pPr>
            <a:endParaRPr lang="ru-RU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ru-RU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596</TotalTime>
  <Words>559</Words>
  <Application>Microsoft Office PowerPoint</Application>
  <PresentationFormat>Экран (4:3)</PresentationFormat>
  <Paragraphs>103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Слайд 1</vt:lpstr>
      <vt:lpstr>СПОСОБЫ ОПЛАТЫ МЕДИЦИНСКОЙ ПОМОЩИ</vt:lpstr>
      <vt:lpstr>Единицами объема медицинской помощи при оказании первичной медико-санитарной помощи, финансируемой по подушевому нормативу  установлены:  </vt:lpstr>
      <vt:lpstr>Слайд 4</vt:lpstr>
      <vt:lpstr>В подушевой норматив финансирования на прикрепившихся лиц  не включаются: </vt:lpstr>
      <vt:lpstr>Консультативное посещение – случай поликлинического обслуживания, выполненный по направлению лечащего врача к врачу-специалисту по поводу: </vt:lpstr>
      <vt:lpstr>Слайд 7</vt:lpstr>
      <vt:lpstr>Слайд 8</vt:lpstr>
      <vt:lpstr>Приемы врачей, осуществляемых в период проведения всех видов диспансеризации или профилактических осмотров, оплате не подлежат, так как их стоимость входит в стоимость тарифа диспансеризации или профилактического осмотра.   При оформлении счета дата начала  и дата окончания диспансеризации  или профилактического осмотра  должна соответствовать дате  осмотра врача, ответственного  за проведением диспансеризации  или профилактического осмотра.  Проведение диспансеризации или профилактических осмотров в рамках программы государственных гарантий бесплатного оказания медицинской помощи лицам, застрахованным на территориях других субъектов, осуществляется после выбора гражданином медицинской организации, оказывающей первичную медико-санитарную помощь (Приказ МЗРФ от 21.12.2012г. № 1342н). </vt:lpstr>
      <vt:lpstr>Оплата неотложной медицинской помощи.</vt:lpstr>
      <vt:lpstr>  Порядок формирования счетов и реестров счетов при оказании стоматологической помощи 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СПОСОБЫ ОПЛАТЫ МЕДИЦИНСКОЙ ПОМОЩИ</dc:title>
  <dc:creator>ivashchenko</dc:creator>
  <cp:lastModifiedBy>kabatova</cp:lastModifiedBy>
  <cp:revision>88</cp:revision>
  <dcterms:created xsi:type="dcterms:W3CDTF">2017-01-31T06:37:20Z</dcterms:created>
  <dcterms:modified xsi:type="dcterms:W3CDTF">2017-02-03T07:07:52Z</dcterms:modified>
</cp:coreProperties>
</file>