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hart8.xml" ContentType="application/vnd.openxmlformats-officedocument.drawingml.chart+xml"/>
  <Override PartName="/ppt/diagrams/colors9.xml" ContentType="application/vnd.openxmlformats-officedocument.drawingml.diagramColors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charts/chart6.xml" ContentType="application/vnd.openxmlformats-officedocument.drawingml.chart+xml"/>
  <Override PartName="/ppt/diagrams/drawing8.xml" ContentType="application/vnd.ms-office.drawingml.diagramDrawing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charts/chart4.xml" ContentType="application/vnd.openxmlformats-officedocument.drawingml.chart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charts/chart5.xml" ContentType="application/vnd.openxmlformats-officedocument.drawingml.chart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7" r:id="rId1"/>
  </p:sldMasterIdLst>
  <p:notesMasterIdLst>
    <p:notesMasterId r:id="rId36"/>
  </p:notesMasterIdLst>
  <p:sldIdLst>
    <p:sldId id="291" r:id="rId2"/>
    <p:sldId id="352" r:id="rId3"/>
    <p:sldId id="301" r:id="rId4"/>
    <p:sldId id="325" r:id="rId5"/>
    <p:sldId id="399" r:id="rId6"/>
    <p:sldId id="400" r:id="rId7"/>
    <p:sldId id="401" r:id="rId8"/>
    <p:sldId id="327" r:id="rId9"/>
    <p:sldId id="405" r:id="rId10"/>
    <p:sldId id="406" r:id="rId11"/>
    <p:sldId id="396" r:id="rId12"/>
    <p:sldId id="397" r:id="rId13"/>
    <p:sldId id="419" r:id="rId14"/>
    <p:sldId id="357" r:id="rId15"/>
    <p:sldId id="417" r:id="rId16"/>
    <p:sldId id="418" r:id="rId17"/>
    <p:sldId id="421" r:id="rId18"/>
    <p:sldId id="394" r:id="rId19"/>
    <p:sldId id="333" r:id="rId20"/>
    <p:sldId id="412" r:id="rId21"/>
    <p:sldId id="413" r:id="rId22"/>
    <p:sldId id="410" r:id="rId23"/>
    <p:sldId id="411" r:id="rId24"/>
    <p:sldId id="386" r:id="rId25"/>
    <p:sldId id="387" r:id="rId26"/>
    <p:sldId id="369" r:id="rId27"/>
    <p:sldId id="423" r:id="rId28"/>
    <p:sldId id="363" r:id="rId29"/>
    <p:sldId id="364" r:id="rId30"/>
    <p:sldId id="373" r:id="rId31"/>
    <p:sldId id="403" r:id="rId32"/>
    <p:sldId id="402" r:id="rId33"/>
    <p:sldId id="422" r:id="rId34"/>
    <p:sldId id="322" r:id="rId35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CCFF"/>
    <a:srgbClr val="A5F389"/>
    <a:srgbClr val="FF9933"/>
    <a:srgbClr val="EFC821"/>
    <a:srgbClr val="FF00FF"/>
    <a:srgbClr val="4388DB"/>
    <a:srgbClr val="F89A10"/>
    <a:srgbClr val="FF0000"/>
    <a:srgbClr val="66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37" autoAdjust="0"/>
    <p:restoredTop sz="76431" autoAdjust="0"/>
  </p:normalViewPr>
  <p:slideViewPr>
    <p:cSldViewPr>
      <p:cViewPr>
        <p:scale>
          <a:sx n="78" d="100"/>
          <a:sy n="78" d="100"/>
        </p:scale>
        <p:origin x="-1286" y="-1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966" y="-96"/>
      </p:cViewPr>
      <p:guideLst>
        <p:guide orient="horz" pos="3132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7.xlsx"/><Relationship Id="rId1" Type="http://schemas.openxmlformats.org/officeDocument/2006/relationships/image" Target="../media/image6.jpeg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Структура 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доходов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ТФОМС 2013год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c:rich>
      </c:tx>
      <c:layout/>
    </c:title>
    <c:view3D>
      <c:rotX val="75"/>
      <c:perspective val="30"/>
    </c:view3D>
    <c:plotArea>
      <c:layout/>
      <c:pie3DChart>
        <c:varyColors val="1"/>
      </c:pie3DChart>
    </c:plotArea>
    <c:legend>
      <c:legendPos val="b"/>
      <c:layout/>
      <c:txPr>
        <a:bodyPr/>
        <a:lstStyle/>
        <a:p>
          <a:pPr>
            <a:defRPr sz="10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2412662033967535E-2"/>
          <c:y val="0.12585574176708916"/>
          <c:w val="0.81241734789324205"/>
          <c:h val="0.618930350917408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доходов ТФОМС 2013 год</c:v>
                </c:pt>
              </c:strCache>
            </c:strRef>
          </c:tx>
          <c:explosion val="25"/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7030A0"/>
              </a:solidFill>
            </c:spPr>
          </c:dPt>
          <c:dPt>
            <c:idx val="2"/>
            <c:spPr>
              <a:solidFill>
                <a:srgbClr val="FF9999"/>
              </a:solidFill>
            </c:spPr>
          </c:dPt>
          <c:dLbls>
            <c:dLbl>
              <c:idx val="1"/>
              <c:layout>
                <c:manualLayout>
                  <c:x val="-0.14445572355759778"/>
                  <c:y val="2.0574542350428011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0.11591778780852306"/>
                  <c:y val="-3.9123114309380536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1.2230271905272181E-2"/>
                  <c:y val="-6.5913386557611905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0.12973681687697791"/>
                  <c:y val="1.0550515484214843E-2"/>
                </c:manualLayout>
              </c:layout>
              <c:dLblPos val="bestFit"/>
              <c:showVal val="1"/>
            </c:dLbl>
            <c:dLblPos val="bestFit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субвенции ФОМС на организацию ОМС,млн.руб.</c:v>
                </c:pt>
                <c:pt idx="1">
                  <c:v>межтерриториальные расчеты, млн.руб.</c:v>
                </c:pt>
                <c:pt idx="2">
                  <c:v>налоговые и неналоговые доходыдругие доходы, млн.руб.</c:v>
                </c:pt>
                <c:pt idx="3">
                  <c:v>на единовременное осуществление компенсационных выплат, млн.руб.</c:v>
                </c:pt>
                <c:pt idx="4">
                  <c:v>межбюджетные трансферты на доп.обеспечение ,млн.руб.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3491.2</c:v>
                </c:pt>
                <c:pt idx="1">
                  <c:v>281.7</c:v>
                </c:pt>
                <c:pt idx="2">
                  <c:v>34.700000000000003</c:v>
                </c:pt>
                <c:pt idx="3">
                  <c:v>24.4</c:v>
                </c:pt>
                <c:pt idx="4">
                  <c:v>6.1</c:v>
                </c:pt>
              </c:numCache>
            </c:numRef>
          </c:val>
        </c:ser>
      </c:pie3DChart>
    </c:plotArea>
    <c:legend>
      <c:legendPos val="b"/>
      <c:layout>
        <c:manualLayout>
          <c:xMode val="edge"/>
          <c:yMode val="edge"/>
          <c:x val="1.556771469836688E-2"/>
          <c:y val="0.75008560933454749"/>
          <c:w val="0.98158761929678051"/>
          <c:h val="0.22312411841722299"/>
        </c:manualLayout>
      </c:layout>
      <c:txPr>
        <a:bodyPr/>
        <a:lstStyle/>
        <a:p>
          <a:pPr>
            <a:defRPr sz="1000" b="1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1195615946054303"/>
          <c:y val="0.13750375386138428"/>
          <c:w val="0.85496901310482565"/>
          <c:h val="0.631103325883458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17"/>
          <c:dPt>
            <c:idx val="0"/>
            <c:spPr>
              <a:solidFill>
                <a:srgbClr val="FFCCFF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F89A10"/>
              </a:solidFill>
            </c:spPr>
          </c:dPt>
          <c:dPt>
            <c:idx val="4"/>
            <c:spPr>
              <a:solidFill>
                <a:srgbClr val="FF0000"/>
              </a:solidFill>
            </c:spPr>
          </c:dPt>
          <c:dLbls>
            <c:dLbl>
              <c:idx val="1"/>
              <c:layout>
                <c:manualLayout>
                  <c:x val="-0.11999886486042605"/>
                  <c:y val="3.3440491299341575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0.12334124710780929"/>
                  <c:y val="-3.73296048749644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67,3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3"/>
              <c:layout>
                <c:manualLayout>
                  <c:x val="-3.451633393391073E-2"/>
                  <c:y val="-6.36820890634738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24,4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4"/>
              <c:layout>
                <c:manualLayout>
                  <c:x val="6.8733908792742854E-2"/>
                  <c:y val="-7.8056171348115433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0.12986926573375887"/>
                  <c:y val="1.0012812174130877E-3"/>
                </c:manualLayout>
              </c:layout>
              <c:dLblPos val="bestFit"/>
              <c:showVal val="1"/>
            </c:dLbl>
            <c:dLblPos val="inEnd"/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финансовое обеспечение  организации ОМС</c:v>
                </c:pt>
                <c:pt idx="1">
                  <c:v>межтерриториальные расчеты</c:v>
                </c:pt>
                <c:pt idx="2">
                  <c:v>Выполнение функций аппаратом ТФОМС РА</c:v>
                </c:pt>
                <c:pt idx="3">
                  <c:v>единовременные компенсационные выплаты врачам</c:v>
                </c:pt>
                <c:pt idx="4">
                  <c:v>дополнительное финансовое обеспечение </c:v>
                </c:pt>
                <c:pt idx="5">
                  <c:v>финансовое обеспечение мероприятий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0">
                  <c:v>3254.7</c:v>
                </c:pt>
                <c:pt idx="1">
                  <c:v>476.4</c:v>
                </c:pt>
                <c:pt idx="2">
                  <c:v>67.3</c:v>
                </c:pt>
                <c:pt idx="3">
                  <c:v>24.4</c:v>
                </c:pt>
                <c:pt idx="4">
                  <c:v>6.1</c:v>
                </c:pt>
                <c:pt idx="5">
                  <c:v>17.3</c:v>
                </c:pt>
              </c:numCache>
            </c:numRef>
          </c:val>
        </c:ser>
      </c:pie3DChart>
    </c:plotArea>
    <c:legend>
      <c:legendPos val="b"/>
      <c:layout>
        <c:manualLayout>
          <c:xMode val="edge"/>
          <c:yMode val="edge"/>
          <c:x val="3.3039172671963241E-2"/>
          <c:y val="0.8107484364849169"/>
          <c:w val="0.95036285987056057"/>
          <c:h val="0.1892515635150872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подушевой норматив обеспечения Программы ОМС</c:v>
                </c:pt>
              </c:strCache>
            </c:strRef>
          </c:tx>
          <c:dLbls>
            <c:dLblPos val="t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4102.9000000000005</c:v>
                </c:pt>
                <c:pt idx="1">
                  <c:v>5942.5</c:v>
                </c:pt>
                <c:pt idx="2">
                  <c:v>6962.5</c:v>
                </c:pt>
                <c:pt idx="3">
                  <c:v>8260.7000000000007</c:v>
                </c:pt>
                <c:pt idx="4">
                  <c:v>8275.7000000000007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Подушевое финансовое обеспечение Программы ОМС РА</c:v>
                </c:pt>
              </c:strCache>
            </c:strRef>
          </c:tx>
          <c:marker>
            <c:spPr>
              <a:solidFill>
                <a:srgbClr val="FF0000"/>
              </a:solidFill>
            </c:spPr>
          </c:marker>
          <c:dLbls>
            <c:dLblPos val="t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4274.4000000000005</c:v>
                </c:pt>
                <c:pt idx="1">
                  <c:v>7687.6</c:v>
                </c:pt>
                <c:pt idx="2">
                  <c:v>7807.1</c:v>
                </c:pt>
                <c:pt idx="3">
                  <c:v>8260.7000000000007</c:v>
                </c:pt>
                <c:pt idx="4">
                  <c:v>8275.7000000000007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фактически сложившийся расходы</c:v>
                </c:pt>
              </c:strCache>
            </c:strRef>
          </c:tx>
          <c:dLbls>
            <c:dLblPos val="t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4135.2</c:v>
                </c:pt>
                <c:pt idx="1">
                  <c:v>7687.6</c:v>
                </c:pt>
                <c:pt idx="2">
                  <c:v>8547.7999999999884</c:v>
                </c:pt>
                <c:pt idx="3">
                  <c:v>7835.4</c:v>
                </c:pt>
                <c:pt idx="4">
                  <c:v>8271.4</c:v>
                </c:pt>
              </c:numCache>
            </c:numRef>
          </c:val>
        </c:ser>
        <c:dLbls>
          <c:showVal val="1"/>
        </c:dLbls>
        <c:marker val="1"/>
        <c:axId val="147636224"/>
        <c:axId val="147637760"/>
      </c:lineChart>
      <c:catAx>
        <c:axId val="147636224"/>
        <c:scaling>
          <c:orientation val="minMax"/>
        </c:scaling>
        <c:axPos val="b"/>
        <c:numFmt formatCode="General" sourceLinked="1"/>
        <c:tickLblPos val="nextTo"/>
        <c:crossAx val="147637760"/>
        <c:crosses val="autoZero"/>
        <c:auto val="1"/>
        <c:lblAlgn val="ctr"/>
        <c:lblOffset val="100"/>
      </c:catAx>
      <c:valAx>
        <c:axId val="147637760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47636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6214398006907802E-2"/>
          <c:y val="0.84226586969497463"/>
          <c:w val="0.60218407394261997"/>
          <c:h val="0.1577235540978766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9113006466293902E-2"/>
          <c:y val="0.11682573353414202"/>
          <c:w val="0.88826073536632033"/>
          <c:h val="0.715131578947367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3"/>
            <c:spPr>
              <a:solidFill>
                <a:srgbClr val="6600FF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14,9%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3"/>
              <c:layout>
                <c:manualLayout>
                  <c:x val="-3.4950081711351069E-2"/>
                  <c:y val="-2.7571403598418672E-3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-0.104463751339457"/>
                  <c:y val="-4.7014932899443439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7.6792206779891833E-2"/>
                  <c:y val="-3.4740338326654692E-2"/>
                </c:manualLayout>
              </c:layout>
              <c:dLblPos val="bestFit"/>
              <c:showVal val="1"/>
            </c:dLbl>
            <c:dLbl>
              <c:idx val="7"/>
              <c:delete val="1"/>
            </c:dLbl>
            <c:dLblPos val="bestFit"/>
            <c:showVal val="1"/>
            <c:showLeaderLines val="1"/>
          </c:dLbls>
          <c:cat>
            <c:strRef>
              <c:f>Лист1!$A$2:$A$9</c:f>
              <c:strCache>
                <c:ptCount val="8"/>
                <c:pt idx="0">
                  <c:v>оплата труда с начислениями</c:v>
                </c:pt>
                <c:pt idx="1">
                  <c:v>медикаменты, перевязочные средства</c:v>
                </c:pt>
                <c:pt idx="2">
                  <c:v>продукты питания</c:v>
                </c:pt>
                <c:pt idx="3">
                  <c:v>оплата работ,услуг(транс. и коммун. услуги, налог на имущество)</c:v>
                </c:pt>
                <c:pt idx="4">
                  <c:v>приобретение оборудования</c:v>
                </c:pt>
                <c:pt idx="5">
                  <c:v>ГСМ</c:v>
                </c:pt>
                <c:pt idx="6">
                  <c:v>мягкий инвентарь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0.70800000000000063</c:v>
                </c:pt>
                <c:pt idx="1">
                  <c:v>0.14600000000000019</c:v>
                </c:pt>
                <c:pt idx="2">
                  <c:v>2.0000000000000011E-2</c:v>
                </c:pt>
                <c:pt idx="3">
                  <c:v>0.113</c:v>
                </c:pt>
                <c:pt idx="4">
                  <c:v>9.0000000000000028E-3</c:v>
                </c:pt>
                <c:pt idx="5">
                  <c:v>8.000000000000014E-3</c:v>
                </c:pt>
                <c:pt idx="6">
                  <c:v>1.0000000000000015E-3</c:v>
                </c:pt>
                <c:pt idx="7">
                  <c:v>5.0000000000000062E-3</c:v>
                </c:pt>
              </c:numCache>
            </c:numRef>
          </c:val>
        </c:ser>
        <c:dLbls>
          <c:showVal val="1"/>
        </c:dLbls>
      </c:pie3DChart>
    </c:plotArea>
    <c:legend>
      <c:legendPos val="b"/>
      <c:layout>
        <c:manualLayout>
          <c:xMode val="edge"/>
          <c:yMode val="edge"/>
          <c:x val="0"/>
          <c:y val="0.73876889304252036"/>
          <c:w val="0.70801530564704251"/>
          <c:h val="0.24842283435978804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5576923076923744E-2"/>
          <c:y val="4.3103448275861947E-2"/>
          <c:w val="0.89615384615384663"/>
          <c:h val="0.75019666994339362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медикаменты</c:v>
                </c:pt>
              </c:strCache>
            </c:strRef>
          </c:tx>
          <c:spPr>
            <a:ln w="63500">
              <a:solidFill>
                <a:srgbClr val="FFFF00"/>
              </a:solidFill>
            </a:ln>
          </c:spPr>
          <c:marker>
            <c:symbol val="triangle"/>
            <c:size val="4"/>
            <c:spPr>
              <a:ln w="57150">
                <a:solidFill>
                  <a:srgbClr val="0000FF"/>
                </a:solidFill>
              </a:ln>
            </c:spPr>
          </c:marker>
          <c:dLbls>
            <c:dLblPos val="b"/>
            <c:showVal val="1"/>
          </c:dLbls>
          <c:cat>
            <c:strRef>
              <c:f>Лист1!$A$2:$A$8</c:f>
              <c:strCache>
                <c:ptCount val="7"/>
                <c:pt idx="0">
                  <c:v>2010г</c:v>
                </c:pt>
                <c:pt idx="1">
                  <c:v>2011г</c:v>
                </c:pt>
                <c:pt idx="2">
                  <c:v>2012г</c:v>
                </c:pt>
                <c:pt idx="3">
                  <c:v>2013г</c:v>
                </c:pt>
                <c:pt idx="4">
                  <c:v>2014г</c:v>
                </c:pt>
                <c:pt idx="5">
                  <c:v>2015г</c:v>
                </c:pt>
                <c:pt idx="6">
                  <c:v>2016г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88.2</c:v>
                </c:pt>
                <c:pt idx="1">
                  <c:v>95.6</c:v>
                </c:pt>
                <c:pt idx="2">
                  <c:v>98.7</c:v>
                </c:pt>
                <c:pt idx="3">
                  <c:v>309.2</c:v>
                </c:pt>
                <c:pt idx="4">
                  <c:v>271.10000000000002</c:v>
                </c:pt>
                <c:pt idx="5">
                  <c:v>372.8</c:v>
                </c:pt>
                <c:pt idx="6">
                  <c:v>369.6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питание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circle"/>
            <c:size val="7"/>
            <c:spPr>
              <a:ln w="50800">
                <a:solidFill>
                  <a:schemeClr val="bg2">
                    <a:lumMod val="50000"/>
                  </a:schemeClr>
                </a:solidFill>
              </a:ln>
            </c:spPr>
          </c:marker>
          <c:dLbls>
            <c:dLblPos val="b"/>
            <c:showVal val="1"/>
          </c:dLbls>
          <c:cat>
            <c:strRef>
              <c:f>Лист1!$A$2:$A$8</c:f>
              <c:strCache>
                <c:ptCount val="7"/>
                <c:pt idx="0">
                  <c:v>2010г</c:v>
                </c:pt>
                <c:pt idx="1">
                  <c:v>2011г</c:v>
                </c:pt>
                <c:pt idx="2">
                  <c:v>2012г</c:v>
                </c:pt>
                <c:pt idx="3">
                  <c:v>2013г</c:v>
                </c:pt>
                <c:pt idx="4">
                  <c:v>2014г</c:v>
                </c:pt>
                <c:pt idx="5">
                  <c:v>2015г</c:v>
                </c:pt>
                <c:pt idx="6">
                  <c:v>2016г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41.5</c:v>
                </c:pt>
                <c:pt idx="1">
                  <c:v>44</c:v>
                </c:pt>
                <c:pt idx="2">
                  <c:v>43.6</c:v>
                </c:pt>
                <c:pt idx="3">
                  <c:v>65.099999999999994</c:v>
                </c:pt>
                <c:pt idx="4">
                  <c:v>75.5</c:v>
                </c:pt>
                <c:pt idx="5">
                  <c:v>83.7</c:v>
                </c:pt>
                <c:pt idx="6">
                  <c:v>84.8</c:v>
                </c:pt>
              </c:numCache>
            </c:numRef>
          </c:val>
        </c:ser>
        <c:dLbls>
          <c:showVal val="1"/>
        </c:dLbls>
        <c:marker val="1"/>
        <c:axId val="41174528"/>
        <c:axId val="41176064"/>
      </c:lineChart>
      <c:catAx>
        <c:axId val="41174528"/>
        <c:scaling>
          <c:orientation val="minMax"/>
        </c:scaling>
        <c:axPos val="b"/>
        <c:numFmt formatCode="General" sourceLinked="1"/>
        <c:tickLblPos val="nextTo"/>
        <c:crossAx val="41176064"/>
        <c:crosses val="autoZero"/>
        <c:auto val="1"/>
        <c:lblAlgn val="ctr"/>
        <c:lblOffset val="100"/>
      </c:catAx>
      <c:valAx>
        <c:axId val="41176064"/>
        <c:scaling>
          <c:orientation val="minMax"/>
        </c:scaling>
        <c:axPos val="l"/>
        <c:majorGridlines/>
        <c:numFmt formatCode="General" sourceLinked="1"/>
        <c:tickLblPos val="nextTo"/>
        <c:crossAx val="41174528"/>
        <c:crosses val="autoZero"/>
        <c:crossBetween val="between"/>
      </c:valAx>
      <c:spPr>
        <a:noFill/>
        <a:ln w="25386">
          <a:noFill/>
        </a:ln>
      </c:spPr>
    </c:plotArea>
    <c:legend>
      <c:legendPos val="r"/>
      <c:layout>
        <c:manualLayout>
          <c:xMode val="edge"/>
          <c:yMode val="edge"/>
          <c:x val="0.27884615384615385"/>
          <c:y val="0.90689655172413797"/>
          <c:w val="0.44230769230769573"/>
          <c:h val="7.4137931034484045E-2"/>
        </c:manualLayout>
      </c:layout>
      <c:spPr>
        <a:effectLst>
          <a:outerShdw blurRad="50800" dist="50800" dir="5400000" algn="ctr" rotWithShape="0">
            <a:srgbClr val="FF0000"/>
          </a:outerShdw>
        </a:effectLst>
      </c:spPr>
    </c:legend>
    <c:plotVisOnly val="1"/>
    <c:dispBlanksAs val="gap"/>
  </c:chart>
  <c:txPr>
    <a:bodyPr/>
    <a:lstStyle/>
    <a:p>
      <a:pPr>
        <a:defRPr sz="1799" b="0">
          <a:solidFill>
            <a:srgbClr val="000000"/>
          </a:solidFill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hPercent val="100"/>
      <c:rotY val="30"/>
      <c:depthPercent val="100"/>
      <c:perspective val="30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solidFill>
            <a:srgbClr val="000000"/>
          </a:solidFill>
          <a:prstDash val="solid"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0134723592803416E-2"/>
          <c:y val="1.6896235078053261E-2"/>
          <c:w val="0.79324251086947384"/>
          <c:h val="0.90248537199570378"/>
        </c:manualLayout>
      </c:layout>
      <c:bar3DChart>
        <c:barDir val="col"/>
        <c:grouping val="standard"/>
        <c:ser>
          <c:idx val="2"/>
          <c:order val="0"/>
          <c:tx>
            <c:strRef>
              <c:f>Sheet1!$A$2</c:f>
              <c:strCache>
                <c:ptCount val="1"/>
                <c:pt idx="0">
                  <c:v> на 1 вызов СМП</c:v>
                </c:pt>
              </c:strCache>
            </c:strRef>
          </c:tx>
          <c:spPr>
            <a:gradFill rotWithShape="0">
              <a:gsLst>
                <a:gs pos="0">
                  <a:srgbClr val="CCFFFF"/>
                </a:gs>
                <a:gs pos="100000">
                  <a:srgbClr val="339966"/>
                </a:gs>
              </a:gsLst>
              <a:lin ang="5400000" scaled="1"/>
            </a:gradFill>
            <a:ln w="12728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8794822908953859E-2"/>
                  <c:y val="2.0082279947130081E-2"/>
                </c:manualLayout>
              </c:layout>
              <c:showVal val="1"/>
            </c:dLbl>
            <c:dLbl>
              <c:idx val="1"/>
              <c:layout>
                <c:manualLayout>
                  <c:x val="1.6311949578283001E-2"/>
                  <c:y val="2.1023627948383791E-2"/>
                </c:manualLayout>
              </c:layout>
              <c:showVal val="1"/>
            </c:dLbl>
            <c:dLbl>
              <c:idx val="2"/>
              <c:layout>
                <c:manualLayout>
                  <c:x val="1.8172106177512984E-2"/>
                  <c:y val="3.1086910607141336E-2"/>
                </c:manualLayout>
              </c:layout>
              <c:showVal val="1"/>
            </c:dLbl>
            <c:dLbl>
              <c:idx val="3"/>
              <c:layout>
                <c:manualLayout>
                  <c:xMode val="edge"/>
                  <c:yMode val="edge"/>
                  <c:x val="0.66909469302812152"/>
                  <c:y val="0.51100244498777458"/>
                </c:manualLayout>
              </c:layout>
              <c:showVal val="1"/>
            </c:dLbl>
            <c:dLbl>
              <c:idx val="4"/>
              <c:layout>
                <c:manualLayout>
                  <c:xMode val="edge"/>
                  <c:yMode val="edge"/>
                  <c:x val="0.84079084287201766"/>
                  <c:y val="0.4694376528117315"/>
                </c:manualLayout>
              </c:layout>
              <c:showVal val="1"/>
            </c:dLbl>
            <c:spPr>
              <a:noFill/>
              <a:ln w="25456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Sheet1!$B$2:$D$2</c:f>
              <c:numCache>
                <c:formatCode>#,##0.0</c:formatCode>
                <c:ptCount val="3"/>
                <c:pt idx="0">
                  <c:v>46.9</c:v>
                </c:pt>
                <c:pt idx="1">
                  <c:v>72</c:v>
                </c:pt>
                <c:pt idx="2" formatCode="General">
                  <c:v>59.5</c:v>
                </c:pt>
              </c:numCache>
            </c:numRef>
          </c:val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на 1 пациенто-день в дневном стационаре</c:v>
                </c:pt>
              </c:strCache>
            </c:strRef>
          </c:tx>
          <c:spPr>
            <a:gradFill rotWithShape="0">
              <a:gsLst>
                <a:gs pos="0">
                  <a:srgbClr val="FF66CC"/>
                </a:gs>
                <a:gs pos="100000">
                  <a:srgbClr val="FFFFFF"/>
                </a:gs>
              </a:gsLst>
              <a:lin ang="2700000" scaled="1"/>
            </a:gradFill>
            <a:ln w="12728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1.6350074081404587E-2"/>
                  <c:y val="-1.5194892875150636E-2"/>
                </c:manualLayout>
              </c:layout>
              <c:showVal val="1"/>
            </c:dLbl>
            <c:dLbl>
              <c:idx val="1"/>
              <c:layout>
                <c:manualLayout>
                  <c:x val="2.0683020608925014E-2"/>
                  <c:y val="8.2103857550392095E-2"/>
                </c:manualLayout>
              </c:layout>
              <c:showVal val="1"/>
            </c:dLbl>
            <c:dLbl>
              <c:idx val="2"/>
              <c:layout>
                <c:manualLayout>
                  <c:x val="2.6010670704702459E-2"/>
                  <c:y val="8.0359379569495251E-2"/>
                </c:manualLayout>
              </c:layout>
              <c:showVal val="1"/>
            </c:dLbl>
            <c:spPr>
              <a:noFill/>
              <a:ln w="25456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Sheet1!$B$3:$D$3</c:f>
              <c:numCache>
                <c:formatCode>#,##0.0</c:formatCode>
                <c:ptCount val="3"/>
                <c:pt idx="0">
                  <c:v>321.89999999999969</c:v>
                </c:pt>
                <c:pt idx="1">
                  <c:v>303.3</c:v>
                </c:pt>
                <c:pt idx="2" formatCode="General">
                  <c:v>422.6</c:v>
                </c:pt>
              </c:numCache>
            </c:numRef>
          </c:val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на 1 койко-день в круглосуточном стационаре</c:v>
                </c:pt>
              </c:strCache>
            </c:strRef>
          </c:tx>
          <c:spPr>
            <a:gradFill flip="none" rotWithShape="1">
              <a:gsLst>
                <a:gs pos="0">
                  <a:srgbClr val="7030A0"/>
                </a:gs>
                <a:gs pos="50000">
                  <a:srgbClr val="4F81BD">
                    <a:tint val="44500"/>
                    <a:satMod val="160000"/>
                  </a:srgbClr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dLbls>
            <c:dLbl>
              <c:idx val="0"/>
              <c:layout>
                <c:manualLayout>
                  <c:x val="3.8463831363738238E-2"/>
                  <c:y val="-3.2040126028395052E-2"/>
                </c:manualLayout>
              </c:layout>
              <c:showVal val="1"/>
            </c:dLbl>
            <c:dLbl>
              <c:idx val="1"/>
              <c:layout>
                <c:manualLayout>
                  <c:x val="4.7572364615530403E-2"/>
                  <c:y val="-2.845598662465721E-2"/>
                </c:manualLayout>
              </c:layout>
              <c:showVal val="1"/>
            </c:dLbl>
            <c:dLbl>
              <c:idx val="2"/>
              <c:layout>
                <c:manualLayout>
                  <c:x val="5.2076951693764487E-2"/>
                  <c:y val="-2.1428137880802802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Sheet1!$B$4:$D$4</c:f>
              <c:numCache>
                <c:formatCode>#,##0.0</c:formatCode>
                <c:ptCount val="3"/>
                <c:pt idx="0">
                  <c:v>271.10000000000002</c:v>
                </c:pt>
                <c:pt idx="1">
                  <c:v>372.8</c:v>
                </c:pt>
                <c:pt idx="2" formatCode="General">
                  <c:v>369.6</c:v>
                </c:pt>
              </c:numCache>
            </c:numRef>
          </c:val>
        </c:ser>
        <c:dLbls>
          <c:showVal val="1"/>
        </c:dLbls>
        <c:gapDepth val="0"/>
        <c:shape val="box"/>
        <c:axId val="41351424"/>
        <c:axId val="40910848"/>
        <c:axId val="40519872"/>
      </c:bar3DChart>
      <c:catAx>
        <c:axId val="41351424"/>
        <c:scaling>
          <c:orientation val="minMax"/>
        </c:scaling>
        <c:axPos val="b"/>
        <c:numFmt formatCode="General" sourceLinked="1"/>
        <c:tickLblPos val="low"/>
        <c:spPr>
          <a:ln w="318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1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0910848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40910848"/>
        <c:scaling>
          <c:orientation val="minMax"/>
          <c:max val="400"/>
        </c:scaling>
        <c:axPos val="l"/>
        <c:title>
          <c:tx>
            <c:rich>
              <a:bodyPr/>
              <a:lstStyle/>
              <a:p>
                <a:pPr>
                  <a:defRPr sz="1000" b="1" i="1" u="none" strike="noStrike" baseline="0">
                    <a:solidFill>
                      <a:srgbClr val="000000"/>
                    </a:solidFill>
                    <a:latin typeface="Times New Roman" pitchFamily="18" charset="0"/>
                    <a:ea typeface="Times New Roman"/>
                    <a:cs typeface="Times New Roman" pitchFamily="18" charset="0"/>
                  </a:defRPr>
                </a:pPr>
                <a:r>
                  <a:rPr lang="ru-RU" sz="1000" b="1" i="1">
                    <a:latin typeface="Times New Roman" pitchFamily="18" charset="0"/>
                    <a:cs typeface="Times New Roman" pitchFamily="18" charset="0"/>
                  </a:rPr>
                  <a:t>сумма, руб.</a:t>
                </a:r>
              </a:p>
            </c:rich>
          </c:tx>
          <c:layout>
            <c:manualLayout>
              <c:xMode val="edge"/>
              <c:yMode val="edge"/>
              <c:x val="0.11119715386256558"/>
              <c:y val="0.32976206898454591"/>
            </c:manualLayout>
          </c:layout>
          <c:spPr>
            <a:noFill/>
            <a:ln w="25456">
              <a:noFill/>
            </a:ln>
          </c:spPr>
        </c:title>
        <c:numFmt formatCode="#,##0" sourceLinked="0"/>
        <c:tickLblPos val="nextTo"/>
        <c:spPr>
          <a:ln w="318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1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1351424"/>
        <c:crosses val="autoZero"/>
        <c:crossBetween val="between"/>
        <c:majorUnit val="40"/>
        <c:minorUnit val="10"/>
      </c:valAx>
      <c:serAx>
        <c:axId val="40519872"/>
        <c:scaling>
          <c:orientation val="minMax"/>
        </c:scaling>
        <c:delete val="1"/>
        <c:axPos val="b"/>
        <c:tickLblPos val="none"/>
        <c:crossAx val="40910848"/>
        <c:crosses val="autoZero"/>
      </c:serAx>
      <c:spPr>
        <a:noFill/>
        <a:ln w="25435">
          <a:noFill/>
        </a:ln>
      </c:spPr>
    </c:plotArea>
    <c:legend>
      <c:legendPos val="r"/>
      <c:layout>
        <c:manualLayout>
          <c:xMode val="edge"/>
          <c:yMode val="edge"/>
          <c:x val="0.69587704540765316"/>
          <c:y val="0.33355809500687122"/>
          <c:w val="0.29328043849469582"/>
          <c:h val="0.31911559408262558"/>
        </c:manualLayout>
      </c:layout>
      <c:spPr>
        <a:noFill/>
        <a:ln w="25456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926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1.9262284074955761E-2"/>
          <c:y val="0.11904978674540713"/>
          <c:w val="0.96767699390953488"/>
          <c:h val="0.58546669947506325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лиц застрахованных в РА, получивших медпомощь за пределами субъекта</c:v>
                </c:pt>
              </c:strCache>
            </c:strRef>
          </c:tx>
          <c:spPr>
            <a:ln w="50800">
              <a:solidFill>
                <a:schemeClr val="accent4">
                  <a:lumMod val="75000"/>
                </a:schemeClr>
              </a:solidFill>
            </a:ln>
          </c:spPr>
          <c:marker>
            <c:spPr>
              <a:solidFill>
                <a:schemeClr val="accent4">
                  <a:lumMod val="50000"/>
                </a:schemeClr>
              </a:solidFill>
            </c:spPr>
          </c:marker>
          <c:dLbls>
            <c:dLbl>
              <c:idx val="0"/>
              <c:layout>
                <c:manualLayout>
                  <c:x val="-5.3645924467774657E-2"/>
                  <c:y val="7.142857142857149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901629483814713E-2"/>
                  <c:y val="6.34920634920635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1331109652960047E-2"/>
                  <c:y val="7.936507936507943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1331258011353284E-2"/>
                  <c:y val="7.14286007217847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719998541848981E-3"/>
                  <c:y val="-2.7777777777778449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Лист1!$A$2:$A$6</c:f>
              <c:strCache>
                <c:ptCount val="5"/>
                <c:pt idx="0">
                  <c:v>2012г</c:v>
                </c:pt>
                <c:pt idx="1">
                  <c:v>2013г</c:v>
                </c:pt>
                <c:pt idx="2">
                  <c:v>2014г</c:v>
                </c:pt>
                <c:pt idx="3">
                  <c:v>2015г</c:v>
                </c:pt>
                <c:pt idx="4">
                  <c:v>2016г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55414</c:v>
                </c:pt>
                <c:pt idx="1">
                  <c:v>59240</c:v>
                </c:pt>
                <c:pt idx="2">
                  <c:v>62134</c:v>
                </c:pt>
                <c:pt idx="3">
                  <c:v>42189</c:v>
                </c:pt>
                <c:pt idx="4">
                  <c:v>43053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число лиц застрахованных в др.субъектах, получивших медпомощь в РА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5.1331109652960047E-2"/>
                  <c:y val="-5.479452054794648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5960739282589732E-2"/>
                  <c:y val="-6.210045662100458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4386665208516536E-2"/>
                  <c:y val="-5.5555555555555455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6525056460965632E-2"/>
                  <c:y val="-0.14174110072178561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1331135933589733E-2"/>
                  <c:y val="-9.5238065944882891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Лист1!$A$2:$A$6</c:f>
              <c:strCache>
                <c:ptCount val="5"/>
                <c:pt idx="0">
                  <c:v>2012г</c:v>
                </c:pt>
                <c:pt idx="1">
                  <c:v>2013г</c:v>
                </c:pt>
                <c:pt idx="2">
                  <c:v>2014г</c:v>
                </c:pt>
                <c:pt idx="3">
                  <c:v>2015г</c:v>
                </c:pt>
                <c:pt idx="4">
                  <c:v>2016г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80565</c:v>
                </c:pt>
                <c:pt idx="1">
                  <c:v>65660</c:v>
                </c:pt>
                <c:pt idx="2">
                  <c:v>50412</c:v>
                </c:pt>
                <c:pt idx="3">
                  <c:v>38128</c:v>
                </c:pt>
                <c:pt idx="4">
                  <c:v>44960</c:v>
                </c:pt>
              </c:numCache>
            </c:numRef>
          </c:val>
        </c:ser>
        <c:dLbls>
          <c:showVal val="1"/>
        </c:dLbls>
        <c:marker val="1"/>
        <c:axId val="45318912"/>
        <c:axId val="45320448"/>
      </c:lineChart>
      <c:catAx>
        <c:axId val="45318912"/>
        <c:scaling>
          <c:orientation val="minMax"/>
        </c:scaling>
        <c:axPos val="b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5320448"/>
        <c:crosses val="autoZero"/>
        <c:auto val="1"/>
        <c:lblAlgn val="ctr"/>
        <c:lblOffset val="100"/>
      </c:catAx>
      <c:valAx>
        <c:axId val="453204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453189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1"/>
  <c:chart>
    <c:plotArea>
      <c:layout>
        <c:manualLayout>
          <c:layoutTarget val="inner"/>
          <c:xMode val="edge"/>
          <c:yMode val="edge"/>
          <c:x val="0"/>
          <c:y val="3.9576496004948399E-2"/>
          <c:w val="0.96683654332804425"/>
          <c:h val="0.7710897561975352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получено средств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1.2059438789802085E-2"/>
                  <c:y val="9.9704316581245275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1.5074298487252604E-3"/>
                  <c:y val="0.1075757099955541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5074298487252604E-3"/>
                  <c:y val="0.17841825072433384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3.0148596974505209E-3"/>
                  <c:y val="0.18628964413864241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0.25713218486742184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9.0445790923514516E-3"/>
                  <c:y val="0.2676273760865002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99.9</c:v>
                </c:pt>
                <c:pt idx="1">
                  <c:v>178.9</c:v>
                </c:pt>
                <c:pt idx="2">
                  <c:v>197</c:v>
                </c:pt>
                <c:pt idx="3">
                  <c:v>251.9</c:v>
                </c:pt>
                <c:pt idx="4">
                  <c:v>281.7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оплачено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0"/>
                  <c:y val="-9.7080518776475569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9.0445790923515609E-3"/>
                  <c:y val="-6.559494511924031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5074298487252604E-3"/>
                  <c:y val="-4.4604562681083357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5074298487252599E-2"/>
                  <c:y val="-7.8713934143088471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6.0297193949010522E-3"/>
                  <c:y val="-4.9852158290622589E-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1.5074179791989059E-2"/>
                  <c:y val="-4.1980971474566108E-2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244</c:v>
                </c:pt>
                <c:pt idx="1">
                  <c:v>330.1</c:v>
                </c:pt>
                <c:pt idx="2">
                  <c:v>350</c:v>
                </c:pt>
                <c:pt idx="3">
                  <c:v>452.7</c:v>
                </c:pt>
                <c:pt idx="4">
                  <c:v>482.5</c:v>
                </c:pt>
              </c:numCache>
            </c:numRef>
          </c:val>
        </c:ser>
        <c:dLbls>
          <c:showVal val="1"/>
        </c:dLbls>
        <c:axId val="45251584"/>
        <c:axId val="45257472"/>
      </c:barChart>
      <c:catAx>
        <c:axId val="45251584"/>
        <c:scaling>
          <c:orientation val="minMax"/>
        </c:scaling>
        <c:axPos val="b"/>
        <c:numFmt formatCode="General" sourceLinked="1"/>
        <c:tickLblPos val="nextTo"/>
        <c:crossAx val="45257472"/>
        <c:crosses val="autoZero"/>
        <c:auto val="1"/>
        <c:lblAlgn val="ctr"/>
        <c:lblOffset val="100"/>
      </c:catAx>
      <c:valAx>
        <c:axId val="45257472"/>
        <c:scaling>
          <c:orientation val="minMax"/>
        </c:scaling>
        <c:delete val="1"/>
        <c:axPos val="l"/>
        <c:numFmt formatCode="General" sourceLinked="1"/>
        <c:tickLblPos val="none"/>
        <c:crossAx val="452515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369754225360239E-2"/>
          <c:y val="4.9096989966555635E-2"/>
          <c:w val="0.86302896480744951"/>
          <c:h val="0.73008548178969268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удельный вес средств не принятых к оплате по предъявленным счетам</c:v>
                </c:pt>
              </c:strCache>
            </c:strRef>
          </c:tx>
          <c:dLbls>
            <c:dLblPos val="t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4.5999999999999996</c:v>
                </c:pt>
                <c:pt idx="1">
                  <c:v>4.9000000000000004</c:v>
                </c:pt>
                <c:pt idx="2">
                  <c:v>5.9</c:v>
                </c:pt>
                <c:pt idx="3">
                  <c:v>3.4</c:v>
                </c:pt>
                <c:pt idx="4">
                  <c:v>3.3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удельный вес средств не принятых к оплате по  поступившим счетам</c:v>
                </c:pt>
              </c:strCache>
            </c:strRef>
          </c:tx>
          <c:dLbls>
            <c:dLblPos val="t"/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5.0999999999999996</c:v>
                </c:pt>
                <c:pt idx="1">
                  <c:v>7.4</c:v>
                </c:pt>
                <c:pt idx="2">
                  <c:v>5.4</c:v>
                </c:pt>
                <c:pt idx="3">
                  <c:v>4.8</c:v>
                </c:pt>
                <c:pt idx="4">
                  <c:v>5.3</c:v>
                </c:pt>
              </c:numCache>
            </c:numRef>
          </c:val>
        </c:ser>
        <c:dLbls>
          <c:showVal val="1"/>
        </c:dLbls>
        <c:marker val="1"/>
        <c:axId val="45720320"/>
        <c:axId val="45721856"/>
      </c:lineChart>
      <c:catAx>
        <c:axId val="45720320"/>
        <c:scaling>
          <c:orientation val="minMax"/>
        </c:scaling>
        <c:axPos val="b"/>
        <c:numFmt formatCode="General" sourceLinked="1"/>
        <c:tickLblPos val="nextTo"/>
        <c:crossAx val="45721856"/>
        <c:crosses val="autoZero"/>
        <c:auto val="1"/>
        <c:lblAlgn val="ctr"/>
        <c:lblOffset val="100"/>
      </c:catAx>
      <c:valAx>
        <c:axId val="45721856"/>
        <c:scaling>
          <c:orientation val="minMax"/>
        </c:scaling>
        <c:axPos val="l"/>
        <c:majorGridlines/>
        <c:numFmt formatCode="General" sourceLinked="1"/>
        <c:tickLblPos val="nextTo"/>
        <c:crossAx val="457203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aseline="0">
              <a:solidFill>
                <a:srgbClr val="FF6699"/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0794116360454943"/>
          <c:y val="0.28625271795197382"/>
          <c:w val="0.75633989501312393"/>
          <c:h val="0.6860321075436062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dLbls>
            <c:dLblPos val="ctr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качество медпомощи</c:v>
                </c:pt>
                <c:pt idx="1">
                  <c:v>на организацию работы</c:v>
                </c:pt>
                <c:pt idx="2">
                  <c:v>на лекарственное обеспечение</c:v>
                </c:pt>
                <c:pt idx="3">
                  <c:v>на взимание денежных средств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t"/>
      <c:layout>
        <c:manualLayout>
          <c:xMode val="edge"/>
          <c:yMode val="edge"/>
          <c:x val="0"/>
          <c:y val="1.5117367911501887E-2"/>
          <c:w val="0.7619610673665802"/>
          <c:h val="0.2182245623502150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</c:v>
                </c:pt>
              </c:strCache>
            </c:strRef>
          </c:tx>
          <c:dPt>
            <c:idx val="0"/>
            <c:spPr>
              <a:solidFill>
                <a:srgbClr val="F89A1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CCFF"/>
              </a:solidFill>
            </c:spPr>
          </c:dPt>
          <c:dPt>
            <c:idx val="4"/>
            <c:spPr>
              <a:solidFill>
                <a:srgbClr val="4388DB"/>
              </a:solidFill>
            </c:spPr>
          </c:dPt>
          <c:dLbls>
            <c:dLblPos val="ctr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обеспечение полисами</c:v>
                </c:pt>
                <c:pt idx="1">
                  <c:v>качество мед.помощи</c:v>
                </c:pt>
                <c:pt idx="2">
                  <c:v>лекарственное обеспечение</c:v>
                </c:pt>
                <c:pt idx="3">
                  <c:v>отказ в едицинской помощи</c:v>
                </c:pt>
                <c:pt idx="4">
                  <c:v>взимание денежных средств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t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0253741158848226E-2"/>
          <c:y val="8.8367403621820065E-2"/>
          <c:w val="0.60315885974814165"/>
          <c:h val="0.889109728548680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explosion val="25"/>
          <c:dPt>
            <c:idx val="0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dPt>
          <c:dPt>
            <c:idx val="1"/>
            <c:spPr>
              <a:solidFill>
                <a:srgbClr val="92D050"/>
              </a:solidFill>
              <a:ln>
                <a:solidFill>
                  <a:srgbClr val="C00000"/>
                </a:solidFill>
              </a:ln>
            </c:spPr>
          </c:dPt>
          <c:dPt>
            <c:idx val="2"/>
            <c:spPr>
              <a:solidFill>
                <a:srgbClr val="0000FF"/>
              </a:solidFill>
              <a:ln>
                <a:solidFill>
                  <a:srgbClr val="C00000"/>
                </a:solidFill>
              </a:ln>
            </c:spPr>
          </c:dPt>
          <c:dPt>
            <c:idx val="3"/>
            <c:spPr>
              <a:solidFill>
                <a:srgbClr val="FFCCFF"/>
              </a:solidFill>
              <a:ln>
                <a:solidFill>
                  <a:srgbClr val="C00000"/>
                </a:solidFill>
              </a:ln>
            </c:spPr>
          </c:dPt>
          <c:dLbls>
            <c:dLbl>
              <c:idx val="0"/>
              <c:layout>
                <c:manualLayout>
                  <c:x val="-0.14131263050219631"/>
                  <c:y val="-0.11052475650853662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2.7612812856750917E-2"/>
                  <c:y val="7.7602488612376494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-1.6242831092206451E-3"/>
                  <c:y val="-3.2922267896159686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-8.121415546103166E-3"/>
                  <c:y val="-3.5273858460171337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4.3855643948957093E-2"/>
                  <c:y val="-2.5867496204125488E-2"/>
                </c:manualLayout>
              </c:layout>
              <c:dLblPos val="bestFit"/>
              <c:showVal val="1"/>
            </c:dLbl>
            <c:dLblPos val="outEnd"/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больше удовлетворены, чем неудовлетворены</c:v>
                </c:pt>
                <c:pt idx="3">
                  <c:v>удовлетворены не в полной мере</c:v>
                </c:pt>
                <c:pt idx="4">
                  <c:v>затруднились ответить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0.56399999999999995</c:v>
                </c:pt>
                <c:pt idx="1">
                  <c:v>5.1000000000000004E-2</c:v>
                </c:pt>
                <c:pt idx="2">
                  <c:v>0.30100000000000027</c:v>
                </c:pt>
                <c:pt idx="3">
                  <c:v>6.5000000000000002E-2</c:v>
                </c:pt>
                <c:pt idx="4">
                  <c:v>1.9000000000000013E-2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2.4939218124050457E-2"/>
                  <c:y val="-0.18149953534740379"/>
                </c:manualLayout>
              </c:layout>
              <c:showVal val="1"/>
            </c:dLbl>
            <c:dLbl>
              <c:idx val="1"/>
              <c:layout>
                <c:manualLayout>
                  <c:x val="1.2304876364138768E-3"/>
                  <c:y val="-0.1578504194246439"/>
                </c:manualLayout>
              </c:layout>
              <c:showVal val="1"/>
            </c:dLbl>
            <c:dLbl>
              <c:idx val="2"/>
              <c:layout>
                <c:manualLayout>
                  <c:x val="-1.9627250541050821E-2"/>
                  <c:y val="-0.24395145164718651"/>
                </c:manualLayout>
              </c:layout>
              <c:showVal val="1"/>
            </c:dLbl>
            <c:dLbl>
              <c:idx val="3"/>
              <c:layout>
                <c:manualLayout>
                  <c:x val="-8.12870448772227E-2"/>
                  <c:y val="-0.418713494146565"/>
                </c:manualLayout>
              </c:layout>
              <c:showVal val="1"/>
            </c:dLbl>
            <c:dLbl>
              <c:idx val="4"/>
              <c:layout>
                <c:manualLayout>
                  <c:x val="2.534275127373779E-2"/>
                  <c:y val="-0.44193132108486438"/>
                </c:manualLayout>
              </c:layout>
              <c:showVal val="1"/>
            </c:dLbl>
            <c:dLbl>
              <c:idx val="5"/>
              <c:layout>
                <c:manualLayout>
                  <c:x val="1.4705882352941176E-2"/>
                  <c:y val="-0.27222222222222231"/>
                </c:manualLayout>
              </c:layout>
              <c:showVal val="1"/>
            </c:dLbl>
            <c:showVal val="1"/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2283.3000000000002</c:v>
                </c:pt>
                <c:pt idx="1">
                  <c:v>1623.6</c:v>
                </c:pt>
                <c:pt idx="2">
                  <c:v>3965.6</c:v>
                </c:pt>
                <c:pt idx="3">
                  <c:v>9951.7000000000007</c:v>
                </c:pt>
                <c:pt idx="4">
                  <c:v>15512.9</c:v>
                </c:pt>
                <c:pt idx="5">
                  <c:v>6796.1</c:v>
                </c:pt>
              </c:numCache>
            </c:numRef>
          </c:val>
        </c:ser>
        <c:dLbls>
          <c:showVal val="1"/>
        </c:dLbls>
        <c:shape val="cylinder"/>
        <c:axId val="47209472"/>
        <c:axId val="47223552"/>
        <c:axId val="0"/>
      </c:bar3DChart>
      <c:catAx>
        <c:axId val="47209472"/>
        <c:scaling>
          <c:orientation val="minMax"/>
        </c:scaling>
        <c:axPos val="b"/>
        <c:numFmt formatCode="General" sourceLinked="1"/>
        <c:tickLblPos val="nextTo"/>
        <c:crossAx val="47223552"/>
        <c:crosses val="autoZero"/>
        <c:auto val="1"/>
        <c:lblAlgn val="ctr"/>
        <c:lblOffset val="100"/>
      </c:catAx>
      <c:valAx>
        <c:axId val="47223552"/>
        <c:scaling>
          <c:orientation val="minMax"/>
        </c:scaling>
        <c:delete val="1"/>
        <c:axPos val="l"/>
        <c:majorGridlines/>
        <c:numFmt formatCode="#,##0.00" sourceLinked="1"/>
        <c:tickLblPos val="none"/>
        <c:crossAx val="4720947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2006441132709036"/>
          <c:y val="3.0687919020798433E-2"/>
          <c:w val="0.66429275251867392"/>
          <c:h val="0.938624161958403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уд.вес застрахованных, нерабо</c:v>
                </c:pt>
              </c:strCache>
            </c:strRef>
          </c:tx>
          <c:spPr>
            <a:solidFill>
              <a:srgbClr val="FF9999"/>
            </a:solidFill>
          </c:spPr>
          <c:dLbls>
            <c:dLblPos val="inEnd"/>
            <c:showVal val="1"/>
          </c:dLbls>
          <c:cat>
            <c:strRef>
              <c:f>Лист1!$A$2:$A$7</c:f>
              <c:strCache>
                <c:ptCount val="6"/>
                <c:pt idx="0">
                  <c:v>2012г</c:v>
                </c:pt>
                <c:pt idx="1">
                  <c:v>2013г</c:v>
                </c:pt>
                <c:pt idx="2">
                  <c:v>2014г</c:v>
                </c:pt>
                <c:pt idx="3">
                  <c:v>2015г</c:v>
                </c:pt>
                <c:pt idx="4">
                  <c:v>2016г</c:v>
                </c:pt>
                <c:pt idx="5">
                  <c:v>2017г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74.2</c:v>
                </c:pt>
                <c:pt idx="1">
                  <c:v>72.7</c:v>
                </c:pt>
                <c:pt idx="2">
                  <c:v>70.5</c:v>
                </c:pt>
                <c:pt idx="3">
                  <c:v>71.400000000000006</c:v>
                </c:pt>
                <c:pt idx="4" formatCode="0.0">
                  <c:v>71</c:v>
                </c:pt>
                <c:pt idx="5">
                  <c:v>70.900000000000006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уд.вес застрахованных,работающих</c:v>
                </c:pt>
              </c:strCache>
            </c:strRef>
          </c:tx>
          <c:spPr>
            <a:solidFill>
              <a:srgbClr val="92D050"/>
            </a:solidFill>
          </c:spPr>
          <c:dLbls>
            <c:dLblPos val="inEnd"/>
            <c:showVal val="1"/>
          </c:dLbls>
          <c:cat>
            <c:strRef>
              <c:f>Лист1!$A$2:$A$7</c:f>
              <c:strCache>
                <c:ptCount val="6"/>
                <c:pt idx="0">
                  <c:v>2012г</c:v>
                </c:pt>
                <c:pt idx="1">
                  <c:v>2013г</c:v>
                </c:pt>
                <c:pt idx="2">
                  <c:v>2014г</c:v>
                </c:pt>
                <c:pt idx="3">
                  <c:v>2015г</c:v>
                </c:pt>
                <c:pt idx="4">
                  <c:v>2016г</c:v>
                </c:pt>
                <c:pt idx="5">
                  <c:v>2017г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25.8</c:v>
                </c:pt>
                <c:pt idx="1">
                  <c:v>27.3</c:v>
                </c:pt>
                <c:pt idx="2">
                  <c:v>29.5</c:v>
                </c:pt>
                <c:pt idx="3">
                  <c:v>28.6</c:v>
                </c:pt>
                <c:pt idx="4" formatCode="0.0">
                  <c:v>29</c:v>
                </c:pt>
                <c:pt idx="5">
                  <c:v>29.1</c:v>
                </c:pt>
              </c:numCache>
            </c:numRef>
          </c:val>
        </c:ser>
        <c:dLbls>
          <c:showVal val="1"/>
        </c:dLbls>
        <c:axId val="46774528"/>
        <c:axId val="46780416"/>
      </c:barChart>
      <c:catAx>
        <c:axId val="46774528"/>
        <c:scaling>
          <c:orientation val="minMax"/>
        </c:scaling>
        <c:axPos val="l"/>
        <c:tickLblPos val="nextTo"/>
        <c:crossAx val="46780416"/>
        <c:crosses val="autoZero"/>
        <c:auto val="1"/>
        <c:lblAlgn val="ctr"/>
        <c:lblOffset val="100"/>
      </c:catAx>
      <c:valAx>
        <c:axId val="46780416"/>
        <c:scaling>
          <c:orientation val="minMax"/>
        </c:scaling>
        <c:delete val="1"/>
        <c:axPos val="b"/>
        <c:numFmt formatCode="General" sourceLinked="1"/>
        <c:tickLblPos val="none"/>
        <c:crossAx val="4677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74291365536916"/>
          <c:y val="0.19276823921199956"/>
          <c:w val="0.23936727827962134"/>
          <c:h val="0.5251895753336789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ДИНАМИКА УРОВНЯ ЗАСТРАХОВАННЫХ ЛИЦ В СФЕРЕ ОМС РЕСПУБЛИКИ АДЫГЕЯ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6235061469766283E-2"/>
          <c:y val="0.17546723910602477"/>
          <c:w val="0.94273903736411602"/>
          <c:h val="0.59497309924904551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застрахованного населения на 01 января отчетного года,чел.</c:v>
                </c:pt>
              </c:strCache>
            </c:strRef>
          </c:tx>
          <c:dLbls>
            <c:dLbl>
              <c:idx val="0"/>
              <c:layout>
                <c:manualLayout>
                  <c:x val="-5.6673544297510946E-2"/>
                  <c:y val="6.922750974168981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6673544297510946E-2"/>
                  <c:y val="6.922750974168981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6673544297510946E-2"/>
                  <c:y val="5.457423140237933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667354429751105E-2"/>
                  <c:y val="5.823755098720698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4379997381383514E-2"/>
                  <c:y val="5.09109118175520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7186521185755191E-2"/>
                  <c:y val="3.7620347040039546E-2"/>
                </c:manualLayout>
              </c:layout>
              <c:dLblPos val="r"/>
              <c:showVal val="1"/>
            </c:dLbl>
            <c:dLblPos val="t"/>
            <c:showVal val="1"/>
          </c:dLbls>
          <c:cat>
            <c:strRef>
              <c:f>Лист1!$A$2:$A$7</c:f>
              <c:strCache>
                <c:ptCount val="6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  <c:pt idx="3">
                  <c:v>2014г</c:v>
                </c:pt>
                <c:pt idx="4">
                  <c:v>2015г</c:v>
                </c:pt>
                <c:pt idx="5">
                  <c:v>2016г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403356</c:v>
                </c:pt>
                <c:pt idx="1">
                  <c:v>398742</c:v>
                </c:pt>
                <c:pt idx="2">
                  <c:v>413886</c:v>
                </c:pt>
                <c:pt idx="3">
                  <c:v>419273</c:v>
                </c:pt>
                <c:pt idx="4">
                  <c:v>414846</c:v>
                </c:pt>
                <c:pt idx="5">
                  <c:v>414142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Статистическая численность населения РА на 01 января отчетного года, чел.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Лист1!$A$2:$A$7</c:f>
              <c:strCache>
                <c:ptCount val="6"/>
                <c:pt idx="0">
                  <c:v>2011г</c:v>
                </c:pt>
                <c:pt idx="1">
                  <c:v>2012г</c:v>
                </c:pt>
                <c:pt idx="2">
                  <c:v>2013г</c:v>
                </c:pt>
                <c:pt idx="3">
                  <c:v>2014г</c:v>
                </c:pt>
                <c:pt idx="4">
                  <c:v>2015г</c:v>
                </c:pt>
                <c:pt idx="5">
                  <c:v>2016г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439935</c:v>
                </c:pt>
                <c:pt idx="1">
                  <c:v>444403</c:v>
                </c:pt>
                <c:pt idx="2">
                  <c:v>446406</c:v>
                </c:pt>
                <c:pt idx="3">
                  <c:v>449171</c:v>
                </c:pt>
                <c:pt idx="4">
                  <c:v>451480</c:v>
                </c:pt>
                <c:pt idx="5">
                  <c:v>453366</c:v>
                </c:pt>
              </c:numCache>
            </c:numRef>
          </c:val>
        </c:ser>
        <c:dLbls>
          <c:showVal val="1"/>
        </c:dLbls>
        <c:hiLowLines/>
        <c:marker val="1"/>
        <c:axId val="47399680"/>
        <c:axId val="47401216"/>
      </c:lineChart>
      <c:catAx>
        <c:axId val="4739968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ru-RU"/>
          </a:p>
        </c:txPr>
        <c:crossAx val="47401216"/>
        <c:crosses val="autoZero"/>
        <c:auto val="1"/>
        <c:lblAlgn val="ctr"/>
        <c:lblOffset val="100"/>
      </c:catAx>
      <c:valAx>
        <c:axId val="47401216"/>
        <c:scaling>
          <c:orientation val="minMax"/>
        </c:scaling>
        <c:delete val="1"/>
        <c:axPos val="l"/>
        <c:majorGridlines/>
        <c:numFmt formatCode="General" sourceLinked="1"/>
        <c:majorTickMark val="none"/>
        <c:tickLblPos val="none"/>
        <c:crossAx val="473996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7795657881119317E-2"/>
          <c:y val="0.83926714577446249"/>
          <c:w val="0.88440868423775931"/>
          <c:h val="0.14606764304440228"/>
        </c:manualLayout>
      </c:layout>
    </c:legend>
    <c:plotVisOnly val="1"/>
  </c:chart>
  <c:txPr>
    <a:bodyPr/>
    <a:lstStyle/>
    <a:p>
      <a:pPr>
        <a:defRPr sz="14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878007436570462"/>
          <c:y val="6.3797293135667524E-2"/>
          <c:w val="0.83691622922134656"/>
          <c:h val="0.6494822965147351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младший медицинский персонал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pPr>
              <a:gradFill>
                <a:gsLst>
                  <a:gs pos="0">
                    <a:srgbClr val="00B050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c:spPr>
          </c:marker>
          <c:dLbls>
            <c:txPr>
              <a:bodyPr rot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4621.9000000000005</c:v>
                </c:pt>
                <c:pt idx="1">
                  <c:v>5715.6</c:v>
                </c:pt>
                <c:pt idx="2">
                  <c:v>6391.5</c:v>
                </c:pt>
                <c:pt idx="3">
                  <c:v>7073.2</c:v>
                </c:pt>
                <c:pt idx="4">
                  <c:v>7432.4</c:v>
                </c:pt>
                <c:pt idx="5">
                  <c:v>9519.5</c:v>
                </c:pt>
                <c:pt idx="6">
                  <c:v>10750</c:v>
                </c:pt>
                <c:pt idx="7">
                  <c:v>11500</c:v>
                </c:pt>
                <c:pt idx="8">
                  <c:v>11960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медицинский персонал</c:v>
                </c:pt>
              </c:strCache>
            </c:strRef>
          </c:tx>
          <c:spPr>
            <a:ln w="38100"/>
          </c:spPr>
          <c:dLbls>
            <c:txPr>
              <a:bodyPr rot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8955</c:v>
                </c:pt>
                <c:pt idx="1">
                  <c:v>9600.9</c:v>
                </c:pt>
                <c:pt idx="2">
                  <c:v>10234.299999999988</c:v>
                </c:pt>
                <c:pt idx="3">
                  <c:v>8713.5</c:v>
                </c:pt>
                <c:pt idx="4">
                  <c:v>11042.8</c:v>
                </c:pt>
                <c:pt idx="5">
                  <c:v>14010.4</c:v>
                </c:pt>
                <c:pt idx="6">
                  <c:v>16110</c:v>
                </c:pt>
                <c:pt idx="7">
                  <c:v>16710</c:v>
                </c:pt>
                <c:pt idx="8">
                  <c:v>16870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Врачи</c:v>
                </c:pt>
              </c:strCache>
            </c:strRef>
          </c:tx>
          <c:spPr>
            <a:ln w="44450">
              <a:solidFill>
                <a:srgbClr val="C0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txPr>
              <a:bodyPr rot="0" vert="horz" anchor="ctr" anchorCtr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</c:numCache>
            </c:num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17051.3</c:v>
                </c:pt>
                <c:pt idx="1">
                  <c:v>17415.099999999977</c:v>
                </c:pt>
                <c:pt idx="2">
                  <c:v>18451.599999999977</c:v>
                </c:pt>
                <c:pt idx="3">
                  <c:v>15734.3</c:v>
                </c:pt>
                <c:pt idx="4">
                  <c:v>20297.5</c:v>
                </c:pt>
                <c:pt idx="5">
                  <c:v>24920.3</c:v>
                </c:pt>
                <c:pt idx="6">
                  <c:v>28130</c:v>
                </c:pt>
                <c:pt idx="7">
                  <c:v>28980</c:v>
                </c:pt>
                <c:pt idx="8">
                  <c:v>28520</c:v>
                </c:pt>
              </c:numCache>
            </c:numRef>
          </c:val>
        </c:ser>
        <c:dLbls>
          <c:showVal val="1"/>
        </c:dLbls>
        <c:marker val="1"/>
        <c:axId val="47683456"/>
        <c:axId val="47684992"/>
      </c:lineChart>
      <c:catAx>
        <c:axId val="476834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7684992"/>
        <c:crosses val="autoZero"/>
        <c:auto val="1"/>
        <c:lblAlgn val="ctr"/>
        <c:lblOffset val="100"/>
      </c:catAx>
      <c:valAx>
        <c:axId val="4768499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76834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3.7500000000000006E-2"/>
          <c:y val="0.77290683321822673"/>
          <c:w val="0.90705216535432343"/>
          <c:h val="0.13829134637636195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C12EF-E8C4-41AB-8FD8-BEF96BE6626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A83AA44-E4B9-4E87-8B9F-65E1693C6637}">
      <dgm:prSet custT="1"/>
      <dgm:spPr>
        <a:solidFill>
          <a:srgbClr val="0070C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 rtl="0"/>
          <a:endParaRPr lang="ru-RU" sz="3600" dirty="0" smtClean="0"/>
        </a:p>
        <a:p>
          <a:pPr algn="ctr" rtl="0"/>
          <a:r>
            <a:rPr lang="ru-RU" sz="3600" dirty="0" smtClean="0"/>
            <a:t>Итоги деятельности Территориального фонда </a:t>
          </a:r>
        </a:p>
        <a:p>
          <a:pPr algn="ctr" rtl="0"/>
          <a:r>
            <a:rPr lang="ru-RU" sz="3600" dirty="0" smtClean="0"/>
            <a:t>ОМС РА </a:t>
          </a:r>
          <a:br>
            <a:rPr lang="ru-RU" sz="3600" dirty="0" smtClean="0"/>
          </a:br>
          <a:endParaRPr lang="ru-RU" sz="3600" dirty="0"/>
        </a:p>
      </dgm:t>
    </dgm:pt>
    <dgm:pt modelId="{C9788BD9-6F1B-4357-8C38-AF809EEBEACA}" type="parTrans" cxnId="{FF1BB495-B490-4937-B2BB-D6438A6DC67C}">
      <dgm:prSet/>
      <dgm:spPr/>
      <dgm:t>
        <a:bodyPr/>
        <a:lstStyle/>
        <a:p>
          <a:endParaRPr lang="ru-RU"/>
        </a:p>
      </dgm:t>
    </dgm:pt>
    <dgm:pt modelId="{A4214DBF-5D06-40BE-BBA9-EE38BFDE5EB4}" type="sibTrans" cxnId="{FF1BB495-B490-4937-B2BB-D6438A6DC67C}">
      <dgm:prSet/>
      <dgm:spPr/>
      <dgm:t>
        <a:bodyPr/>
        <a:lstStyle/>
        <a:p>
          <a:endParaRPr lang="ru-RU"/>
        </a:p>
      </dgm:t>
    </dgm:pt>
    <dgm:pt modelId="{D9E99337-95C0-4CC0-AA44-3A86DF538778}" type="pres">
      <dgm:prSet presAssocID="{F93C12EF-E8C4-41AB-8FD8-BEF96BE66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FE4616-031C-45B8-8F22-4885D97FDC53}" type="pres">
      <dgm:prSet presAssocID="{8A83AA44-E4B9-4E87-8B9F-65E1693C6637}" presName="parentText" presStyleLbl="node1" presStyleIdx="0" presStyleCnt="1" custAng="0" custScaleY="482547" custLinFactNeighborX="-29" custLinFactNeighborY="-218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1BB495-B490-4937-B2BB-D6438A6DC67C}" srcId="{F93C12EF-E8C4-41AB-8FD8-BEF96BE66266}" destId="{8A83AA44-E4B9-4E87-8B9F-65E1693C6637}" srcOrd="0" destOrd="0" parTransId="{C9788BD9-6F1B-4357-8C38-AF809EEBEACA}" sibTransId="{A4214DBF-5D06-40BE-BBA9-EE38BFDE5EB4}"/>
    <dgm:cxn modelId="{B7D35EB2-FE96-4CCE-AF8C-6BF930225F2C}" type="presOf" srcId="{8A83AA44-E4B9-4E87-8B9F-65E1693C6637}" destId="{8EFE4616-031C-45B8-8F22-4885D97FDC53}" srcOrd="0" destOrd="0" presId="urn:microsoft.com/office/officeart/2005/8/layout/vList2"/>
    <dgm:cxn modelId="{E5A0A1D5-3A16-43FC-8FEA-EB79CDC8D8D0}" type="presOf" srcId="{F93C12EF-E8C4-41AB-8FD8-BEF96BE66266}" destId="{D9E99337-95C0-4CC0-AA44-3A86DF538778}" srcOrd="0" destOrd="0" presId="urn:microsoft.com/office/officeart/2005/8/layout/vList2"/>
    <dgm:cxn modelId="{A936713C-8DA2-48EA-9937-59809A5A411F}" type="presParOf" srcId="{D9E99337-95C0-4CC0-AA44-3A86DF538778}" destId="{8EFE4616-031C-45B8-8F22-4885D97FDC5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601A1-7455-4361-8048-856107AA410B}" type="doc">
      <dgm:prSet loTypeId="urn:microsoft.com/office/officeart/2005/8/layout/cycle2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8D9223B-2F1A-4F0B-8439-3F6D5E527E0A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dirty="0" smtClean="0">
              <a:solidFill>
                <a:srgbClr val="660066"/>
              </a:solidFill>
            </a:rPr>
            <a:t> 2016 год </a:t>
          </a:r>
          <a:endParaRPr lang="ru-RU" dirty="0">
            <a:solidFill>
              <a:srgbClr val="660066"/>
            </a:solidFill>
          </a:endParaRPr>
        </a:p>
      </dgm:t>
    </dgm:pt>
    <dgm:pt modelId="{82C650B0-0AF7-41A1-A9A2-251BEC761347}" type="parTrans" cxnId="{73937E02-AD00-4DC3-9D96-C835FF0D07E4}">
      <dgm:prSet/>
      <dgm:spPr/>
      <dgm:t>
        <a:bodyPr/>
        <a:lstStyle/>
        <a:p>
          <a:endParaRPr lang="ru-RU"/>
        </a:p>
      </dgm:t>
    </dgm:pt>
    <dgm:pt modelId="{44529D85-3226-4518-97FE-33155A947645}" type="sibTrans" cxnId="{73937E02-AD00-4DC3-9D96-C835FF0D07E4}">
      <dgm:prSet/>
      <dgm:spPr/>
      <dgm:t>
        <a:bodyPr/>
        <a:lstStyle/>
        <a:p>
          <a:endParaRPr lang="ru-RU"/>
        </a:p>
      </dgm:t>
    </dgm:pt>
    <dgm:pt modelId="{AA148755-C9F5-47D7-A176-AA7683C9ACD8}" type="pres">
      <dgm:prSet presAssocID="{0CC601A1-7455-4361-8048-856107AA410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3664EA-4957-49A6-98D4-69C383EBB1B1}" type="pres">
      <dgm:prSet presAssocID="{28D9223B-2F1A-4F0B-8439-3F6D5E527E0A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7648E1-CB98-4D88-8339-5F7DB53E6951}" type="presOf" srcId="{28D9223B-2F1A-4F0B-8439-3F6D5E527E0A}" destId="{053664EA-4957-49A6-98D4-69C383EBB1B1}" srcOrd="0" destOrd="0" presId="urn:microsoft.com/office/officeart/2005/8/layout/cycle2"/>
    <dgm:cxn modelId="{73937E02-AD00-4DC3-9D96-C835FF0D07E4}" srcId="{0CC601A1-7455-4361-8048-856107AA410B}" destId="{28D9223B-2F1A-4F0B-8439-3F6D5E527E0A}" srcOrd="0" destOrd="0" parTransId="{82C650B0-0AF7-41A1-A9A2-251BEC761347}" sibTransId="{44529D85-3226-4518-97FE-33155A947645}"/>
    <dgm:cxn modelId="{B0DBB796-E1DB-4A60-9CE4-EACF75984F16}" type="presOf" srcId="{0CC601A1-7455-4361-8048-856107AA410B}" destId="{AA148755-C9F5-47D7-A176-AA7683C9ACD8}" srcOrd="0" destOrd="0" presId="urn:microsoft.com/office/officeart/2005/8/layout/cycle2"/>
    <dgm:cxn modelId="{B2A13BF6-37D3-419C-AFC6-89BDE37134D2}" type="presParOf" srcId="{AA148755-C9F5-47D7-A176-AA7683C9ACD8}" destId="{053664EA-4957-49A6-98D4-69C383EBB1B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5C6617-8E9A-400A-9777-9C782349632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0FA3D0-1485-436B-901B-653F2933CB8A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Финансовое обеспечение и контроль за использованием средств:</a:t>
          </a:r>
          <a:endParaRPr lang="ru-RU" dirty="0"/>
        </a:p>
      </dgm:t>
    </dgm:pt>
    <dgm:pt modelId="{7F20F89C-2DBE-4EDA-9B11-8E98E12352AF}" type="parTrans" cxnId="{DF365DCE-BB7B-46C2-9428-E51E45EC38EA}">
      <dgm:prSet/>
      <dgm:spPr/>
      <dgm:t>
        <a:bodyPr/>
        <a:lstStyle/>
        <a:p>
          <a:endParaRPr lang="ru-RU"/>
        </a:p>
      </dgm:t>
    </dgm:pt>
    <dgm:pt modelId="{5CDB858C-1CFD-43FF-B745-054072040725}" type="sibTrans" cxnId="{DF365DCE-BB7B-46C2-9428-E51E45EC38EA}">
      <dgm:prSet/>
      <dgm:spPr/>
      <dgm:t>
        <a:bodyPr/>
        <a:lstStyle/>
        <a:p>
          <a:endParaRPr lang="ru-RU"/>
        </a:p>
      </dgm:t>
    </dgm:pt>
    <dgm:pt modelId="{7133A8E8-7068-42B5-B384-90ECC21D9A78}">
      <dgm:prSet phldrT="[Текст]"/>
      <dgm:spPr/>
      <dgm:t>
        <a:bodyPr/>
        <a:lstStyle/>
        <a:p>
          <a:r>
            <a:rPr lang="ru-RU" dirty="0" smtClean="0"/>
            <a:t>Территориальной программы обязательного медицинского страхования</a:t>
          </a:r>
          <a:endParaRPr lang="ru-RU" dirty="0"/>
        </a:p>
      </dgm:t>
    </dgm:pt>
    <dgm:pt modelId="{8C4F6AC8-B1EF-47E1-8647-36DD8CCA2A90}" type="parTrans" cxnId="{C3036BB7-C193-4CEC-892B-1DC4E7D3B859}">
      <dgm:prSet/>
      <dgm:spPr/>
      <dgm:t>
        <a:bodyPr/>
        <a:lstStyle/>
        <a:p>
          <a:endParaRPr lang="ru-RU"/>
        </a:p>
      </dgm:t>
    </dgm:pt>
    <dgm:pt modelId="{C8A55427-473D-4BFB-B8EE-D5710C41EBFA}" type="sibTrans" cxnId="{C3036BB7-C193-4CEC-892B-1DC4E7D3B859}">
      <dgm:prSet/>
      <dgm:spPr/>
      <dgm:t>
        <a:bodyPr/>
        <a:lstStyle/>
        <a:p>
          <a:endParaRPr lang="ru-RU"/>
        </a:p>
      </dgm:t>
    </dgm:pt>
    <dgm:pt modelId="{D3A619CD-83C6-488B-9540-5BAAF003B5B2}">
      <dgm:prSet phldrT="[Текст]"/>
      <dgm:spPr/>
      <dgm:t>
        <a:bodyPr/>
        <a:lstStyle/>
        <a:p>
          <a:r>
            <a:rPr lang="ru-RU" dirty="0" smtClean="0"/>
            <a:t>Защита прав застрахованных:</a:t>
          </a:r>
          <a:endParaRPr lang="ru-RU" dirty="0"/>
        </a:p>
      </dgm:t>
    </dgm:pt>
    <dgm:pt modelId="{1F002423-9089-4B26-AEB8-4AE2FB874E9C}" type="parTrans" cxnId="{6FEBA368-9957-4D20-B2C2-4E05E5568E9A}">
      <dgm:prSet/>
      <dgm:spPr/>
      <dgm:t>
        <a:bodyPr/>
        <a:lstStyle/>
        <a:p>
          <a:endParaRPr lang="ru-RU"/>
        </a:p>
      </dgm:t>
    </dgm:pt>
    <dgm:pt modelId="{70FF40D0-E7C5-4178-8BC4-733D50EC3371}" type="sibTrans" cxnId="{6FEBA368-9957-4D20-B2C2-4E05E5568E9A}">
      <dgm:prSet/>
      <dgm:spPr/>
      <dgm:t>
        <a:bodyPr/>
        <a:lstStyle/>
        <a:p>
          <a:endParaRPr lang="ru-RU"/>
        </a:p>
      </dgm:t>
    </dgm:pt>
    <dgm:pt modelId="{556E49ED-F10D-4905-A9AF-05840D899E1F}">
      <dgm:prSet phldrT="[Текст]"/>
      <dgm:spPr/>
      <dgm:t>
        <a:bodyPr/>
        <a:lstStyle/>
        <a:p>
          <a:r>
            <a:rPr lang="ru-RU" dirty="0" smtClean="0"/>
            <a:t>Проведение контроля объемов, сроков, качества и условий предоставление медицинской помощи</a:t>
          </a:r>
          <a:endParaRPr lang="ru-RU" dirty="0"/>
        </a:p>
      </dgm:t>
    </dgm:pt>
    <dgm:pt modelId="{F53E4161-9847-4376-A4A0-D97E693BF530}" type="parTrans" cxnId="{B9232C97-7AD0-4567-A8FA-B3EBEAA583D4}">
      <dgm:prSet/>
      <dgm:spPr/>
      <dgm:t>
        <a:bodyPr/>
        <a:lstStyle/>
        <a:p>
          <a:endParaRPr lang="ru-RU"/>
        </a:p>
      </dgm:t>
    </dgm:pt>
    <dgm:pt modelId="{F67CD0A6-7277-4583-B7FB-C448DAFBABF9}" type="sibTrans" cxnId="{B9232C97-7AD0-4567-A8FA-B3EBEAA583D4}">
      <dgm:prSet/>
      <dgm:spPr/>
      <dgm:t>
        <a:bodyPr/>
        <a:lstStyle/>
        <a:p>
          <a:endParaRPr lang="ru-RU"/>
        </a:p>
      </dgm:t>
    </dgm:pt>
    <dgm:pt modelId="{C60DE359-5008-45E0-A8B6-1D4F9F1CEC85}">
      <dgm:prSet phldrT="[Текст]"/>
      <dgm:spPr/>
      <dgm:t>
        <a:bodyPr/>
        <a:lstStyle/>
        <a:p>
          <a:r>
            <a:rPr lang="ru-RU" dirty="0" smtClean="0"/>
            <a:t>Проведение социологического опроса удовлетворенности застрахованного населения качеством медицинской помощи</a:t>
          </a:r>
          <a:endParaRPr lang="ru-RU" dirty="0"/>
        </a:p>
      </dgm:t>
    </dgm:pt>
    <dgm:pt modelId="{D4E1FECF-B769-4A6F-8390-3631380F70A9}" type="parTrans" cxnId="{363BA4CF-7499-46CF-B5B3-BD3E82ABB2C2}">
      <dgm:prSet/>
      <dgm:spPr/>
      <dgm:t>
        <a:bodyPr/>
        <a:lstStyle/>
        <a:p>
          <a:endParaRPr lang="ru-RU"/>
        </a:p>
      </dgm:t>
    </dgm:pt>
    <dgm:pt modelId="{52C2AC1C-5494-4911-A326-2F60189EA934}" type="sibTrans" cxnId="{363BA4CF-7499-46CF-B5B3-BD3E82ABB2C2}">
      <dgm:prSet/>
      <dgm:spPr/>
      <dgm:t>
        <a:bodyPr/>
        <a:lstStyle/>
        <a:p>
          <a:endParaRPr lang="ru-RU"/>
        </a:p>
      </dgm:t>
    </dgm:pt>
    <dgm:pt modelId="{CB82D63D-8EF9-4774-A1E7-32147A1B49FC}">
      <dgm:prSet phldrT="[Текст]"/>
      <dgm:spPr/>
      <dgm:t>
        <a:bodyPr/>
        <a:lstStyle/>
        <a:p>
          <a:r>
            <a:rPr lang="ru-RU" dirty="0" smtClean="0"/>
            <a:t>Информирование граждан о порядке обеспечения и защиты их прав в соответствии с Федеральным законодательством</a:t>
          </a:r>
          <a:endParaRPr lang="ru-RU" dirty="0"/>
        </a:p>
      </dgm:t>
    </dgm:pt>
    <dgm:pt modelId="{557F0636-84DE-44C5-A9A8-CDEE2949269F}" type="parTrans" cxnId="{6C6D3E7C-0C65-406C-968F-77263A6B5E1B}">
      <dgm:prSet/>
      <dgm:spPr/>
      <dgm:t>
        <a:bodyPr/>
        <a:lstStyle/>
        <a:p>
          <a:endParaRPr lang="ru-RU"/>
        </a:p>
      </dgm:t>
    </dgm:pt>
    <dgm:pt modelId="{9DA72BB6-5551-496A-B6A5-79A4A1996A3F}" type="sibTrans" cxnId="{6C6D3E7C-0C65-406C-968F-77263A6B5E1B}">
      <dgm:prSet/>
      <dgm:spPr/>
      <dgm:t>
        <a:bodyPr/>
        <a:lstStyle/>
        <a:p>
          <a:endParaRPr lang="ru-RU"/>
        </a:p>
      </dgm:t>
    </dgm:pt>
    <dgm:pt modelId="{CB9AA9FB-A75F-4487-8AC5-4EE232231AD3}">
      <dgm:prSet phldrT="[Текст]"/>
      <dgm:spPr/>
      <dgm:t>
        <a:bodyPr/>
        <a:lstStyle/>
        <a:p>
          <a:r>
            <a:rPr lang="ru-RU" dirty="0" smtClean="0"/>
            <a:t>Единовременных компенсационных выплат врачам</a:t>
          </a:r>
          <a:endParaRPr lang="ru-RU" dirty="0"/>
        </a:p>
      </dgm:t>
    </dgm:pt>
    <dgm:pt modelId="{F897EE8D-5C9C-415A-ADD6-1728A4972343}" type="sibTrans" cxnId="{01A06DAD-48FB-41D4-8DDF-BF139EFD5C31}">
      <dgm:prSet/>
      <dgm:spPr/>
      <dgm:t>
        <a:bodyPr/>
        <a:lstStyle/>
        <a:p>
          <a:endParaRPr lang="ru-RU"/>
        </a:p>
      </dgm:t>
    </dgm:pt>
    <dgm:pt modelId="{4AAD637E-5721-4B68-9C0B-82AE9F046804}" type="parTrans" cxnId="{01A06DAD-48FB-41D4-8DDF-BF139EFD5C31}">
      <dgm:prSet/>
      <dgm:spPr/>
      <dgm:t>
        <a:bodyPr/>
        <a:lstStyle/>
        <a:p>
          <a:endParaRPr lang="ru-RU"/>
        </a:p>
      </dgm:t>
    </dgm:pt>
    <dgm:pt modelId="{142E0800-5108-440A-8561-75F13C0D236D}">
      <dgm:prSet phldrT="[Текст]"/>
      <dgm:spPr/>
      <dgm:t>
        <a:bodyPr/>
        <a:lstStyle/>
        <a:p>
          <a:r>
            <a:rPr lang="ru-RU" dirty="0" smtClean="0"/>
            <a:t>финансового обеспечения мероприятий по организации дополнительного профессионального образования медицинских работников по программам повышения квалификации, а также по приобретению и проведению ремонта медицинского оборудования</a:t>
          </a:r>
          <a:endParaRPr lang="ru-RU" dirty="0"/>
        </a:p>
      </dgm:t>
    </dgm:pt>
    <dgm:pt modelId="{A56D1681-B759-44DD-82D6-629741B73947}" type="parTrans" cxnId="{B63B81DF-BE8D-4DA2-AE14-75C06EC65174}">
      <dgm:prSet/>
      <dgm:spPr/>
      <dgm:t>
        <a:bodyPr/>
        <a:lstStyle/>
        <a:p>
          <a:endParaRPr lang="ru-RU"/>
        </a:p>
      </dgm:t>
    </dgm:pt>
    <dgm:pt modelId="{522E5EB6-A838-4B9B-8857-E0744D7CACF7}" type="sibTrans" cxnId="{B63B81DF-BE8D-4DA2-AE14-75C06EC65174}">
      <dgm:prSet/>
      <dgm:spPr/>
      <dgm:t>
        <a:bodyPr/>
        <a:lstStyle/>
        <a:p>
          <a:endParaRPr lang="ru-RU"/>
        </a:p>
      </dgm:t>
    </dgm:pt>
    <dgm:pt modelId="{8E448364-8445-4FDF-932A-58C0EF0CEB09}" type="pres">
      <dgm:prSet presAssocID="{815C6617-8E9A-400A-9777-9C78234963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AAAF19-0E5A-4FEE-85A4-109050007C06}" type="pres">
      <dgm:prSet presAssocID="{B40FA3D0-1485-436B-901B-653F2933CB8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8C039-636E-4742-B8D0-1E39E2B1592C}" type="pres">
      <dgm:prSet presAssocID="{B40FA3D0-1485-436B-901B-653F2933CB8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41177-F6A5-407B-A480-07A80E8B9489}" type="pres">
      <dgm:prSet presAssocID="{D3A619CD-83C6-488B-9540-5BAAF003B5B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8071E-46B6-4BC1-AF2D-9688E7FE1833}" type="pres">
      <dgm:prSet presAssocID="{D3A619CD-83C6-488B-9540-5BAAF003B5B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036BB7-C193-4CEC-892B-1DC4E7D3B859}" srcId="{B40FA3D0-1485-436B-901B-653F2933CB8A}" destId="{7133A8E8-7068-42B5-B384-90ECC21D9A78}" srcOrd="0" destOrd="0" parTransId="{8C4F6AC8-B1EF-47E1-8647-36DD8CCA2A90}" sibTransId="{C8A55427-473D-4BFB-B8EE-D5710C41EBFA}"/>
    <dgm:cxn modelId="{DF365DCE-BB7B-46C2-9428-E51E45EC38EA}" srcId="{815C6617-8E9A-400A-9777-9C7823496323}" destId="{B40FA3D0-1485-436B-901B-653F2933CB8A}" srcOrd="0" destOrd="0" parTransId="{7F20F89C-2DBE-4EDA-9B11-8E98E12352AF}" sibTransId="{5CDB858C-1CFD-43FF-B745-054072040725}"/>
    <dgm:cxn modelId="{6FEBA368-9957-4D20-B2C2-4E05E5568E9A}" srcId="{815C6617-8E9A-400A-9777-9C7823496323}" destId="{D3A619CD-83C6-488B-9540-5BAAF003B5B2}" srcOrd="1" destOrd="0" parTransId="{1F002423-9089-4B26-AEB8-4AE2FB874E9C}" sibTransId="{70FF40D0-E7C5-4178-8BC4-733D50EC3371}"/>
    <dgm:cxn modelId="{7F93B994-4764-4B2D-9F52-3CFE2FA3755A}" type="presOf" srcId="{142E0800-5108-440A-8561-75F13C0D236D}" destId="{3648C039-636E-4742-B8D0-1E39E2B1592C}" srcOrd="0" destOrd="2" presId="urn:microsoft.com/office/officeart/2005/8/layout/vList2"/>
    <dgm:cxn modelId="{B9232C97-7AD0-4567-A8FA-B3EBEAA583D4}" srcId="{D3A619CD-83C6-488B-9540-5BAAF003B5B2}" destId="{556E49ED-F10D-4905-A9AF-05840D899E1F}" srcOrd="0" destOrd="0" parTransId="{F53E4161-9847-4376-A4A0-D97E693BF530}" sibTransId="{F67CD0A6-7277-4583-B7FB-C448DAFBABF9}"/>
    <dgm:cxn modelId="{346E2E75-0477-4417-B8B6-328E99BB6251}" type="presOf" srcId="{D3A619CD-83C6-488B-9540-5BAAF003B5B2}" destId="{23941177-F6A5-407B-A480-07A80E8B9489}" srcOrd="0" destOrd="0" presId="urn:microsoft.com/office/officeart/2005/8/layout/vList2"/>
    <dgm:cxn modelId="{25442227-D978-4424-903E-D8DAE1846E17}" type="presOf" srcId="{B40FA3D0-1485-436B-901B-653F2933CB8A}" destId="{65AAAF19-0E5A-4FEE-85A4-109050007C06}" srcOrd="0" destOrd="0" presId="urn:microsoft.com/office/officeart/2005/8/layout/vList2"/>
    <dgm:cxn modelId="{91ECFC3F-4115-4FDF-9584-FB1BC3BC86F0}" type="presOf" srcId="{CB9AA9FB-A75F-4487-8AC5-4EE232231AD3}" destId="{3648C039-636E-4742-B8D0-1E39E2B1592C}" srcOrd="0" destOrd="1" presId="urn:microsoft.com/office/officeart/2005/8/layout/vList2"/>
    <dgm:cxn modelId="{B63B81DF-BE8D-4DA2-AE14-75C06EC65174}" srcId="{B40FA3D0-1485-436B-901B-653F2933CB8A}" destId="{142E0800-5108-440A-8561-75F13C0D236D}" srcOrd="2" destOrd="0" parTransId="{A56D1681-B759-44DD-82D6-629741B73947}" sibTransId="{522E5EB6-A838-4B9B-8857-E0744D7CACF7}"/>
    <dgm:cxn modelId="{F497A6EB-FA1B-4FF1-8F6D-E3495CC3E6AC}" type="presOf" srcId="{7133A8E8-7068-42B5-B384-90ECC21D9A78}" destId="{3648C039-636E-4742-B8D0-1E39E2B1592C}" srcOrd="0" destOrd="0" presId="urn:microsoft.com/office/officeart/2005/8/layout/vList2"/>
    <dgm:cxn modelId="{05666C97-9ED3-4AF9-9058-B4A63DF20837}" type="presOf" srcId="{815C6617-8E9A-400A-9777-9C7823496323}" destId="{8E448364-8445-4FDF-932A-58C0EF0CEB09}" srcOrd="0" destOrd="0" presId="urn:microsoft.com/office/officeart/2005/8/layout/vList2"/>
    <dgm:cxn modelId="{E541A345-2454-4D87-814C-D8B5762F2755}" type="presOf" srcId="{CB82D63D-8EF9-4774-A1E7-32147A1B49FC}" destId="{69F8071E-46B6-4BC1-AF2D-9688E7FE1833}" srcOrd="0" destOrd="2" presId="urn:microsoft.com/office/officeart/2005/8/layout/vList2"/>
    <dgm:cxn modelId="{01A06DAD-48FB-41D4-8DDF-BF139EFD5C31}" srcId="{B40FA3D0-1485-436B-901B-653F2933CB8A}" destId="{CB9AA9FB-A75F-4487-8AC5-4EE232231AD3}" srcOrd="1" destOrd="0" parTransId="{4AAD637E-5721-4B68-9C0B-82AE9F046804}" sibTransId="{F897EE8D-5C9C-415A-ADD6-1728A4972343}"/>
    <dgm:cxn modelId="{000AF191-0116-45E6-904C-4B5395A58E7E}" type="presOf" srcId="{556E49ED-F10D-4905-A9AF-05840D899E1F}" destId="{69F8071E-46B6-4BC1-AF2D-9688E7FE1833}" srcOrd="0" destOrd="0" presId="urn:microsoft.com/office/officeart/2005/8/layout/vList2"/>
    <dgm:cxn modelId="{1B710296-B44B-41A2-BFCE-9B32F5EF95D8}" type="presOf" srcId="{C60DE359-5008-45E0-A8B6-1D4F9F1CEC85}" destId="{69F8071E-46B6-4BC1-AF2D-9688E7FE1833}" srcOrd="0" destOrd="1" presId="urn:microsoft.com/office/officeart/2005/8/layout/vList2"/>
    <dgm:cxn modelId="{363BA4CF-7499-46CF-B5B3-BD3E82ABB2C2}" srcId="{D3A619CD-83C6-488B-9540-5BAAF003B5B2}" destId="{C60DE359-5008-45E0-A8B6-1D4F9F1CEC85}" srcOrd="1" destOrd="0" parTransId="{D4E1FECF-B769-4A6F-8390-3631380F70A9}" sibTransId="{52C2AC1C-5494-4911-A326-2F60189EA934}"/>
    <dgm:cxn modelId="{6C6D3E7C-0C65-406C-968F-77263A6B5E1B}" srcId="{D3A619CD-83C6-488B-9540-5BAAF003B5B2}" destId="{CB82D63D-8EF9-4774-A1E7-32147A1B49FC}" srcOrd="2" destOrd="0" parTransId="{557F0636-84DE-44C5-A9A8-CDEE2949269F}" sibTransId="{9DA72BB6-5551-496A-B6A5-79A4A1996A3F}"/>
    <dgm:cxn modelId="{E1083F3B-521D-4D7F-9FBE-C8ABB8EBB4EC}" type="presParOf" srcId="{8E448364-8445-4FDF-932A-58C0EF0CEB09}" destId="{65AAAF19-0E5A-4FEE-85A4-109050007C06}" srcOrd="0" destOrd="0" presId="urn:microsoft.com/office/officeart/2005/8/layout/vList2"/>
    <dgm:cxn modelId="{B8DBDCAF-AC82-452E-A9E4-EFB94B60FF9F}" type="presParOf" srcId="{8E448364-8445-4FDF-932A-58C0EF0CEB09}" destId="{3648C039-636E-4742-B8D0-1E39E2B1592C}" srcOrd="1" destOrd="0" presId="urn:microsoft.com/office/officeart/2005/8/layout/vList2"/>
    <dgm:cxn modelId="{E496BFF3-D782-4BF1-9AE4-25DE7FC31434}" type="presParOf" srcId="{8E448364-8445-4FDF-932A-58C0EF0CEB09}" destId="{23941177-F6A5-407B-A480-07A80E8B9489}" srcOrd="2" destOrd="0" presId="urn:microsoft.com/office/officeart/2005/8/layout/vList2"/>
    <dgm:cxn modelId="{F6414183-FFD6-4C0C-88C6-0FFFFE4DB0B3}" type="presParOf" srcId="{8E448364-8445-4FDF-932A-58C0EF0CEB09}" destId="{69F8071E-46B6-4BC1-AF2D-9688E7FE183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AF040-C2D5-409D-90EA-3C4BA7AF3CC7}" type="doc">
      <dgm:prSet loTypeId="urn:microsoft.com/office/officeart/2005/8/layout/vList5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2FF14B-5539-42D8-A3C1-B3632C669A6C}">
      <dgm:prSet phldrT="[Текст]" custT="1"/>
      <dgm:spPr>
        <a:solidFill>
          <a:srgbClr val="660066"/>
        </a:solidFill>
      </dgm:spPr>
      <dgm:t>
        <a:bodyPr/>
        <a:lstStyle/>
        <a:p>
          <a:r>
            <a:rPr lang="ru-RU" sz="20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2012</a:t>
          </a:r>
          <a:r>
            <a:rPr lang="ru-RU" sz="25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002676-9313-41AD-A7FC-51E92A875C80}" type="parTrans" cxnId="{56173D7A-5370-46D3-9BEF-449ACC508C83}">
      <dgm:prSet/>
      <dgm:spPr/>
      <dgm:t>
        <a:bodyPr/>
        <a:lstStyle/>
        <a:p>
          <a:endParaRPr lang="ru-RU"/>
        </a:p>
      </dgm:t>
    </dgm:pt>
    <dgm:pt modelId="{796B3198-4253-4DDA-8933-C9FC4C92B7C6}" type="sibTrans" cxnId="{56173D7A-5370-46D3-9BEF-449ACC508C83}">
      <dgm:prSet/>
      <dgm:spPr/>
      <dgm:t>
        <a:bodyPr/>
        <a:lstStyle/>
        <a:p>
          <a:endParaRPr lang="ru-RU"/>
        </a:p>
      </dgm:t>
    </dgm:pt>
    <dgm:pt modelId="{F6D1A8E8-190D-4A91-9F3E-2D6181F38D31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2 397,9 млн. руб.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DCCE9D36-49B8-4E47-962A-99B6D02B2ABC}" type="sibTrans" cxnId="{1AFAB995-F358-4222-9CF5-3D462F86F636}">
      <dgm:prSet/>
      <dgm:spPr/>
      <dgm:t>
        <a:bodyPr/>
        <a:lstStyle/>
        <a:p>
          <a:endParaRPr lang="ru-RU"/>
        </a:p>
      </dgm:t>
    </dgm:pt>
    <dgm:pt modelId="{174154CC-F21F-47A7-A273-016C1091A984}" type="parTrans" cxnId="{1AFAB995-F358-4222-9CF5-3D462F86F636}">
      <dgm:prSet/>
      <dgm:spPr/>
      <dgm:t>
        <a:bodyPr/>
        <a:lstStyle/>
        <a:p>
          <a:endParaRPr lang="ru-RU"/>
        </a:p>
      </dgm:t>
    </dgm:pt>
    <dgm:pt modelId="{FE07DE65-2CD0-4323-9877-53F9CE27DCDD}">
      <dgm:prSet phldrT="[Текст]" custT="1"/>
      <dgm:spPr>
        <a:solidFill>
          <a:srgbClr val="660066"/>
        </a:solidFill>
      </dgm:spPr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2013</a:t>
          </a:r>
          <a:r>
            <a:rPr lang="ru-RU" sz="16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DE4DB1A2-7255-42E9-8CE2-6E28BA29DFCF}" type="parTrans" cxnId="{65DF34E8-FA91-47CF-87FF-201B71CAA5C3}">
      <dgm:prSet/>
      <dgm:spPr/>
      <dgm:t>
        <a:bodyPr/>
        <a:lstStyle/>
        <a:p>
          <a:endParaRPr lang="ru-RU"/>
        </a:p>
      </dgm:t>
    </dgm:pt>
    <dgm:pt modelId="{7A1E9047-E19F-402E-94FA-757402D9847C}" type="sibTrans" cxnId="{65DF34E8-FA91-47CF-87FF-201B71CAA5C3}">
      <dgm:prSet/>
      <dgm:spPr/>
      <dgm:t>
        <a:bodyPr/>
        <a:lstStyle/>
        <a:p>
          <a:endParaRPr lang="ru-RU"/>
        </a:p>
      </dgm:t>
    </dgm:pt>
    <dgm:pt modelId="{C299D24D-65CE-4E73-85C8-4DDFCB156BCD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3 258,6 млн.руб.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64FDBDA5-DC1A-4061-947C-64E72389839E}" type="parTrans" cxnId="{02AE0E7F-36BD-4DA9-B0D0-3F7565DCA37F}">
      <dgm:prSet/>
      <dgm:spPr/>
      <dgm:t>
        <a:bodyPr/>
        <a:lstStyle/>
        <a:p>
          <a:endParaRPr lang="ru-RU"/>
        </a:p>
      </dgm:t>
    </dgm:pt>
    <dgm:pt modelId="{01F6AFC5-8768-4C99-B6F0-30B74899D375}" type="sibTrans" cxnId="{02AE0E7F-36BD-4DA9-B0D0-3F7565DCA37F}">
      <dgm:prSet/>
      <dgm:spPr/>
      <dgm:t>
        <a:bodyPr/>
        <a:lstStyle/>
        <a:p>
          <a:endParaRPr lang="ru-RU"/>
        </a:p>
      </dgm:t>
    </dgm:pt>
    <dgm:pt modelId="{E52C17A7-0CC2-4327-BDFE-0B5DF99741FA}">
      <dgm:prSet phldrT="[Текст]" custT="1"/>
      <dgm:spPr>
        <a:solidFill>
          <a:srgbClr val="660066"/>
        </a:solidFill>
      </dgm:spPr>
      <dgm:t>
        <a:bodyPr/>
        <a:lstStyle/>
        <a:p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2014</a:t>
          </a:r>
          <a:r>
            <a:rPr lang="ru-RU" sz="16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 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7AE9C449-3425-4A92-981F-CC6D93549017}" type="parTrans" cxnId="{740F9D35-612A-4123-941A-21D5DD0BB153}">
      <dgm:prSet/>
      <dgm:spPr/>
      <dgm:t>
        <a:bodyPr/>
        <a:lstStyle/>
        <a:p>
          <a:endParaRPr lang="ru-RU"/>
        </a:p>
      </dgm:t>
    </dgm:pt>
    <dgm:pt modelId="{2A87B488-01F6-4585-BA2C-15051DE000DD}" type="sibTrans" cxnId="{740F9D35-612A-4123-941A-21D5DD0BB153}">
      <dgm:prSet/>
      <dgm:spPr/>
      <dgm:t>
        <a:bodyPr/>
        <a:lstStyle/>
        <a:p>
          <a:endParaRPr lang="ru-RU"/>
        </a:p>
      </dgm:t>
    </dgm:pt>
    <dgm:pt modelId="{D801194F-0BE3-4DF5-B991-57ABCF0A13E7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3 219,5 млн.руб.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CAE7AC46-6770-40E5-9E5D-47249E9B6FA6}" type="parTrans" cxnId="{C61D58CF-6AD0-4259-BD0E-0D26CF6D01D6}">
      <dgm:prSet/>
      <dgm:spPr/>
      <dgm:t>
        <a:bodyPr/>
        <a:lstStyle/>
        <a:p>
          <a:endParaRPr lang="ru-RU"/>
        </a:p>
      </dgm:t>
    </dgm:pt>
    <dgm:pt modelId="{EC8B9523-0843-4083-AB33-3ACD752C2CE2}" type="sibTrans" cxnId="{C61D58CF-6AD0-4259-BD0E-0D26CF6D01D6}">
      <dgm:prSet/>
      <dgm:spPr/>
      <dgm:t>
        <a:bodyPr/>
        <a:lstStyle/>
        <a:p>
          <a:endParaRPr lang="ru-RU"/>
        </a:p>
      </dgm:t>
    </dgm:pt>
    <dgm:pt modelId="{59E0B0DD-BF5D-4495-80C5-1171A732AE85}">
      <dgm:prSet phldrT="[Текст]" custT="1"/>
      <dgm:spPr>
        <a:solidFill>
          <a:srgbClr val="660066"/>
        </a:solidFill>
      </dgm:spPr>
      <dgm:t>
        <a:bodyPr/>
        <a:lstStyle/>
        <a:p>
          <a:r>
            <a:rPr lang="ru-RU" sz="2000" b="1" dirty="0" smtClean="0">
              <a:latin typeface="Arial" pitchFamily="34" charset="0"/>
              <a:cs typeface="Arial" pitchFamily="34" charset="0"/>
            </a:rPr>
            <a:t> 2015 год</a:t>
          </a:r>
          <a:endParaRPr lang="ru-RU" sz="2000" b="1" dirty="0">
            <a:latin typeface="Arial" pitchFamily="34" charset="0"/>
            <a:cs typeface="Arial" pitchFamily="34" charset="0"/>
          </a:endParaRPr>
        </a:p>
      </dgm:t>
    </dgm:pt>
    <dgm:pt modelId="{B8BCFF9A-9664-4373-800E-F1024DEDA6BC}" type="parTrans" cxnId="{E4061F84-999E-43F9-A185-086FA07AF57A}">
      <dgm:prSet/>
      <dgm:spPr/>
      <dgm:t>
        <a:bodyPr/>
        <a:lstStyle/>
        <a:p>
          <a:endParaRPr lang="ru-RU"/>
        </a:p>
      </dgm:t>
    </dgm:pt>
    <dgm:pt modelId="{AF8A6D28-AAC2-4E5E-B6B0-F3042CDFF989}" type="sibTrans" cxnId="{E4061F84-999E-43F9-A185-086FA07AF57A}">
      <dgm:prSet/>
      <dgm:spPr/>
      <dgm:t>
        <a:bodyPr/>
        <a:lstStyle/>
        <a:p>
          <a:endParaRPr lang="ru-RU"/>
        </a:p>
      </dgm:t>
    </dgm:pt>
    <dgm:pt modelId="{49581EBD-A9AE-4DFE-B61E-F14A7EB6D4D2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3 753,2 млн.руб.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B6D1C4DD-EF01-419C-BE2C-16C3C1580C1B}" type="parTrans" cxnId="{803620E9-F687-4753-9452-8C83498BF901}">
      <dgm:prSet/>
      <dgm:spPr/>
      <dgm:t>
        <a:bodyPr/>
        <a:lstStyle/>
        <a:p>
          <a:endParaRPr lang="ru-RU"/>
        </a:p>
      </dgm:t>
    </dgm:pt>
    <dgm:pt modelId="{73D2AE0F-45F4-44B4-A56E-35CFF32B1EA3}" type="sibTrans" cxnId="{803620E9-F687-4753-9452-8C83498BF901}">
      <dgm:prSet/>
      <dgm:spPr/>
      <dgm:t>
        <a:bodyPr/>
        <a:lstStyle/>
        <a:p>
          <a:endParaRPr lang="ru-RU"/>
        </a:p>
      </dgm:t>
    </dgm:pt>
    <dgm:pt modelId="{3B325813-B358-4177-8B51-BE297F078536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2016 год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EB5C40D4-9D88-47F9-BE99-FBCD7A34303C}" type="parTrans" cxnId="{A25580EF-756E-4F89-B632-DC07DC534571}">
      <dgm:prSet/>
      <dgm:spPr/>
    </dgm:pt>
    <dgm:pt modelId="{92242FE5-626B-42DB-A480-31A21F2F5465}" type="sibTrans" cxnId="{A25580EF-756E-4F89-B632-DC07DC534571}">
      <dgm:prSet/>
      <dgm:spPr/>
    </dgm:pt>
    <dgm:pt modelId="{0418378A-4FAB-4420-93D9-4528F871B2E6}">
      <dgm:prSet phldrT="[Текст]" custT="1"/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3 828,8 </a:t>
          </a:r>
          <a:r>
            <a:rPr lang="ru-RU" sz="1600" b="1" dirty="0" err="1" smtClean="0">
              <a:latin typeface="Arial" pitchFamily="34" charset="0"/>
              <a:cs typeface="Arial" pitchFamily="34" charset="0"/>
            </a:rPr>
            <a:t>млн.руб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0CF506A0-A35C-4FBF-A35B-B7BDD8787854}" type="parTrans" cxnId="{1329ECB6-907A-4487-B2FB-F6B9F8884496}">
      <dgm:prSet/>
      <dgm:spPr/>
    </dgm:pt>
    <dgm:pt modelId="{27F96D7A-5DB3-41EC-A1C6-017C4C096D1A}" type="sibTrans" cxnId="{1329ECB6-907A-4487-B2FB-F6B9F8884496}">
      <dgm:prSet/>
      <dgm:spPr/>
    </dgm:pt>
    <dgm:pt modelId="{8B5DCCAB-6530-4A08-A851-EC738152419E}" type="pres">
      <dgm:prSet presAssocID="{DBAAF040-C2D5-409D-90EA-3C4BA7AF3C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B98A38-2B26-4784-8F06-0E76D365BAB7}" type="pres">
      <dgm:prSet presAssocID="{B62FF14B-5539-42D8-A3C1-B3632C669A6C}" presName="linNode" presStyleCnt="0"/>
      <dgm:spPr/>
    </dgm:pt>
    <dgm:pt modelId="{0B09D93D-A69C-405A-9F46-ECD355198406}" type="pres">
      <dgm:prSet presAssocID="{B62FF14B-5539-42D8-A3C1-B3632C669A6C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DBC46-3D1B-49DA-B852-38E04E730DFC}" type="pres">
      <dgm:prSet presAssocID="{B62FF14B-5539-42D8-A3C1-B3632C669A6C}" presName="descendantText" presStyleLbl="alignAccFollowNode1" presStyleIdx="0" presStyleCnt="5" custLinFactNeighborX="3182" custLinFactNeighborY="69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7004A1-D900-48EF-82CE-B24F283E000B}" type="pres">
      <dgm:prSet presAssocID="{796B3198-4253-4DDA-8933-C9FC4C92B7C6}" presName="sp" presStyleCnt="0"/>
      <dgm:spPr/>
    </dgm:pt>
    <dgm:pt modelId="{995D1A6A-133D-4604-AE9B-88DDA4305275}" type="pres">
      <dgm:prSet presAssocID="{FE07DE65-2CD0-4323-9877-53F9CE27DCDD}" presName="linNode" presStyleCnt="0"/>
      <dgm:spPr/>
    </dgm:pt>
    <dgm:pt modelId="{DF5823F8-DD16-4EBA-A08B-26099D9D03F2}" type="pres">
      <dgm:prSet presAssocID="{FE07DE65-2CD0-4323-9877-53F9CE27DCDD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8F0C3-6132-4D66-BEA5-A18D00D22E1A}" type="pres">
      <dgm:prSet presAssocID="{FE07DE65-2CD0-4323-9877-53F9CE27DCDD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B6BCC-EE12-49EA-B722-DF651E0E89D5}" type="pres">
      <dgm:prSet presAssocID="{7A1E9047-E19F-402E-94FA-757402D9847C}" presName="sp" presStyleCnt="0"/>
      <dgm:spPr/>
    </dgm:pt>
    <dgm:pt modelId="{52A6F36B-7FAA-412E-8FCE-9A16AB4D98D7}" type="pres">
      <dgm:prSet presAssocID="{E52C17A7-0CC2-4327-BDFE-0B5DF99741FA}" presName="linNode" presStyleCnt="0"/>
      <dgm:spPr/>
    </dgm:pt>
    <dgm:pt modelId="{5DCFDDC9-E9EA-4878-91AE-14F42B0CC4D0}" type="pres">
      <dgm:prSet presAssocID="{E52C17A7-0CC2-4327-BDFE-0B5DF99741FA}" presName="parentText" presStyleLbl="node1" presStyleIdx="2" presStyleCnt="5" custLinFactNeighborX="-1323" custLinFactNeighborY="-24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8BDBCD-7A93-413D-952E-985EA4874B92}" type="pres">
      <dgm:prSet presAssocID="{E52C17A7-0CC2-4327-BDFE-0B5DF99741FA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8C9B5-AF48-4459-B504-2399611355AC}" type="pres">
      <dgm:prSet presAssocID="{2A87B488-01F6-4585-BA2C-15051DE000DD}" presName="sp" presStyleCnt="0"/>
      <dgm:spPr/>
    </dgm:pt>
    <dgm:pt modelId="{ACE8A9F6-2103-4EE0-AC7E-FD8869B9ABE8}" type="pres">
      <dgm:prSet presAssocID="{59E0B0DD-BF5D-4495-80C5-1171A732AE85}" presName="linNode" presStyleCnt="0"/>
      <dgm:spPr/>
    </dgm:pt>
    <dgm:pt modelId="{ADBBD9B5-6FC4-4670-9751-D068D73A0C97}" type="pres">
      <dgm:prSet presAssocID="{59E0B0DD-BF5D-4495-80C5-1171A732AE85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D873E-6397-4257-BC56-47C2EF2F3109}" type="pres">
      <dgm:prSet presAssocID="{59E0B0DD-BF5D-4495-80C5-1171A732AE85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D2B130-8F35-463A-8D70-7DE31E9DED3F}" type="pres">
      <dgm:prSet presAssocID="{AF8A6D28-AAC2-4E5E-B6B0-F3042CDFF989}" presName="sp" presStyleCnt="0"/>
      <dgm:spPr/>
    </dgm:pt>
    <dgm:pt modelId="{625EDC03-FEB9-4FA3-A676-7D8645C8F7E7}" type="pres">
      <dgm:prSet presAssocID="{3B325813-B358-4177-8B51-BE297F078536}" presName="linNode" presStyleCnt="0"/>
      <dgm:spPr/>
    </dgm:pt>
    <dgm:pt modelId="{CE6AF482-A900-4187-9222-8C929CE79394}" type="pres">
      <dgm:prSet presAssocID="{3B325813-B358-4177-8B51-BE297F078536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AAC3A7-4B7A-4077-8C36-28AE9E23DE88}" type="pres">
      <dgm:prSet presAssocID="{3B325813-B358-4177-8B51-BE297F078536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0B7E3A-7C12-4091-9B0D-BB3D68B0BE4B}" type="presOf" srcId="{B62FF14B-5539-42D8-A3C1-B3632C669A6C}" destId="{0B09D93D-A69C-405A-9F46-ECD355198406}" srcOrd="0" destOrd="0" presId="urn:microsoft.com/office/officeart/2005/8/layout/vList5"/>
    <dgm:cxn modelId="{D69F8A01-F0E1-4DED-8036-A1F89248FFE8}" type="presOf" srcId="{C299D24D-65CE-4E73-85C8-4DDFCB156BCD}" destId="{DA98F0C3-6132-4D66-BEA5-A18D00D22E1A}" srcOrd="0" destOrd="0" presId="urn:microsoft.com/office/officeart/2005/8/layout/vList5"/>
    <dgm:cxn modelId="{5D83B57E-B00F-4592-81A3-278CA897A168}" type="presOf" srcId="{59E0B0DD-BF5D-4495-80C5-1171A732AE85}" destId="{ADBBD9B5-6FC4-4670-9751-D068D73A0C97}" srcOrd="0" destOrd="0" presId="urn:microsoft.com/office/officeart/2005/8/layout/vList5"/>
    <dgm:cxn modelId="{803620E9-F687-4753-9452-8C83498BF901}" srcId="{59E0B0DD-BF5D-4495-80C5-1171A732AE85}" destId="{49581EBD-A9AE-4DFE-B61E-F14A7EB6D4D2}" srcOrd="0" destOrd="0" parTransId="{B6D1C4DD-EF01-419C-BE2C-16C3C1580C1B}" sibTransId="{73D2AE0F-45F4-44B4-A56E-35CFF32B1EA3}"/>
    <dgm:cxn modelId="{746D02E5-3BBE-49F0-A78A-7E7A9148D042}" type="presOf" srcId="{E52C17A7-0CC2-4327-BDFE-0B5DF99741FA}" destId="{5DCFDDC9-E9EA-4878-91AE-14F42B0CC4D0}" srcOrd="0" destOrd="0" presId="urn:microsoft.com/office/officeart/2005/8/layout/vList5"/>
    <dgm:cxn modelId="{B3893818-E32E-48EF-BFAF-612736C56882}" type="presOf" srcId="{F6D1A8E8-190D-4A91-9F3E-2D6181F38D31}" destId="{18BDBC46-3D1B-49DA-B852-38E04E730DFC}" srcOrd="0" destOrd="0" presId="urn:microsoft.com/office/officeart/2005/8/layout/vList5"/>
    <dgm:cxn modelId="{8A29FD1E-B101-4772-ACD8-9E0388D66C44}" type="presOf" srcId="{D801194F-0BE3-4DF5-B991-57ABCF0A13E7}" destId="{1C8BDBCD-7A93-413D-952E-985EA4874B92}" srcOrd="0" destOrd="0" presId="urn:microsoft.com/office/officeart/2005/8/layout/vList5"/>
    <dgm:cxn modelId="{9554CAA5-C78C-4B40-AEBA-0F010E2E9DF7}" type="presOf" srcId="{FE07DE65-2CD0-4323-9877-53F9CE27DCDD}" destId="{DF5823F8-DD16-4EBA-A08B-26099D9D03F2}" srcOrd="0" destOrd="0" presId="urn:microsoft.com/office/officeart/2005/8/layout/vList5"/>
    <dgm:cxn modelId="{5A2BE1B8-F450-400E-9D13-5B86E59F7C3D}" type="presOf" srcId="{DBAAF040-C2D5-409D-90EA-3C4BA7AF3CC7}" destId="{8B5DCCAB-6530-4A08-A851-EC738152419E}" srcOrd="0" destOrd="0" presId="urn:microsoft.com/office/officeart/2005/8/layout/vList5"/>
    <dgm:cxn modelId="{E4061F84-999E-43F9-A185-086FA07AF57A}" srcId="{DBAAF040-C2D5-409D-90EA-3C4BA7AF3CC7}" destId="{59E0B0DD-BF5D-4495-80C5-1171A732AE85}" srcOrd="3" destOrd="0" parTransId="{B8BCFF9A-9664-4373-800E-F1024DEDA6BC}" sibTransId="{AF8A6D28-AAC2-4E5E-B6B0-F3042CDFF989}"/>
    <dgm:cxn modelId="{1329ECB6-907A-4487-B2FB-F6B9F8884496}" srcId="{3B325813-B358-4177-8B51-BE297F078536}" destId="{0418378A-4FAB-4420-93D9-4528F871B2E6}" srcOrd="0" destOrd="0" parTransId="{0CF506A0-A35C-4FBF-A35B-B7BDD8787854}" sibTransId="{27F96D7A-5DB3-41EC-A1C6-017C4C096D1A}"/>
    <dgm:cxn modelId="{740F9D35-612A-4123-941A-21D5DD0BB153}" srcId="{DBAAF040-C2D5-409D-90EA-3C4BA7AF3CC7}" destId="{E52C17A7-0CC2-4327-BDFE-0B5DF99741FA}" srcOrd="2" destOrd="0" parTransId="{7AE9C449-3425-4A92-981F-CC6D93549017}" sibTransId="{2A87B488-01F6-4585-BA2C-15051DE000DD}"/>
    <dgm:cxn modelId="{56173D7A-5370-46D3-9BEF-449ACC508C83}" srcId="{DBAAF040-C2D5-409D-90EA-3C4BA7AF3CC7}" destId="{B62FF14B-5539-42D8-A3C1-B3632C669A6C}" srcOrd="0" destOrd="0" parTransId="{05002676-9313-41AD-A7FC-51E92A875C80}" sibTransId="{796B3198-4253-4DDA-8933-C9FC4C92B7C6}"/>
    <dgm:cxn modelId="{C61D58CF-6AD0-4259-BD0E-0D26CF6D01D6}" srcId="{E52C17A7-0CC2-4327-BDFE-0B5DF99741FA}" destId="{D801194F-0BE3-4DF5-B991-57ABCF0A13E7}" srcOrd="0" destOrd="0" parTransId="{CAE7AC46-6770-40E5-9E5D-47249E9B6FA6}" sibTransId="{EC8B9523-0843-4083-AB33-3ACD752C2CE2}"/>
    <dgm:cxn modelId="{A25580EF-756E-4F89-B632-DC07DC534571}" srcId="{DBAAF040-C2D5-409D-90EA-3C4BA7AF3CC7}" destId="{3B325813-B358-4177-8B51-BE297F078536}" srcOrd="4" destOrd="0" parTransId="{EB5C40D4-9D88-47F9-BE99-FBCD7A34303C}" sibTransId="{92242FE5-626B-42DB-A480-31A21F2F5465}"/>
    <dgm:cxn modelId="{65DF34E8-FA91-47CF-87FF-201B71CAA5C3}" srcId="{DBAAF040-C2D5-409D-90EA-3C4BA7AF3CC7}" destId="{FE07DE65-2CD0-4323-9877-53F9CE27DCDD}" srcOrd="1" destOrd="0" parTransId="{DE4DB1A2-7255-42E9-8CE2-6E28BA29DFCF}" sibTransId="{7A1E9047-E19F-402E-94FA-757402D9847C}"/>
    <dgm:cxn modelId="{1AFAB995-F358-4222-9CF5-3D462F86F636}" srcId="{B62FF14B-5539-42D8-A3C1-B3632C669A6C}" destId="{F6D1A8E8-190D-4A91-9F3E-2D6181F38D31}" srcOrd="0" destOrd="0" parTransId="{174154CC-F21F-47A7-A273-016C1091A984}" sibTransId="{DCCE9D36-49B8-4E47-962A-99B6D02B2ABC}"/>
    <dgm:cxn modelId="{460B1EFF-89AD-448F-AFA1-25400BD38780}" type="presOf" srcId="{0418378A-4FAB-4420-93D9-4528F871B2E6}" destId="{F2AAC3A7-4B7A-4077-8C36-28AE9E23DE88}" srcOrd="0" destOrd="0" presId="urn:microsoft.com/office/officeart/2005/8/layout/vList5"/>
    <dgm:cxn modelId="{02AE0E7F-36BD-4DA9-B0D0-3F7565DCA37F}" srcId="{FE07DE65-2CD0-4323-9877-53F9CE27DCDD}" destId="{C299D24D-65CE-4E73-85C8-4DDFCB156BCD}" srcOrd="0" destOrd="0" parTransId="{64FDBDA5-DC1A-4061-947C-64E72389839E}" sibTransId="{01F6AFC5-8768-4C99-B6F0-30B74899D375}"/>
    <dgm:cxn modelId="{CA82C736-BD7B-407C-8918-C04D1366FB84}" type="presOf" srcId="{3B325813-B358-4177-8B51-BE297F078536}" destId="{CE6AF482-A900-4187-9222-8C929CE79394}" srcOrd="0" destOrd="0" presId="urn:microsoft.com/office/officeart/2005/8/layout/vList5"/>
    <dgm:cxn modelId="{0572DD50-4606-4046-9CC0-4B4180348544}" type="presOf" srcId="{49581EBD-A9AE-4DFE-B61E-F14A7EB6D4D2}" destId="{55CD873E-6397-4257-BC56-47C2EF2F3109}" srcOrd="0" destOrd="0" presId="urn:microsoft.com/office/officeart/2005/8/layout/vList5"/>
    <dgm:cxn modelId="{8B960356-77EE-4ED7-92D6-0E0DF009741C}" type="presParOf" srcId="{8B5DCCAB-6530-4A08-A851-EC738152419E}" destId="{67B98A38-2B26-4784-8F06-0E76D365BAB7}" srcOrd="0" destOrd="0" presId="urn:microsoft.com/office/officeart/2005/8/layout/vList5"/>
    <dgm:cxn modelId="{152EEF78-9874-4E9B-84FC-EA24BE8EB756}" type="presParOf" srcId="{67B98A38-2B26-4784-8F06-0E76D365BAB7}" destId="{0B09D93D-A69C-405A-9F46-ECD355198406}" srcOrd="0" destOrd="0" presId="urn:microsoft.com/office/officeart/2005/8/layout/vList5"/>
    <dgm:cxn modelId="{235F316C-492C-4213-B76A-551D9CE37382}" type="presParOf" srcId="{67B98A38-2B26-4784-8F06-0E76D365BAB7}" destId="{18BDBC46-3D1B-49DA-B852-38E04E730DFC}" srcOrd="1" destOrd="0" presId="urn:microsoft.com/office/officeart/2005/8/layout/vList5"/>
    <dgm:cxn modelId="{24053C19-06AF-4C44-AEC4-818A6D0AB593}" type="presParOf" srcId="{8B5DCCAB-6530-4A08-A851-EC738152419E}" destId="{177004A1-D900-48EF-82CE-B24F283E000B}" srcOrd="1" destOrd="0" presId="urn:microsoft.com/office/officeart/2005/8/layout/vList5"/>
    <dgm:cxn modelId="{A66A5273-C546-4F79-9F7B-67937CD4ED4D}" type="presParOf" srcId="{8B5DCCAB-6530-4A08-A851-EC738152419E}" destId="{995D1A6A-133D-4604-AE9B-88DDA4305275}" srcOrd="2" destOrd="0" presId="urn:microsoft.com/office/officeart/2005/8/layout/vList5"/>
    <dgm:cxn modelId="{36E4C397-BCB3-4AAB-A838-5EB4D937D0C9}" type="presParOf" srcId="{995D1A6A-133D-4604-AE9B-88DDA4305275}" destId="{DF5823F8-DD16-4EBA-A08B-26099D9D03F2}" srcOrd="0" destOrd="0" presId="urn:microsoft.com/office/officeart/2005/8/layout/vList5"/>
    <dgm:cxn modelId="{FBEBCEB2-BF6A-4DA0-87C4-98224F7B1F3D}" type="presParOf" srcId="{995D1A6A-133D-4604-AE9B-88DDA4305275}" destId="{DA98F0C3-6132-4D66-BEA5-A18D00D22E1A}" srcOrd="1" destOrd="0" presId="urn:microsoft.com/office/officeart/2005/8/layout/vList5"/>
    <dgm:cxn modelId="{924F5EFA-D2FA-46BA-8DD1-72E44F72ED74}" type="presParOf" srcId="{8B5DCCAB-6530-4A08-A851-EC738152419E}" destId="{A32B6BCC-EE12-49EA-B722-DF651E0E89D5}" srcOrd="3" destOrd="0" presId="urn:microsoft.com/office/officeart/2005/8/layout/vList5"/>
    <dgm:cxn modelId="{56E29E46-D224-4EC6-B754-16E618684039}" type="presParOf" srcId="{8B5DCCAB-6530-4A08-A851-EC738152419E}" destId="{52A6F36B-7FAA-412E-8FCE-9A16AB4D98D7}" srcOrd="4" destOrd="0" presId="urn:microsoft.com/office/officeart/2005/8/layout/vList5"/>
    <dgm:cxn modelId="{A2D8CB0B-A11C-4A16-AD83-B829C5C3E5BF}" type="presParOf" srcId="{52A6F36B-7FAA-412E-8FCE-9A16AB4D98D7}" destId="{5DCFDDC9-E9EA-4878-91AE-14F42B0CC4D0}" srcOrd="0" destOrd="0" presId="urn:microsoft.com/office/officeart/2005/8/layout/vList5"/>
    <dgm:cxn modelId="{7D58D3B4-A283-4CFB-B045-0A0388F878BF}" type="presParOf" srcId="{52A6F36B-7FAA-412E-8FCE-9A16AB4D98D7}" destId="{1C8BDBCD-7A93-413D-952E-985EA4874B92}" srcOrd="1" destOrd="0" presId="urn:microsoft.com/office/officeart/2005/8/layout/vList5"/>
    <dgm:cxn modelId="{8CB79967-1245-4151-A189-D3C1647291E0}" type="presParOf" srcId="{8B5DCCAB-6530-4A08-A851-EC738152419E}" destId="{45C8C9B5-AF48-4459-B504-2399611355AC}" srcOrd="5" destOrd="0" presId="urn:microsoft.com/office/officeart/2005/8/layout/vList5"/>
    <dgm:cxn modelId="{3F1C3EC1-BFD8-49BB-A0D6-028BFB7E8F21}" type="presParOf" srcId="{8B5DCCAB-6530-4A08-A851-EC738152419E}" destId="{ACE8A9F6-2103-4EE0-AC7E-FD8869B9ABE8}" srcOrd="6" destOrd="0" presId="urn:microsoft.com/office/officeart/2005/8/layout/vList5"/>
    <dgm:cxn modelId="{109F6888-9618-40E1-9595-10E01CEB42CD}" type="presParOf" srcId="{ACE8A9F6-2103-4EE0-AC7E-FD8869B9ABE8}" destId="{ADBBD9B5-6FC4-4670-9751-D068D73A0C97}" srcOrd="0" destOrd="0" presId="urn:microsoft.com/office/officeart/2005/8/layout/vList5"/>
    <dgm:cxn modelId="{66A79E6C-32A8-4252-B266-B146745078F8}" type="presParOf" srcId="{ACE8A9F6-2103-4EE0-AC7E-FD8869B9ABE8}" destId="{55CD873E-6397-4257-BC56-47C2EF2F3109}" srcOrd="1" destOrd="0" presId="urn:microsoft.com/office/officeart/2005/8/layout/vList5"/>
    <dgm:cxn modelId="{FC727B67-64F9-4F84-9FAE-5189DBB9514A}" type="presParOf" srcId="{8B5DCCAB-6530-4A08-A851-EC738152419E}" destId="{29D2B130-8F35-463A-8D70-7DE31E9DED3F}" srcOrd="7" destOrd="0" presId="urn:microsoft.com/office/officeart/2005/8/layout/vList5"/>
    <dgm:cxn modelId="{E26C8746-10A2-42A2-9E51-23634DCC92FF}" type="presParOf" srcId="{8B5DCCAB-6530-4A08-A851-EC738152419E}" destId="{625EDC03-FEB9-4FA3-A676-7D8645C8F7E7}" srcOrd="8" destOrd="0" presId="urn:microsoft.com/office/officeart/2005/8/layout/vList5"/>
    <dgm:cxn modelId="{174FC8F6-B014-4BE5-81F9-B52CA23A6642}" type="presParOf" srcId="{625EDC03-FEB9-4FA3-A676-7D8645C8F7E7}" destId="{CE6AF482-A900-4187-9222-8C929CE79394}" srcOrd="0" destOrd="0" presId="urn:microsoft.com/office/officeart/2005/8/layout/vList5"/>
    <dgm:cxn modelId="{2587AC62-AF84-454A-8465-BEFD1B078535}" type="presParOf" srcId="{625EDC03-FEB9-4FA3-A676-7D8645C8F7E7}" destId="{F2AAC3A7-4B7A-4077-8C36-28AE9E23DE8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075167-D48B-4A4F-A53A-88201F4A40E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F00725-7701-42A1-92E3-7A9E6A71D4B5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ТФОМС РА: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CCE8528-3431-4EBE-A412-C07CCEEB6E84}" type="parTrans" cxnId="{E6B811C0-A29F-42ED-967C-415636F56856}">
      <dgm:prSet/>
      <dgm:spPr/>
      <dgm:t>
        <a:bodyPr/>
        <a:lstStyle/>
        <a:p>
          <a:endParaRPr lang="ru-RU"/>
        </a:p>
      </dgm:t>
    </dgm:pt>
    <dgm:pt modelId="{3A1D65F1-C4F2-47B7-9793-FE426FB3F8E2}" type="sibTrans" cxnId="{E6B811C0-A29F-42ED-967C-415636F56856}">
      <dgm:prSet/>
      <dgm:spPr/>
      <dgm:t>
        <a:bodyPr/>
        <a:lstStyle/>
        <a:p>
          <a:endParaRPr lang="ru-RU"/>
        </a:p>
      </dgm:t>
    </dgm:pt>
    <dgm:pt modelId="{6C0540D6-444E-42D2-9D9E-338F683ED870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17,5 млн.руб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-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</a:p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возмещение ущерба 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1051F2-3B97-4874-A160-C3FC6F55207E}" type="parTrans" cxnId="{CE44D1F8-58E4-4328-9BC6-4DA3BA6455B1}">
      <dgm:prSet/>
      <dgm:spPr/>
      <dgm:t>
        <a:bodyPr/>
        <a:lstStyle/>
        <a:p>
          <a:endParaRPr lang="ru-RU"/>
        </a:p>
      </dgm:t>
    </dgm:pt>
    <dgm:pt modelId="{ACC8B687-9DBC-44CA-8FF3-DB1E4B18636B}" type="sibTrans" cxnId="{CE44D1F8-58E4-4328-9BC6-4DA3BA6455B1}">
      <dgm:prSet/>
      <dgm:spPr/>
      <dgm:t>
        <a:bodyPr/>
        <a:lstStyle/>
        <a:p>
          <a:endParaRPr lang="ru-RU"/>
        </a:p>
      </dgm:t>
    </dgm:pt>
    <dgm:pt modelId="{B0F2C06E-29A2-4795-B1E7-EB4C7B1C0C15}">
      <dgm:prSet phldrT="[Текст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29,0 тыс.руб</a:t>
          </a:r>
          <a:r>
            <a:rPr lang="ru-RU" dirty="0" smtClean="0"/>
            <a:t>. – </a:t>
          </a:r>
          <a:r>
            <a:rPr lang="ru-RU" dirty="0" smtClean="0">
              <a:solidFill>
                <a:schemeClr val="tx1"/>
              </a:solidFill>
            </a:rPr>
            <a:t>прочие поступления</a:t>
          </a:r>
          <a:endParaRPr lang="ru-RU" dirty="0">
            <a:solidFill>
              <a:schemeClr val="tx1"/>
            </a:solidFill>
          </a:endParaRPr>
        </a:p>
      </dgm:t>
    </dgm:pt>
    <dgm:pt modelId="{28E9BF8C-7D9A-4427-B90C-1929AF2C345B}" type="parTrans" cxnId="{3BE24486-1B3D-4D63-BD33-93CC99094EB4}">
      <dgm:prSet/>
      <dgm:spPr/>
      <dgm:t>
        <a:bodyPr/>
        <a:lstStyle/>
        <a:p>
          <a:endParaRPr lang="ru-RU"/>
        </a:p>
      </dgm:t>
    </dgm:pt>
    <dgm:pt modelId="{BD35D308-3980-4530-AC5C-BED6AED2E467}" type="sibTrans" cxnId="{3BE24486-1B3D-4D63-BD33-93CC99094EB4}">
      <dgm:prSet/>
      <dgm:spPr/>
      <dgm:t>
        <a:bodyPr/>
        <a:lstStyle/>
        <a:p>
          <a:endParaRPr lang="ru-RU"/>
        </a:p>
      </dgm:t>
    </dgm:pt>
    <dgm:pt modelId="{01B1A100-B731-4B70-941A-1B3C46D07FBB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2 987,7 млн.руб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оплату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мед.помощи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МО РА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D199DA-47E9-44CC-A13F-CE56C6984C0E}" type="parTrans" cxnId="{6A8B0B9A-A955-4384-AFA3-C23A926ECCB7}">
      <dgm:prSet/>
      <dgm:spPr/>
      <dgm:t>
        <a:bodyPr/>
        <a:lstStyle/>
        <a:p>
          <a:endParaRPr lang="ru-RU"/>
        </a:p>
      </dgm:t>
    </dgm:pt>
    <dgm:pt modelId="{8C8E1CC6-1E21-40BA-B1BF-751C084FD5A6}" type="sibTrans" cxnId="{6A8B0B9A-A955-4384-AFA3-C23A926ECCB7}">
      <dgm:prSet/>
      <dgm:spPr/>
      <dgm:t>
        <a:bodyPr/>
        <a:lstStyle/>
        <a:p>
          <a:endParaRPr lang="ru-RU"/>
        </a:p>
      </dgm:t>
    </dgm:pt>
    <dgm:pt modelId="{BBCF2B64-978F-4606-B246-3112637CFC6D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29,7 млн.руб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 ведение дела по ОМС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641F0D-5754-45FE-B3DE-61981C13A317}" type="parTrans" cxnId="{12D1814A-E006-43AC-AFE8-272A65E24EEB}">
      <dgm:prSet/>
      <dgm:spPr/>
      <dgm:t>
        <a:bodyPr/>
        <a:lstStyle/>
        <a:p>
          <a:endParaRPr lang="ru-RU"/>
        </a:p>
      </dgm:t>
    </dgm:pt>
    <dgm:pt modelId="{99D441E5-C007-4833-91D3-EAA62B0BDB32}" type="sibTrans" cxnId="{12D1814A-E006-43AC-AFE8-272A65E24EEB}">
      <dgm:prSet/>
      <dgm:spPr/>
      <dgm:t>
        <a:bodyPr/>
        <a:lstStyle/>
        <a:p>
          <a:endParaRPr lang="ru-RU"/>
        </a:p>
      </dgm:t>
    </dgm:pt>
    <dgm:pt modelId="{A79599C6-02D2-4A48-AB05-4A0E627D84C2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1,2 млн.руб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нормированного страхового запаса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2637BC-0083-4CD1-9738-C67EECFA06B0}" type="parTrans" cxnId="{A03E1E9B-FB54-4FE0-B5B3-E4D7906251FA}">
      <dgm:prSet/>
      <dgm:spPr/>
      <dgm:t>
        <a:bodyPr/>
        <a:lstStyle/>
        <a:p>
          <a:endParaRPr lang="ru-RU"/>
        </a:p>
      </dgm:t>
    </dgm:pt>
    <dgm:pt modelId="{2D08FF08-7DBC-4CB3-A3F9-DCA5EEB06D38}" type="sibTrans" cxnId="{A03E1E9B-FB54-4FE0-B5B3-E4D7906251FA}">
      <dgm:prSet/>
      <dgm:spPr/>
      <dgm:t>
        <a:bodyPr/>
        <a:lstStyle/>
        <a:p>
          <a:endParaRPr lang="ru-RU"/>
        </a:p>
      </dgm:t>
    </dgm:pt>
    <dgm:pt modelId="{F7D6A34E-3897-4990-ACBF-5726C1AC3DF8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Всего 3 061,1 млн.руб.</a:t>
          </a:r>
          <a:endParaRPr lang="ru-RU" dirty="0">
            <a:solidFill>
              <a:schemeClr val="tx1"/>
            </a:solidFill>
          </a:endParaRPr>
        </a:p>
      </dgm:t>
    </dgm:pt>
    <dgm:pt modelId="{53BDE6FF-2721-4DA2-952B-ACBA9950C0B0}" type="sibTrans" cxnId="{49B4F035-C412-443C-A052-70BBA0D38F21}">
      <dgm:prSet/>
      <dgm:spPr/>
      <dgm:t>
        <a:bodyPr/>
        <a:lstStyle/>
        <a:p>
          <a:endParaRPr lang="ru-RU"/>
        </a:p>
      </dgm:t>
    </dgm:pt>
    <dgm:pt modelId="{5DE59818-F4F6-41D5-9316-BC1A79A137A6}" type="parTrans" cxnId="{49B4F035-C412-443C-A052-70BBA0D38F21}">
      <dgm:prSet/>
      <dgm:spPr/>
      <dgm:t>
        <a:bodyPr/>
        <a:lstStyle/>
        <a:p>
          <a:endParaRPr lang="ru-RU"/>
        </a:p>
      </dgm:t>
    </dgm:pt>
    <dgm:pt modelId="{273E9795-2C25-47A9-BF7F-0D30D6EE79FB}" type="pres">
      <dgm:prSet presAssocID="{A0075167-D48B-4A4F-A53A-88201F4A40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7F059A-A202-4BDC-BD2C-3164412F048D}" type="pres">
      <dgm:prSet presAssocID="{F7D6A34E-3897-4990-ACBF-5726C1AC3DF8}" presName="roof" presStyleLbl="dkBgShp" presStyleIdx="0" presStyleCnt="2" custLinFactNeighborX="388" custLinFactNeighborY="1294"/>
      <dgm:spPr/>
      <dgm:t>
        <a:bodyPr/>
        <a:lstStyle/>
        <a:p>
          <a:endParaRPr lang="ru-RU"/>
        </a:p>
      </dgm:t>
    </dgm:pt>
    <dgm:pt modelId="{7A0E8319-1F49-4552-B22C-5E82AC087E8D}" type="pres">
      <dgm:prSet presAssocID="{F7D6A34E-3897-4990-ACBF-5726C1AC3DF8}" presName="pillars" presStyleCnt="0"/>
      <dgm:spPr/>
    </dgm:pt>
    <dgm:pt modelId="{FE42E219-C411-4D70-A8F8-ABF3D49BB92C}" type="pres">
      <dgm:prSet presAssocID="{F7D6A34E-3897-4990-ACBF-5726C1AC3DF8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034F2-5FDA-4ED7-85A1-8BF345C7649A}" type="pres">
      <dgm:prSet presAssocID="{6C0540D6-444E-42D2-9D9E-338F683ED870}" presName="pillarX" presStyleLbl="node1" presStyleIdx="1" presStyleCnt="3" custScaleX="66572" custLinFactNeighborX="1454" custLinFactNeighborY="-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55EB9-A0D9-406F-B019-952BF7342711}" type="pres">
      <dgm:prSet presAssocID="{B0F2C06E-29A2-4795-B1E7-EB4C7B1C0C15}" presName="pillarX" presStyleLbl="node1" presStyleIdx="2" presStyleCnt="3" custScaleX="58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B1C2CF-01B9-4072-B6E1-5EEF030349A1}" type="pres">
      <dgm:prSet presAssocID="{F7D6A34E-3897-4990-ACBF-5726C1AC3DF8}" presName="base" presStyleLbl="dkBgShp" presStyleIdx="1" presStyleCnt="2" custLinFactNeighborX="-613" custLinFactNeighborY="-6551"/>
      <dgm:spPr/>
    </dgm:pt>
  </dgm:ptLst>
  <dgm:cxnLst>
    <dgm:cxn modelId="{3D75CF3E-FFBF-4218-8E76-0EAD553339EE}" type="presOf" srcId="{D2F00725-7701-42A1-92E3-7A9E6A71D4B5}" destId="{FE42E219-C411-4D70-A8F8-ABF3D49BB92C}" srcOrd="0" destOrd="0" presId="urn:microsoft.com/office/officeart/2005/8/layout/hList3"/>
    <dgm:cxn modelId="{72450AFF-0E6B-42E8-9704-DEFFDE31D5F3}" type="presOf" srcId="{A79599C6-02D2-4A48-AB05-4A0E627D84C2}" destId="{FE42E219-C411-4D70-A8F8-ABF3D49BB92C}" srcOrd="0" destOrd="3" presId="urn:microsoft.com/office/officeart/2005/8/layout/hList3"/>
    <dgm:cxn modelId="{B4DE07A5-0C37-42B8-896C-F20DB1E333D6}" type="presOf" srcId="{01B1A100-B731-4B70-941A-1B3C46D07FBB}" destId="{FE42E219-C411-4D70-A8F8-ABF3D49BB92C}" srcOrd="0" destOrd="1" presId="urn:microsoft.com/office/officeart/2005/8/layout/hList3"/>
    <dgm:cxn modelId="{3F44D76D-278E-49CF-8CBD-312CE5A91119}" type="presOf" srcId="{F7D6A34E-3897-4990-ACBF-5726C1AC3DF8}" destId="{9A7F059A-A202-4BDC-BD2C-3164412F048D}" srcOrd="0" destOrd="0" presId="urn:microsoft.com/office/officeart/2005/8/layout/hList3"/>
    <dgm:cxn modelId="{3BE24486-1B3D-4D63-BD33-93CC99094EB4}" srcId="{F7D6A34E-3897-4990-ACBF-5726C1AC3DF8}" destId="{B0F2C06E-29A2-4795-B1E7-EB4C7B1C0C15}" srcOrd="2" destOrd="0" parTransId="{28E9BF8C-7D9A-4427-B90C-1929AF2C345B}" sibTransId="{BD35D308-3980-4530-AC5C-BED6AED2E467}"/>
    <dgm:cxn modelId="{CE44D1F8-58E4-4328-9BC6-4DA3BA6455B1}" srcId="{F7D6A34E-3897-4990-ACBF-5726C1AC3DF8}" destId="{6C0540D6-444E-42D2-9D9E-338F683ED870}" srcOrd="1" destOrd="0" parTransId="{AF1051F2-3B97-4874-A160-C3FC6F55207E}" sibTransId="{ACC8B687-9DBC-44CA-8FF3-DB1E4B18636B}"/>
    <dgm:cxn modelId="{E6B811C0-A29F-42ED-967C-415636F56856}" srcId="{F7D6A34E-3897-4990-ACBF-5726C1AC3DF8}" destId="{D2F00725-7701-42A1-92E3-7A9E6A71D4B5}" srcOrd="0" destOrd="0" parTransId="{7CCE8528-3431-4EBE-A412-C07CCEEB6E84}" sibTransId="{3A1D65F1-C4F2-47B7-9793-FE426FB3F8E2}"/>
    <dgm:cxn modelId="{E4F56AEB-4B5C-4B20-9C56-B80D8949D9C7}" type="presOf" srcId="{6C0540D6-444E-42D2-9D9E-338F683ED870}" destId="{2CA034F2-5FDA-4ED7-85A1-8BF345C7649A}" srcOrd="0" destOrd="0" presId="urn:microsoft.com/office/officeart/2005/8/layout/hList3"/>
    <dgm:cxn modelId="{CEF9EC7F-F15A-4B27-89E0-E42B383C4670}" type="presOf" srcId="{BBCF2B64-978F-4606-B246-3112637CFC6D}" destId="{FE42E219-C411-4D70-A8F8-ABF3D49BB92C}" srcOrd="0" destOrd="2" presId="urn:microsoft.com/office/officeart/2005/8/layout/hList3"/>
    <dgm:cxn modelId="{7B1F5C8D-FC89-4AD2-A37B-6656A2D910EC}" type="presOf" srcId="{A0075167-D48B-4A4F-A53A-88201F4A40E6}" destId="{273E9795-2C25-47A9-BF7F-0D30D6EE79FB}" srcOrd="0" destOrd="0" presId="urn:microsoft.com/office/officeart/2005/8/layout/hList3"/>
    <dgm:cxn modelId="{49B4F035-C412-443C-A052-70BBA0D38F21}" srcId="{A0075167-D48B-4A4F-A53A-88201F4A40E6}" destId="{F7D6A34E-3897-4990-ACBF-5726C1AC3DF8}" srcOrd="0" destOrd="0" parTransId="{5DE59818-F4F6-41D5-9316-BC1A79A137A6}" sibTransId="{53BDE6FF-2721-4DA2-952B-ACBA9950C0B0}"/>
    <dgm:cxn modelId="{A03E1E9B-FB54-4FE0-B5B3-E4D7906251FA}" srcId="{D2F00725-7701-42A1-92E3-7A9E6A71D4B5}" destId="{A79599C6-02D2-4A48-AB05-4A0E627D84C2}" srcOrd="2" destOrd="0" parTransId="{BB2637BC-0083-4CD1-9738-C67EECFA06B0}" sibTransId="{2D08FF08-7DBC-4CB3-A3F9-DCA5EEB06D38}"/>
    <dgm:cxn modelId="{6A8B0B9A-A955-4384-AFA3-C23A926ECCB7}" srcId="{D2F00725-7701-42A1-92E3-7A9E6A71D4B5}" destId="{01B1A100-B731-4B70-941A-1B3C46D07FBB}" srcOrd="0" destOrd="0" parTransId="{9CD199DA-47E9-44CC-A13F-CE56C6984C0E}" sibTransId="{8C8E1CC6-1E21-40BA-B1BF-751C084FD5A6}"/>
    <dgm:cxn modelId="{6FE4734F-0A22-46B3-BDE9-D1DAF44E2D83}" type="presOf" srcId="{B0F2C06E-29A2-4795-B1E7-EB4C7B1C0C15}" destId="{D8755EB9-A0D9-406F-B019-952BF7342711}" srcOrd="0" destOrd="0" presId="urn:microsoft.com/office/officeart/2005/8/layout/hList3"/>
    <dgm:cxn modelId="{12D1814A-E006-43AC-AFE8-272A65E24EEB}" srcId="{D2F00725-7701-42A1-92E3-7A9E6A71D4B5}" destId="{BBCF2B64-978F-4606-B246-3112637CFC6D}" srcOrd="1" destOrd="0" parTransId="{19641F0D-5754-45FE-B3DE-61981C13A317}" sibTransId="{99D441E5-C007-4833-91D3-EAA62B0BDB32}"/>
    <dgm:cxn modelId="{722DE362-599F-4296-BE3D-B0B976F9D180}" type="presParOf" srcId="{273E9795-2C25-47A9-BF7F-0D30D6EE79FB}" destId="{9A7F059A-A202-4BDC-BD2C-3164412F048D}" srcOrd="0" destOrd="0" presId="urn:microsoft.com/office/officeart/2005/8/layout/hList3"/>
    <dgm:cxn modelId="{DE00EA86-DDC6-4E53-9AC9-6D2F63EF913F}" type="presParOf" srcId="{273E9795-2C25-47A9-BF7F-0D30D6EE79FB}" destId="{7A0E8319-1F49-4552-B22C-5E82AC087E8D}" srcOrd="1" destOrd="0" presId="urn:microsoft.com/office/officeart/2005/8/layout/hList3"/>
    <dgm:cxn modelId="{53E0168C-99DF-478F-B27A-E31F9B099DA5}" type="presParOf" srcId="{7A0E8319-1F49-4552-B22C-5E82AC087E8D}" destId="{FE42E219-C411-4D70-A8F8-ABF3D49BB92C}" srcOrd="0" destOrd="0" presId="urn:microsoft.com/office/officeart/2005/8/layout/hList3"/>
    <dgm:cxn modelId="{47DBAEA7-E8C5-4952-9CC8-049195C8D1BA}" type="presParOf" srcId="{7A0E8319-1F49-4552-B22C-5E82AC087E8D}" destId="{2CA034F2-5FDA-4ED7-85A1-8BF345C7649A}" srcOrd="1" destOrd="0" presId="urn:microsoft.com/office/officeart/2005/8/layout/hList3"/>
    <dgm:cxn modelId="{FA7741A8-C203-4EE4-88BB-72B563522EA4}" type="presParOf" srcId="{7A0E8319-1F49-4552-B22C-5E82AC087E8D}" destId="{D8755EB9-A0D9-406F-B019-952BF7342711}" srcOrd="2" destOrd="0" presId="urn:microsoft.com/office/officeart/2005/8/layout/hList3"/>
    <dgm:cxn modelId="{FD928B8D-636A-40B2-8E41-7ABBFE172B9B}" type="presParOf" srcId="{273E9795-2C25-47A9-BF7F-0D30D6EE79FB}" destId="{33B1C2CF-01B9-4072-B6E1-5EEF030349A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94925D-A9BD-4EA7-BF92-46F37421D27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CBF671-781F-44E8-9688-17DC0DA06505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600" b="1" dirty="0" smtClean="0">
              <a:solidFill>
                <a:srgbClr val="FF0000"/>
              </a:solidFill>
            </a:rPr>
            <a:t>2 993,9 млн.руб.</a:t>
          </a:r>
          <a:endParaRPr lang="ru-RU" sz="1600" b="1" dirty="0">
            <a:solidFill>
              <a:srgbClr val="FF0000"/>
            </a:solidFill>
          </a:endParaRPr>
        </a:p>
      </dgm:t>
    </dgm:pt>
    <dgm:pt modelId="{B8E3865B-DAFB-4FCD-B6D0-19D9298E4295}" type="parTrans" cxnId="{E0696C3A-AE76-43D3-909C-E97BD0827955}">
      <dgm:prSet/>
      <dgm:spPr/>
      <dgm:t>
        <a:bodyPr/>
        <a:lstStyle/>
        <a:p>
          <a:endParaRPr lang="ru-RU"/>
        </a:p>
      </dgm:t>
    </dgm:pt>
    <dgm:pt modelId="{7641BA4F-FAFF-4A36-819B-AF33544109BB}" type="sibTrans" cxnId="{E0696C3A-AE76-43D3-909C-E97BD0827955}">
      <dgm:prSet/>
      <dgm:spPr/>
      <dgm:t>
        <a:bodyPr/>
        <a:lstStyle/>
        <a:p>
          <a:endParaRPr lang="ru-RU"/>
        </a:p>
      </dgm:t>
    </dgm:pt>
    <dgm:pt modelId="{FA2365E0-F948-462A-B9E0-AC28D5B0BD14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2 953,8 млн.руб.</a:t>
          </a:r>
        </a:p>
        <a:p>
          <a:r>
            <a:rPr lang="ru-RU" sz="1400" dirty="0" smtClean="0">
              <a:solidFill>
                <a:schemeClr val="tx1"/>
              </a:solidFill>
            </a:rPr>
            <a:t> на оплату медпомощи</a:t>
          </a:r>
          <a:endParaRPr lang="ru-RU" sz="1400" dirty="0">
            <a:solidFill>
              <a:schemeClr val="tx1"/>
            </a:solidFill>
          </a:endParaRPr>
        </a:p>
      </dgm:t>
    </dgm:pt>
    <dgm:pt modelId="{6E2A57BC-6692-43A3-8341-1B7EBFB2C9F6}" type="parTrans" cxnId="{EF3F60DE-5D1B-488D-97ED-1E87E84881BB}">
      <dgm:prSet/>
      <dgm:spPr/>
      <dgm:t>
        <a:bodyPr/>
        <a:lstStyle/>
        <a:p>
          <a:endParaRPr lang="ru-RU"/>
        </a:p>
      </dgm:t>
    </dgm:pt>
    <dgm:pt modelId="{D2241F1F-5664-4388-AF1A-57102D2A7341}" type="sibTrans" cxnId="{EF3F60DE-5D1B-488D-97ED-1E87E84881BB}">
      <dgm:prSet/>
      <dgm:spPr/>
      <dgm:t>
        <a:bodyPr/>
        <a:lstStyle/>
        <a:p>
          <a:endParaRPr lang="ru-RU"/>
        </a:p>
      </dgm:t>
    </dgm:pt>
    <dgm:pt modelId="{8E1AC5F2-DFBD-44C7-A2DC-6284D76AD404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40,1 млн.руб</a:t>
          </a:r>
          <a:r>
            <a:rPr lang="ru-RU" sz="1400" dirty="0" smtClean="0"/>
            <a:t>. </a:t>
          </a:r>
          <a:r>
            <a:rPr lang="ru-RU" sz="1400" dirty="0" smtClean="0">
              <a:solidFill>
                <a:schemeClr val="tx1"/>
              </a:solidFill>
            </a:rPr>
            <a:t>на формирование собственных средств </a:t>
          </a:r>
          <a:endParaRPr lang="ru-RU" sz="1400" dirty="0">
            <a:solidFill>
              <a:schemeClr val="tx1"/>
            </a:solidFill>
          </a:endParaRPr>
        </a:p>
      </dgm:t>
    </dgm:pt>
    <dgm:pt modelId="{45E6B869-5568-4A1A-8726-959C32A4E07D}" type="parTrans" cxnId="{164AC483-D0C7-4876-B383-3573E91FD8B0}">
      <dgm:prSet/>
      <dgm:spPr/>
      <dgm:t>
        <a:bodyPr/>
        <a:lstStyle/>
        <a:p>
          <a:endParaRPr lang="ru-RU"/>
        </a:p>
      </dgm:t>
    </dgm:pt>
    <dgm:pt modelId="{1C025675-015B-4DC7-BA58-6BE970E068F8}" type="sibTrans" cxnId="{164AC483-D0C7-4876-B383-3573E91FD8B0}">
      <dgm:prSet/>
      <dgm:spPr/>
      <dgm:t>
        <a:bodyPr/>
        <a:lstStyle/>
        <a:p>
          <a:endParaRPr lang="ru-RU"/>
        </a:p>
      </dgm:t>
    </dgm:pt>
    <dgm:pt modelId="{70E209D8-6E3F-4823-B7D1-CDAE0E739118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29,7млн.руб. </a:t>
          </a:r>
        </a:p>
        <a:p>
          <a:r>
            <a:rPr lang="ru-RU" sz="1400" dirty="0" smtClean="0">
              <a:solidFill>
                <a:schemeClr val="tx1"/>
              </a:solidFill>
            </a:rPr>
            <a:t>(1,0 % по дифференцированным </a:t>
          </a:r>
          <a:r>
            <a:rPr lang="ru-RU" sz="1400" dirty="0" err="1" smtClean="0">
              <a:solidFill>
                <a:schemeClr val="tx1"/>
              </a:solidFill>
            </a:rPr>
            <a:t>подушевым</a:t>
          </a:r>
          <a:r>
            <a:rPr lang="ru-RU" sz="1400" dirty="0" smtClean="0">
              <a:solidFill>
                <a:schemeClr val="tx1"/>
              </a:solidFill>
            </a:rPr>
            <a:t> нормативам)</a:t>
          </a:r>
          <a:endParaRPr lang="ru-RU" sz="1400" dirty="0">
            <a:solidFill>
              <a:schemeClr val="tx1"/>
            </a:solidFill>
          </a:endParaRPr>
        </a:p>
      </dgm:t>
    </dgm:pt>
    <dgm:pt modelId="{BCFB62CE-E934-40B8-B2C2-B62A9D0FAA48}" type="parTrans" cxnId="{22E8CEEC-A39C-4815-9E10-202AC3C81066}">
      <dgm:prSet/>
      <dgm:spPr/>
      <dgm:t>
        <a:bodyPr/>
        <a:lstStyle/>
        <a:p>
          <a:endParaRPr lang="ru-RU"/>
        </a:p>
      </dgm:t>
    </dgm:pt>
    <dgm:pt modelId="{F99E91DB-FF9A-43B2-986D-2DDADD5BBFDD}" type="sibTrans" cxnId="{22E8CEEC-A39C-4815-9E10-202AC3C81066}">
      <dgm:prSet/>
      <dgm:spPr/>
      <dgm:t>
        <a:bodyPr/>
        <a:lstStyle/>
        <a:p>
          <a:endParaRPr lang="ru-RU"/>
        </a:p>
      </dgm:t>
    </dgm:pt>
    <dgm:pt modelId="{65E90437-44C3-4DBC-9B6E-80781A955E40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3,4 млн.руб</a:t>
          </a:r>
          <a:r>
            <a:rPr lang="ru-RU" sz="1400" dirty="0" smtClean="0">
              <a:solidFill>
                <a:schemeClr val="tx1"/>
              </a:solidFill>
            </a:rPr>
            <a:t>. (15 % от средств необоснованно предъявленных к оплате МО, выявленных при проведении МЭЭ)</a:t>
          </a:r>
          <a:endParaRPr lang="ru-RU" sz="1400" dirty="0">
            <a:solidFill>
              <a:schemeClr val="tx1"/>
            </a:solidFill>
          </a:endParaRPr>
        </a:p>
      </dgm:t>
    </dgm:pt>
    <dgm:pt modelId="{47BF05E3-9D65-452C-88B4-0D81D0C1ADEB}" type="parTrans" cxnId="{7A141EE4-1987-4725-B8BA-5C408B29DFDD}">
      <dgm:prSet/>
      <dgm:spPr/>
      <dgm:t>
        <a:bodyPr/>
        <a:lstStyle/>
        <a:p>
          <a:endParaRPr lang="ru-RU"/>
        </a:p>
      </dgm:t>
    </dgm:pt>
    <dgm:pt modelId="{2888F435-5A8A-4156-93A9-3100E70CB25B}" type="sibTrans" cxnId="{7A141EE4-1987-4725-B8BA-5C408B29DFDD}">
      <dgm:prSet/>
      <dgm:spPr/>
      <dgm:t>
        <a:bodyPr/>
        <a:lstStyle/>
        <a:p>
          <a:endParaRPr lang="ru-RU"/>
        </a:p>
      </dgm:t>
    </dgm:pt>
    <dgm:pt modelId="{1072476C-91EA-4D27-83B4-0A8100766798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2,6 млн.руб</a:t>
          </a:r>
          <a:r>
            <a:rPr lang="ru-RU" sz="1400" dirty="0" smtClean="0">
              <a:solidFill>
                <a:schemeClr val="tx1"/>
              </a:solidFill>
            </a:rPr>
            <a:t>.(15% от средств необоснованно предъявленных к оплате МО, выявленных при проведении ЭКМП)</a:t>
          </a:r>
          <a:endParaRPr lang="ru-RU" sz="1400" dirty="0">
            <a:solidFill>
              <a:schemeClr val="tx1"/>
            </a:solidFill>
          </a:endParaRPr>
        </a:p>
      </dgm:t>
    </dgm:pt>
    <dgm:pt modelId="{1A8E90D8-52C9-466F-BD9C-381973678BE7}" type="parTrans" cxnId="{AD97A6E4-3549-4F08-8907-C08B8F065FB5}">
      <dgm:prSet/>
      <dgm:spPr/>
      <dgm:t>
        <a:bodyPr/>
        <a:lstStyle/>
        <a:p>
          <a:endParaRPr lang="ru-RU"/>
        </a:p>
      </dgm:t>
    </dgm:pt>
    <dgm:pt modelId="{26F017BF-873D-4E6F-98F3-0FE8746002ED}" type="sibTrans" cxnId="{AD97A6E4-3549-4F08-8907-C08B8F065FB5}">
      <dgm:prSet/>
      <dgm:spPr/>
      <dgm:t>
        <a:bodyPr/>
        <a:lstStyle/>
        <a:p>
          <a:endParaRPr lang="ru-RU"/>
        </a:p>
      </dgm:t>
    </dgm:pt>
    <dgm:pt modelId="{66DA7A5B-F906-4C53-970A-23F84D777AAA}">
      <dgm:prSet phldrT="[Текст]" custT="1"/>
      <dgm:spPr>
        <a:solidFill>
          <a:srgbClr val="FF9999"/>
        </a:solidFill>
      </dgm:spPr>
      <dgm:t>
        <a:bodyPr/>
        <a:lstStyle/>
        <a:p>
          <a:r>
            <a:rPr lang="ru-RU" sz="1400" dirty="0" smtClean="0">
              <a:solidFill>
                <a:srgbClr val="FF0000"/>
              </a:solidFill>
            </a:rPr>
            <a:t>4,4 тыс.руб. – </a:t>
          </a:r>
          <a:r>
            <a:rPr lang="ru-RU" sz="1400" dirty="0" smtClean="0">
              <a:solidFill>
                <a:schemeClr val="tx1"/>
              </a:solidFill>
            </a:rPr>
            <a:t>штрафы за неоказание  либо оказание  медпомощи ненадлежащего качества</a:t>
          </a:r>
          <a:endParaRPr lang="ru-RU" sz="1400" dirty="0">
            <a:solidFill>
              <a:schemeClr val="tx1"/>
            </a:solidFill>
          </a:endParaRPr>
        </a:p>
      </dgm:t>
    </dgm:pt>
    <dgm:pt modelId="{727C3043-E1B4-4503-9C54-B6359AE27283}" type="parTrans" cxnId="{7578C9CE-6F19-491E-AD11-A231C1A2E3F0}">
      <dgm:prSet/>
      <dgm:spPr/>
      <dgm:t>
        <a:bodyPr/>
        <a:lstStyle/>
        <a:p>
          <a:endParaRPr lang="ru-RU"/>
        </a:p>
      </dgm:t>
    </dgm:pt>
    <dgm:pt modelId="{1BD4B8B6-4D10-4083-A5B4-65B1EC4F9D49}" type="sibTrans" cxnId="{7578C9CE-6F19-491E-AD11-A231C1A2E3F0}">
      <dgm:prSet/>
      <dgm:spPr/>
      <dgm:t>
        <a:bodyPr/>
        <a:lstStyle/>
        <a:p>
          <a:endParaRPr lang="ru-RU"/>
        </a:p>
      </dgm:t>
    </dgm:pt>
    <dgm:pt modelId="{B4F13326-E9DE-437D-A590-703F305A40E8}" type="pres">
      <dgm:prSet presAssocID="{7794925D-A9BD-4EA7-BF92-46F37421D27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92199E-9864-422B-9C82-D23232981525}" type="pres">
      <dgm:prSet presAssocID="{56CBF671-781F-44E8-9688-17DC0DA06505}" presName="root1" presStyleCnt="0"/>
      <dgm:spPr/>
    </dgm:pt>
    <dgm:pt modelId="{B41778CB-80C6-426F-A7C1-E00AFBDC8154}" type="pres">
      <dgm:prSet presAssocID="{56CBF671-781F-44E8-9688-17DC0DA06505}" presName="LevelOneTextNode" presStyleLbl="node0" presStyleIdx="0" presStyleCnt="1" custScaleX="340927" custScaleY="517142" custLinFactX="-301176" custLinFactNeighborX="-400000" custLinFactNeighborY="-686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16FF7F-493F-4917-A8C0-F7DA3767DCFE}" type="pres">
      <dgm:prSet presAssocID="{56CBF671-781F-44E8-9688-17DC0DA06505}" presName="level2hierChild" presStyleCnt="0"/>
      <dgm:spPr/>
    </dgm:pt>
    <dgm:pt modelId="{11D6FE72-F960-4238-988E-77E80217AC61}" type="pres">
      <dgm:prSet presAssocID="{6E2A57BC-6692-43A3-8341-1B7EBFB2C9F6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CC98944E-6833-4096-917D-BB9628BC50F3}" type="pres">
      <dgm:prSet presAssocID="{6E2A57BC-6692-43A3-8341-1B7EBFB2C9F6}" presName="connTx" presStyleLbl="parChTrans1D2" presStyleIdx="0" presStyleCnt="2"/>
      <dgm:spPr/>
      <dgm:t>
        <a:bodyPr/>
        <a:lstStyle/>
        <a:p>
          <a:endParaRPr lang="ru-RU"/>
        </a:p>
      </dgm:t>
    </dgm:pt>
    <dgm:pt modelId="{AC993FC7-2F09-4788-86E9-E9A717E6BFA9}" type="pres">
      <dgm:prSet presAssocID="{FA2365E0-F948-462A-B9E0-AC28D5B0BD14}" presName="root2" presStyleCnt="0"/>
      <dgm:spPr/>
    </dgm:pt>
    <dgm:pt modelId="{8A84AE67-9D70-4871-8B5A-A1AEF903C7B6}" type="pres">
      <dgm:prSet presAssocID="{FA2365E0-F948-462A-B9E0-AC28D5B0BD14}" presName="LevelTwoTextNode" presStyleLbl="node2" presStyleIdx="0" presStyleCnt="2" custScaleX="315982" custScaleY="757543" custLinFactX="-100000" custLinFactY="-200000" custLinFactNeighborX="-141078" custLinFactNeighborY="-2679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C4ED87-7026-4582-BCFE-A638F9465C6F}" type="pres">
      <dgm:prSet presAssocID="{FA2365E0-F948-462A-B9E0-AC28D5B0BD14}" presName="level3hierChild" presStyleCnt="0"/>
      <dgm:spPr/>
    </dgm:pt>
    <dgm:pt modelId="{F0042175-4E40-4C31-8F85-2695EEB5EE8D}" type="pres">
      <dgm:prSet presAssocID="{45E6B869-5568-4A1A-8726-959C32A4E07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EAE4C23-2919-41D9-8A34-F3D09170A1CF}" type="pres">
      <dgm:prSet presAssocID="{45E6B869-5568-4A1A-8726-959C32A4E07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D4918B67-738B-4B4B-8278-50ADE5C809C5}" type="pres">
      <dgm:prSet presAssocID="{8E1AC5F2-DFBD-44C7-A2DC-6284D76AD404}" presName="root2" presStyleCnt="0"/>
      <dgm:spPr/>
    </dgm:pt>
    <dgm:pt modelId="{9F203B6C-124A-45D5-A0EE-A869883F1426}" type="pres">
      <dgm:prSet presAssocID="{8E1AC5F2-DFBD-44C7-A2DC-6284D76AD404}" presName="LevelTwoTextNode" presStyleLbl="node2" presStyleIdx="1" presStyleCnt="2" custScaleX="433398" custScaleY="796536" custLinFactX="-16804" custLinFactNeighborX="-100000" custLinFactNeighborY="395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1962D4-F305-4D12-A733-F8DB8C2F09BB}" type="pres">
      <dgm:prSet presAssocID="{8E1AC5F2-DFBD-44C7-A2DC-6284D76AD404}" presName="level3hierChild" presStyleCnt="0"/>
      <dgm:spPr/>
    </dgm:pt>
    <dgm:pt modelId="{3BFD8E1C-CE36-4E44-B323-9B82AD198783}" type="pres">
      <dgm:prSet presAssocID="{BCFB62CE-E934-40B8-B2C2-B62A9D0FAA48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2F7F071A-7333-47B6-AA71-559A3E610FA3}" type="pres">
      <dgm:prSet presAssocID="{BCFB62CE-E934-40B8-B2C2-B62A9D0FAA48}" presName="connTx" presStyleLbl="parChTrans1D3" presStyleIdx="0" presStyleCnt="4"/>
      <dgm:spPr/>
      <dgm:t>
        <a:bodyPr/>
        <a:lstStyle/>
        <a:p>
          <a:endParaRPr lang="ru-RU"/>
        </a:p>
      </dgm:t>
    </dgm:pt>
    <dgm:pt modelId="{CA054B1D-7729-4526-9AE0-6CFECC036EDE}" type="pres">
      <dgm:prSet presAssocID="{70E209D8-6E3F-4823-B7D1-CDAE0E739118}" presName="root2" presStyleCnt="0"/>
      <dgm:spPr/>
    </dgm:pt>
    <dgm:pt modelId="{41C2369A-90E3-4429-A97B-D7A75219F6E8}" type="pres">
      <dgm:prSet presAssocID="{70E209D8-6E3F-4823-B7D1-CDAE0E739118}" presName="LevelTwoTextNode" presStyleLbl="node3" presStyleIdx="0" presStyleCnt="4" custScaleX="536757" custScaleY="876964" custLinFactY="-183450" custLinFactNeighborX="-58236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D9096E-6A0E-4F7E-A560-6668A46F3C47}" type="pres">
      <dgm:prSet presAssocID="{70E209D8-6E3F-4823-B7D1-CDAE0E739118}" presName="level3hierChild" presStyleCnt="0"/>
      <dgm:spPr/>
    </dgm:pt>
    <dgm:pt modelId="{9ED24470-DF88-427C-8E7C-8B0A53E9F10C}" type="pres">
      <dgm:prSet presAssocID="{47BF05E3-9D65-452C-88B4-0D81D0C1ADEB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38EF5AE6-25D6-4A47-97AF-A34DBCACC823}" type="pres">
      <dgm:prSet presAssocID="{47BF05E3-9D65-452C-88B4-0D81D0C1ADEB}" presName="connTx" presStyleLbl="parChTrans1D3" presStyleIdx="1" presStyleCnt="4"/>
      <dgm:spPr/>
      <dgm:t>
        <a:bodyPr/>
        <a:lstStyle/>
        <a:p>
          <a:endParaRPr lang="ru-RU"/>
        </a:p>
      </dgm:t>
    </dgm:pt>
    <dgm:pt modelId="{5F2B1978-CC42-4991-BA3E-6E0712855F9B}" type="pres">
      <dgm:prSet presAssocID="{65E90437-44C3-4DBC-9B6E-80781A955E40}" presName="root2" presStyleCnt="0"/>
      <dgm:spPr/>
    </dgm:pt>
    <dgm:pt modelId="{BC3F4CCD-3F1F-4089-A060-507F40A8627A}" type="pres">
      <dgm:prSet presAssocID="{65E90437-44C3-4DBC-9B6E-80781A955E40}" presName="LevelTwoTextNode" presStyleLbl="node3" presStyleIdx="1" presStyleCnt="4" custScaleX="556680" custScaleY="983783" custLinFactX="300000" custLinFactY="-200000" custLinFactNeighborX="386718" custLinFactNeighborY="-215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11B451-6949-4758-A706-01A94D489DBD}" type="pres">
      <dgm:prSet presAssocID="{65E90437-44C3-4DBC-9B6E-80781A955E40}" presName="level3hierChild" presStyleCnt="0"/>
      <dgm:spPr/>
    </dgm:pt>
    <dgm:pt modelId="{B99F839C-AB17-478F-A48B-EFCB052B0A0D}" type="pres">
      <dgm:prSet presAssocID="{1A8E90D8-52C9-466F-BD9C-381973678BE7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6DFB85A4-FF46-478F-AC35-4DD7B2CC926A}" type="pres">
      <dgm:prSet presAssocID="{1A8E90D8-52C9-466F-BD9C-381973678BE7}" presName="connTx" presStyleLbl="parChTrans1D3" presStyleIdx="2" presStyleCnt="4"/>
      <dgm:spPr/>
      <dgm:t>
        <a:bodyPr/>
        <a:lstStyle/>
        <a:p>
          <a:endParaRPr lang="ru-RU"/>
        </a:p>
      </dgm:t>
    </dgm:pt>
    <dgm:pt modelId="{9CEF171E-1625-42D8-99FF-0665EDDA96A2}" type="pres">
      <dgm:prSet presAssocID="{1072476C-91EA-4D27-83B4-0A8100766798}" presName="root2" presStyleCnt="0"/>
      <dgm:spPr/>
    </dgm:pt>
    <dgm:pt modelId="{C3294D24-E56A-4A02-B435-5E66FDC18CF2}" type="pres">
      <dgm:prSet presAssocID="{1072476C-91EA-4D27-83B4-0A8100766798}" presName="LevelTwoTextNode" presStyleLbl="node3" presStyleIdx="2" presStyleCnt="4" custScaleX="752986" custScaleY="792903" custLinFactX="200000" custLinFactY="-2262" custLinFactNeighborX="29566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061EC7-181B-49C4-8946-63C489673476}" type="pres">
      <dgm:prSet presAssocID="{1072476C-91EA-4D27-83B4-0A8100766798}" presName="level3hierChild" presStyleCnt="0"/>
      <dgm:spPr/>
    </dgm:pt>
    <dgm:pt modelId="{FA8A311D-9C68-493F-9B59-6DD64EDE84FA}" type="pres">
      <dgm:prSet presAssocID="{727C3043-E1B4-4503-9C54-B6359AE27283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07D91E2B-3A65-40A1-9362-0D5CA72F9985}" type="pres">
      <dgm:prSet presAssocID="{727C3043-E1B4-4503-9C54-B6359AE27283}" presName="connTx" presStyleLbl="parChTrans1D3" presStyleIdx="3" presStyleCnt="4"/>
      <dgm:spPr/>
      <dgm:t>
        <a:bodyPr/>
        <a:lstStyle/>
        <a:p>
          <a:endParaRPr lang="ru-RU"/>
        </a:p>
      </dgm:t>
    </dgm:pt>
    <dgm:pt modelId="{6C11470D-BA2B-4ED9-83D5-556B4A8DE65C}" type="pres">
      <dgm:prSet presAssocID="{66DA7A5B-F906-4C53-970A-23F84D777AAA}" presName="root2" presStyleCnt="0"/>
      <dgm:spPr/>
    </dgm:pt>
    <dgm:pt modelId="{42439A3C-BAED-4821-9869-855601EEA968}" type="pres">
      <dgm:prSet presAssocID="{66DA7A5B-F906-4C53-970A-23F84D777AAA}" presName="LevelTwoTextNode" presStyleLbl="node3" presStyleIdx="3" presStyleCnt="4" custScaleX="731948" custScaleY="647244" custLinFactX="300000" custLinFactY="42894" custLinFactNeighborX="35925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FCA76D-B3D5-49DB-9404-048D30A5BBA1}" type="pres">
      <dgm:prSet presAssocID="{66DA7A5B-F906-4C53-970A-23F84D777AAA}" presName="level3hierChild" presStyleCnt="0"/>
      <dgm:spPr/>
    </dgm:pt>
  </dgm:ptLst>
  <dgm:cxnLst>
    <dgm:cxn modelId="{7A141EE4-1987-4725-B8BA-5C408B29DFDD}" srcId="{8E1AC5F2-DFBD-44C7-A2DC-6284D76AD404}" destId="{65E90437-44C3-4DBC-9B6E-80781A955E40}" srcOrd="1" destOrd="0" parTransId="{47BF05E3-9D65-452C-88B4-0D81D0C1ADEB}" sibTransId="{2888F435-5A8A-4156-93A9-3100E70CB25B}"/>
    <dgm:cxn modelId="{15622262-C5B7-4753-B5B5-4B2715A151EE}" type="presOf" srcId="{1072476C-91EA-4D27-83B4-0A8100766798}" destId="{C3294D24-E56A-4A02-B435-5E66FDC18CF2}" srcOrd="0" destOrd="0" presId="urn:microsoft.com/office/officeart/2005/8/layout/hierarchy2"/>
    <dgm:cxn modelId="{0DFAF3F4-43DD-4DA7-9E1B-3BA5201F233A}" type="presOf" srcId="{45E6B869-5568-4A1A-8726-959C32A4E07D}" destId="{6EAE4C23-2919-41D9-8A34-F3D09170A1CF}" srcOrd="1" destOrd="0" presId="urn:microsoft.com/office/officeart/2005/8/layout/hierarchy2"/>
    <dgm:cxn modelId="{5DEDCDDA-3EDD-4ABC-8527-303F5D36CB1D}" type="presOf" srcId="{8E1AC5F2-DFBD-44C7-A2DC-6284D76AD404}" destId="{9F203B6C-124A-45D5-A0EE-A869883F1426}" srcOrd="0" destOrd="0" presId="urn:microsoft.com/office/officeart/2005/8/layout/hierarchy2"/>
    <dgm:cxn modelId="{604AFC7D-31CF-41ED-B177-4BDE46807A28}" type="presOf" srcId="{6E2A57BC-6692-43A3-8341-1B7EBFB2C9F6}" destId="{CC98944E-6833-4096-917D-BB9628BC50F3}" srcOrd="1" destOrd="0" presId="urn:microsoft.com/office/officeart/2005/8/layout/hierarchy2"/>
    <dgm:cxn modelId="{5307CD77-F5BF-4CFC-AEAB-D00CDA75862F}" type="presOf" srcId="{66DA7A5B-F906-4C53-970A-23F84D777AAA}" destId="{42439A3C-BAED-4821-9869-855601EEA968}" srcOrd="0" destOrd="0" presId="urn:microsoft.com/office/officeart/2005/8/layout/hierarchy2"/>
    <dgm:cxn modelId="{EF3F60DE-5D1B-488D-97ED-1E87E84881BB}" srcId="{56CBF671-781F-44E8-9688-17DC0DA06505}" destId="{FA2365E0-F948-462A-B9E0-AC28D5B0BD14}" srcOrd="0" destOrd="0" parTransId="{6E2A57BC-6692-43A3-8341-1B7EBFB2C9F6}" sibTransId="{D2241F1F-5664-4388-AF1A-57102D2A7341}"/>
    <dgm:cxn modelId="{DA3D68B8-4FB4-488C-BF7E-82B7458365EF}" type="presOf" srcId="{727C3043-E1B4-4503-9C54-B6359AE27283}" destId="{FA8A311D-9C68-493F-9B59-6DD64EDE84FA}" srcOrd="0" destOrd="0" presId="urn:microsoft.com/office/officeart/2005/8/layout/hierarchy2"/>
    <dgm:cxn modelId="{45DAB2B5-8395-42A3-96C1-57B96503CFC6}" type="presOf" srcId="{FA2365E0-F948-462A-B9E0-AC28D5B0BD14}" destId="{8A84AE67-9D70-4871-8B5A-A1AEF903C7B6}" srcOrd="0" destOrd="0" presId="urn:microsoft.com/office/officeart/2005/8/layout/hierarchy2"/>
    <dgm:cxn modelId="{4B04DCB9-DE7E-4F69-A544-EBCB25A299D9}" type="presOf" srcId="{45E6B869-5568-4A1A-8726-959C32A4E07D}" destId="{F0042175-4E40-4C31-8F85-2695EEB5EE8D}" srcOrd="0" destOrd="0" presId="urn:microsoft.com/office/officeart/2005/8/layout/hierarchy2"/>
    <dgm:cxn modelId="{E0696C3A-AE76-43D3-909C-E97BD0827955}" srcId="{7794925D-A9BD-4EA7-BF92-46F37421D274}" destId="{56CBF671-781F-44E8-9688-17DC0DA06505}" srcOrd="0" destOrd="0" parTransId="{B8E3865B-DAFB-4FCD-B6D0-19D9298E4295}" sibTransId="{7641BA4F-FAFF-4A36-819B-AF33544109BB}"/>
    <dgm:cxn modelId="{164AC483-D0C7-4876-B383-3573E91FD8B0}" srcId="{56CBF671-781F-44E8-9688-17DC0DA06505}" destId="{8E1AC5F2-DFBD-44C7-A2DC-6284D76AD404}" srcOrd="1" destOrd="0" parTransId="{45E6B869-5568-4A1A-8726-959C32A4E07D}" sibTransId="{1C025675-015B-4DC7-BA58-6BE970E068F8}"/>
    <dgm:cxn modelId="{AD97A6E4-3549-4F08-8907-C08B8F065FB5}" srcId="{8E1AC5F2-DFBD-44C7-A2DC-6284D76AD404}" destId="{1072476C-91EA-4D27-83B4-0A8100766798}" srcOrd="2" destOrd="0" parTransId="{1A8E90D8-52C9-466F-BD9C-381973678BE7}" sibTransId="{26F017BF-873D-4E6F-98F3-0FE8746002ED}"/>
    <dgm:cxn modelId="{45ECA7EA-E537-4E64-AB78-90A7566D9AB6}" type="presOf" srcId="{47BF05E3-9D65-452C-88B4-0D81D0C1ADEB}" destId="{38EF5AE6-25D6-4A47-97AF-A34DBCACC823}" srcOrd="1" destOrd="0" presId="urn:microsoft.com/office/officeart/2005/8/layout/hierarchy2"/>
    <dgm:cxn modelId="{27C2721D-3EB6-4444-BFA5-2C8DA27AA140}" type="presOf" srcId="{65E90437-44C3-4DBC-9B6E-80781A955E40}" destId="{BC3F4CCD-3F1F-4089-A060-507F40A8627A}" srcOrd="0" destOrd="0" presId="urn:microsoft.com/office/officeart/2005/8/layout/hierarchy2"/>
    <dgm:cxn modelId="{02B29BB3-D35F-4C8C-8072-E719845B488A}" type="presOf" srcId="{47BF05E3-9D65-452C-88B4-0D81D0C1ADEB}" destId="{9ED24470-DF88-427C-8E7C-8B0A53E9F10C}" srcOrd="0" destOrd="0" presId="urn:microsoft.com/office/officeart/2005/8/layout/hierarchy2"/>
    <dgm:cxn modelId="{7578C9CE-6F19-491E-AD11-A231C1A2E3F0}" srcId="{8E1AC5F2-DFBD-44C7-A2DC-6284D76AD404}" destId="{66DA7A5B-F906-4C53-970A-23F84D777AAA}" srcOrd="3" destOrd="0" parTransId="{727C3043-E1B4-4503-9C54-B6359AE27283}" sibTransId="{1BD4B8B6-4D10-4083-A5B4-65B1EC4F9D49}"/>
    <dgm:cxn modelId="{CC76B54A-4AD7-424A-A0BB-5F4BABFFD459}" type="presOf" srcId="{1A8E90D8-52C9-466F-BD9C-381973678BE7}" destId="{6DFB85A4-FF46-478F-AC35-4DD7B2CC926A}" srcOrd="1" destOrd="0" presId="urn:microsoft.com/office/officeart/2005/8/layout/hierarchy2"/>
    <dgm:cxn modelId="{3C4EF50C-EC5B-4FEB-A186-6E4655F36EFA}" type="presOf" srcId="{1A8E90D8-52C9-466F-BD9C-381973678BE7}" destId="{B99F839C-AB17-478F-A48B-EFCB052B0A0D}" srcOrd="0" destOrd="0" presId="urn:microsoft.com/office/officeart/2005/8/layout/hierarchy2"/>
    <dgm:cxn modelId="{B01177DB-2195-43C6-8222-B4692C20C1E7}" type="presOf" srcId="{7794925D-A9BD-4EA7-BF92-46F37421D274}" destId="{B4F13326-E9DE-437D-A590-703F305A40E8}" srcOrd="0" destOrd="0" presId="urn:microsoft.com/office/officeart/2005/8/layout/hierarchy2"/>
    <dgm:cxn modelId="{B7C9300B-1148-47E2-8D55-B80DDCDB323D}" type="presOf" srcId="{727C3043-E1B4-4503-9C54-B6359AE27283}" destId="{07D91E2B-3A65-40A1-9362-0D5CA72F9985}" srcOrd="1" destOrd="0" presId="urn:microsoft.com/office/officeart/2005/8/layout/hierarchy2"/>
    <dgm:cxn modelId="{61D79F9E-E16E-4615-9353-71EA574C7033}" type="presOf" srcId="{56CBF671-781F-44E8-9688-17DC0DA06505}" destId="{B41778CB-80C6-426F-A7C1-E00AFBDC8154}" srcOrd="0" destOrd="0" presId="urn:microsoft.com/office/officeart/2005/8/layout/hierarchy2"/>
    <dgm:cxn modelId="{A7536354-701D-4D66-A618-9AC04E210036}" type="presOf" srcId="{BCFB62CE-E934-40B8-B2C2-B62A9D0FAA48}" destId="{2F7F071A-7333-47B6-AA71-559A3E610FA3}" srcOrd="1" destOrd="0" presId="urn:microsoft.com/office/officeart/2005/8/layout/hierarchy2"/>
    <dgm:cxn modelId="{22E8CEEC-A39C-4815-9E10-202AC3C81066}" srcId="{8E1AC5F2-DFBD-44C7-A2DC-6284D76AD404}" destId="{70E209D8-6E3F-4823-B7D1-CDAE0E739118}" srcOrd="0" destOrd="0" parTransId="{BCFB62CE-E934-40B8-B2C2-B62A9D0FAA48}" sibTransId="{F99E91DB-FF9A-43B2-986D-2DDADD5BBFDD}"/>
    <dgm:cxn modelId="{9B8AFFE6-5518-4DBF-8279-E58D11DFB4CB}" type="presOf" srcId="{70E209D8-6E3F-4823-B7D1-CDAE0E739118}" destId="{41C2369A-90E3-4429-A97B-D7A75219F6E8}" srcOrd="0" destOrd="0" presId="urn:microsoft.com/office/officeart/2005/8/layout/hierarchy2"/>
    <dgm:cxn modelId="{BB24A363-D98B-406F-A40E-50AB22A609E9}" type="presOf" srcId="{BCFB62CE-E934-40B8-B2C2-B62A9D0FAA48}" destId="{3BFD8E1C-CE36-4E44-B323-9B82AD198783}" srcOrd="0" destOrd="0" presId="urn:microsoft.com/office/officeart/2005/8/layout/hierarchy2"/>
    <dgm:cxn modelId="{43CC3A1D-92F8-4AB5-BAAF-A0B7C1C801C5}" type="presOf" srcId="{6E2A57BC-6692-43A3-8341-1B7EBFB2C9F6}" destId="{11D6FE72-F960-4238-988E-77E80217AC61}" srcOrd="0" destOrd="0" presId="urn:microsoft.com/office/officeart/2005/8/layout/hierarchy2"/>
    <dgm:cxn modelId="{309D7F42-7299-4254-A948-9E38B302DF55}" type="presParOf" srcId="{B4F13326-E9DE-437D-A590-703F305A40E8}" destId="{E092199E-9864-422B-9C82-D23232981525}" srcOrd="0" destOrd="0" presId="urn:microsoft.com/office/officeart/2005/8/layout/hierarchy2"/>
    <dgm:cxn modelId="{63D35138-6EBE-4975-9879-F5CB25A0E2EE}" type="presParOf" srcId="{E092199E-9864-422B-9C82-D23232981525}" destId="{B41778CB-80C6-426F-A7C1-E00AFBDC8154}" srcOrd="0" destOrd="0" presId="urn:microsoft.com/office/officeart/2005/8/layout/hierarchy2"/>
    <dgm:cxn modelId="{EEDB85F9-E6FA-49FD-B271-D7AD35B2232F}" type="presParOf" srcId="{E092199E-9864-422B-9C82-D23232981525}" destId="{2116FF7F-493F-4917-A8C0-F7DA3767DCFE}" srcOrd="1" destOrd="0" presId="urn:microsoft.com/office/officeart/2005/8/layout/hierarchy2"/>
    <dgm:cxn modelId="{F87591B8-8478-44E5-8C42-E659CD177920}" type="presParOf" srcId="{2116FF7F-493F-4917-A8C0-F7DA3767DCFE}" destId="{11D6FE72-F960-4238-988E-77E80217AC61}" srcOrd="0" destOrd="0" presId="urn:microsoft.com/office/officeart/2005/8/layout/hierarchy2"/>
    <dgm:cxn modelId="{D95B3217-AB1B-44C5-8CDA-FCCC3E5C950B}" type="presParOf" srcId="{11D6FE72-F960-4238-988E-77E80217AC61}" destId="{CC98944E-6833-4096-917D-BB9628BC50F3}" srcOrd="0" destOrd="0" presId="urn:microsoft.com/office/officeart/2005/8/layout/hierarchy2"/>
    <dgm:cxn modelId="{4A7444CE-BEFB-460F-A222-E7FAADC3EAFE}" type="presParOf" srcId="{2116FF7F-493F-4917-A8C0-F7DA3767DCFE}" destId="{AC993FC7-2F09-4788-86E9-E9A717E6BFA9}" srcOrd="1" destOrd="0" presId="urn:microsoft.com/office/officeart/2005/8/layout/hierarchy2"/>
    <dgm:cxn modelId="{59B77E92-2798-4091-8847-561A0D638472}" type="presParOf" srcId="{AC993FC7-2F09-4788-86E9-E9A717E6BFA9}" destId="{8A84AE67-9D70-4871-8B5A-A1AEF903C7B6}" srcOrd="0" destOrd="0" presId="urn:microsoft.com/office/officeart/2005/8/layout/hierarchy2"/>
    <dgm:cxn modelId="{033376A2-5492-47C4-ABE0-4EB2890B71C1}" type="presParOf" srcId="{AC993FC7-2F09-4788-86E9-E9A717E6BFA9}" destId="{F4C4ED87-7026-4582-BCFE-A638F9465C6F}" srcOrd="1" destOrd="0" presId="urn:microsoft.com/office/officeart/2005/8/layout/hierarchy2"/>
    <dgm:cxn modelId="{4FE184A4-6109-4610-9B59-2155E6049C17}" type="presParOf" srcId="{2116FF7F-493F-4917-A8C0-F7DA3767DCFE}" destId="{F0042175-4E40-4C31-8F85-2695EEB5EE8D}" srcOrd="2" destOrd="0" presId="urn:microsoft.com/office/officeart/2005/8/layout/hierarchy2"/>
    <dgm:cxn modelId="{F8A70F46-59C2-4E93-B307-FF27A7355FEF}" type="presParOf" srcId="{F0042175-4E40-4C31-8F85-2695EEB5EE8D}" destId="{6EAE4C23-2919-41D9-8A34-F3D09170A1CF}" srcOrd="0" destOrd="0" presId="urn:microsoft.com/office/officeart/2005/8/layout/hierarchy2"/>
    <dgm:cxn modelId="{D1B974E7-1E5E-407C-875D-C91DF070D6F2}" type="presParOf" srcId="{2116FF7F-493F-4917-A8C0-F7DA3767DCFE}" destId="{D4918B67-738B-4B4B-8278-50ADE5C809C5}" srcOrd="3" destOrd="0" presId="urn:microsoft.com/office/officeart/2005/8/layout/hierarchy2"/>
    <dgm:cxn modelId="{76812BD7-138F-4D8E-B2FA-D9E261C8B648}" type="presParOf" srcId="{D4918B67-738B-4B4B-8278-50ADE5C809C5}" destId="{9F203B6C-124A-45D5-A0EE-A869883F1426}" srcOrd="0" destOrd="0" presId="urn:microsoft.com/office/officeart/2005/8/layout/hierarchy2"/>
    <dgm:cxn modelId="{C1FB6616-F595-48E0-8B96-F9BD556B2898}" type="presParOf" srcId="{D4918B67-738B-4B4B-8278-50ADE5C809C5}" destId="{991962D4-F305-4D12-A733-F8DB8C2F09BB}" srcOrd="1" destOrd="0" presId="urn:microsoft.com/office/officeart/2005/8/layout/hierarchy2"/>
    <dgm:cxn modelId="{BC2EE033-6B46-4FEC-A353-8B261639AD77}" type="presParOf" srcId="{991962D4-F305-4D12-A733-F8DB8C2F09BB}" destId="{3BFD8E1C-CE36-4E44-B323-9B82AD198783}" srcOrd="0" destOrd="0" presId="urn:microsoft.com/office/officeart/2005/8/layout/hierarchy2"/>
    <dgm:cxn modelId="{198C4100-21FE-41E7-A60E-F5611EC1F48B}" type="presParOf" srcId="{3BFD8E1C-CE36-4E44-B323-9B82AD198783}" destId="{2F7F071A-7333-47B6-AA71-559A3E610FA3}" srcOrd="0" destOrd="0" presId="urn:microsoft.com/office/officeart/2005/8/layout/hierarchy2"/>
    <dgm:cxn modelId="{4B36B78E-D563-41D0-9B5E-96E2B5E570D9}" type="presParOf" srcId="{991962D4-F305-4D12-A733-F8DB8C2F09BB}" destId="{CA054B1D-7729-4526-9AE0-6CFECC036EDE}" srcOrd="1" destOrd="0" presId="urn:microsoft.com/office/officeart/2005/8/layout/hierarchy2"/>
    <dgm:cxn modelId="{B17EC829-4032-4CCE-99C7-56A08D8F94DE}" type="presParOf" srcId="{CA054B1D-7729-4526-9AE0-6CFECC036EDE}" destId="{41C2369A-90E3-4429-A97B-D7A75219F6E8}" srcOrd="0" destOrd="0" presId="urn:microsoft.com/office/officeart/2005/8/layout/hierarchy2"/>
    <dgm:cxn modelId="{3558AF45-E264-464D-B3BD-F43345837D66}" type="presParOf" srcId="{CA054B1D-7729-4526-9AE0-6CFECC036EDE}" destId="{EBD9096E-6A0E-4F7E-A560-6668A46F3C47}" srcOrd="1" destOrd="0" presId="urn:microsoft.com/office/officeart/2005/8/layout/hierarchy2"/>
    <dgm:cxn modelId="{154C2131-AC25-4A7B-A3EB-D50404647FA4}" type="presParOf" srcId="{991962D4-F305-4D12-A733-F8DB8C2F09BB}" destId="{9ED24470-DF88-427C-8E7C-8B0A53E9F10C}" srcOrd="2" destOrd="0" presId="urn:microsoft.com/office/officeart/2005/8/layout/hierarchy2"/>
    <dgm:cxn modelId="{1EC4D174-21AC-4F7B-9482-49C29869748C}" type="presParOf" srcId="{9ED24470-DF88-427C-8E7C-8B0A53E9F10C}" destId="{38EF5AE6-25D6-4A47-97AF-A34DBCACC823}" srcOrd="0" destOrd="0" presId="urn:microsoft.com/office/officeart/2005/8/layout/hierarchy2"/>
    <dgm:cxn modelId="{67EE2577-85E6-4B67-B445-975056FA9114}" type="presParOf" srcId="{991962D4-F305-4D12-A733-F8DB8C2F09BB}" destId="{5F2B1978-CC42-4991-BA3E-6E0712855F9B}" srcOrd="3" destOrd="0" presId="urn:microsoft.com/office/officeart/2005/8/layout/hierarchy2"/>
    <dgm:cxn modelId="{3EA7C1F2-F46A-4FD2-90D1-7574A2F14EB8}" type="presParOf" srcId="{5F2B1978-CC42-4991-BA3E-6E0712855F9B}" destId="{BC3F4CCD-3F1F-4089-A060-507F40A8627A}" srcOrd="0" destOrd="0" presId="urn:microsoft.com/office/officeart/2005/8/layout/hierarchy2"/>
    <dgm:cxn modelId="{3A8AC10B-A7CB-49BE-98B8-7B2FF41902C9}" type="presParOf" srcId="{5F2B1978-CC42-4991-BA3E-6E0712855F9B}" destId="{5F11B451-6949-4758-A706-01A94D489DBD}" srcOrd="1" destOrd="0" presId="urn:microsoft.com/office/officeart/2005/8/layout/hierarchy2"/>
    <dgm:cxn modelId="{46F54B94-BB39-4982-8E65-D6F05A8C3EE7}" type="presParOf" srcId="{991962D4-F305-4D12-A733-F8DB8C2F09BB}" destId="{B99F839C-AB17-478F-A48B-EFCB052B0A0D}" srcOrd="4" destOrd="0" presId="urn:microsoft.com/office/officeart/2005/8/layout/hierarchy2"/>
    <dgm:cxn modelId="{53E42F5C-16B5-4551-A8FF-5821A605F8D6}" type="presParOf" srcId="{B99F839C-AB17-478F-A48B-EFCB052B0A0D}" destId="{6DFB85A4-FF46-478F-AC35-4DD7B2CC926A}" srcOrd="0" destOrd="0" presId="urn:microsoft.com/office/officeart/2005/8/layout/hierarchy2"/>
    <dgm:cxn modelId="{F54A488E-2E59-449A-B2E1-A2D6B107FADB}" type="presParOf" srcId="{991962D4-F305-4D12-A733-F8DB8C2F09BB}" destId="{9CEF171E-1625-42D8-99FF-0665EDDA96A2}" srcOrd="5" destOrd="0" presId="urn:microsoft.com/office/officeart/2005/8/layout/hierarchy2"/>
    <dgm:cxn modelId="{A3B1E8BE-7495-4391-B085-38C42AEE0D04}" type="presParOf" srcId="{9CEF171E-1625-42D8-99FF-0665EDDA96A2}" destId="{C3294D24-E56A-4A02-B435-5E66FDC18CF2}" srcOrd="0" destOrd="0" presId="urn:microsoft.com/office/officeart/2005/8/layout/hierarchy2"/>
    <dgm:cxn modelId="{360FCE02-1C01-469D-A4DE-76A6E03D0620}" type="presParOf" srcId="{9CEF171E-1625-42D8-99FF-0665EDDA96A2}" destId="{B2061EC7-181B-49C4-8946-63C489673476}" srcOrd="1" destOrd="0" presId="urn:microsoft.com/office/officeart/2005/8/layout/hierarchy2"/>
    <dgm:cxn modelId="{F011A43B-2EF4-480A-85B2-13F4105C302F}" type="presParOf" srcId="{991962D4-F305-4D12-A733-F8DB8C2F09BB}" destId="{FA8A311D-9C68-493F-9B59-6DD64EDE84FA}" srcOrd="6" destOrd="0" presId="urn:microsoft.com/office/officeart/2005/8/layout/hierarchy2"/>
    <dgm:cxn modelId="{8FFCA081-817E-414D-8C92-1FC7648ACCB8}" type="presParOf" srcId="{FA8A311D-9C68-493F-9B59-6DD64EDE84FA}" destId="{07D91E2B-3A65-40A1-9362-0D5CA72F9985}" srcOrd="0" destOrd="0" presId="urn:microsoft.com/office/officeart/2005/8/layout/hierarchy2"/>
    <dgm:cxn modelId="{6A77F303-D0CB-435E-98A0-49AB6E26192A}" type="presParOf" srcId="{991962D4-F305-4D12-A733-F8DB8C2F09BB}" destId="{6C11470D-BA2B-4ED9-83D5-556B4A8DE65C}" srcOrd="7" destOrd="0" presId="urn:microsoft.com/office/officeart/2005/8/layout/hierarchy2"/>
    <dgm:cxn modelId="{599E6A6B-66CE-40DA-9102-B5D6658D3293}" type="presParOf" srcId="{6C11470D-BA2B-4ED9-83D5-556B4A8DE65C}" destId="{42439A3C-BAED-4821-9869-855601EEA968}" srcOrd="0" destOrd="0" presId="urn:microsoft.com/office/officeart/2005/8/layout/hierarchy2"/>
    <dgm:cxn modelId="{E49DB5A5-B8DA-4DDE-94F4-3265F97E5CC5}" type="presParOf" srcId="{6C11470D-BA2B-4ED9-83D5-556B4A8DE65C}" destId="{4AFCA76D-B3D5-49DB-9404-048D30A5BBA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1B03014-D4E6-4520-8DCD-FCC8F25AF17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28B3D1-8574-4F91-B3EF-FFA078C54B8D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175,9 млн.руб.</a:t>
          </a:r>
          <a:endParaRPr lang="ru-RU" dirty="0"/>
        </a:p>
      </dgm:t>
    </dgm:pt>
    <dgm:pt modelId="{EE5964C0-3157-427A-A20B-05B4D126716C}" type="parTrans" cxnId="{4A3F8F57-EC9E-4D5F-BD13-826D792652D5}">
      <dgm:prSet/>
      <dgm:spPr/>
      <dgm:t>
        <a:bodyPr/>
        <a:lstStyle/>
        <a:p>
          <a:endParaRPr lang="ru-RU"/>
        </a:p>
      </dgm:t>
    </dgm:pt>
    <dgm:pt modelId="{CA4F486D-1958-4FFE-9497-EFB019CB362F}" type="sibTrans" cxnId="{4A3F8F57-EC9E-4D5F-BD13-826D792652D5}">
      <dgm:prSet/>
      <dgm:spPr/>
      <dgm:t>
        <a:bodyPr/>
        <a:lstStyle/>
        <a:p>
          <a:endParaRPr lang="ru-RU"/>
        </a:p>
      </dgm:t>
    </dgm:pt>
    <dgm:pt modelId="{3C3ABD94-CB2D-4BA1-B071-6E5F8CE82B08}">
      <dgm:prSet phldrT="[Текст]"/>
      <dgm:spPr/>
      <dgm:t>
        <a:bodyPr/>
        <a:lstStyle/>
        <a:p>
          <a:r>
            <a:rPr lang="ru-RU" dirty="0" smtClean="0"/>
            <a:t>Остаток на 01.01.2016г</a:t>
          </a:r>
          <a:endParaRPr lang="ru-RU" dirty="0"/>
        </a:p>
      </dgm:t>
    </dgm:pt>
    <dgm:pt modelId="{6F8E0647-4917-4760-A843-830AECE0EAAF}" type="parTrans" cxnId="{6101C14F-B17E-404A-9353-E6731E6946F8}">
      <dgm:prSet/>
      <dgm:spPr/>
      <dgm:t>
        <a:bodyPr/>
        <a:lstStyle/>
        <a:p>
          <a:endParaRPr lang="ru-RU"/>
        </a:p>
      </dgm:t>
    </dgm:pt>
    <dgm:pt modelId="{37A34326-3780-4B47-8B86-555C29048D07}" type="sibTrans" cxnId="{6101C14F-B17E-404A-9353-E6731E6946F8}">
      <dgm:prSet/>
      <dgm:spPr/>
      <dgm:t>
        <a:bodyPr/>
        <a:lstStyle/>
        <a:p>
          <a:endParaRPr lang="ru-RU"/>
        </a:p>
      </dgm:t>
    </dgm:pt>
    <dgm:pt modelId="{8AAB8BF9-4074-47F0-B4F4-2EFB581E9F44}">
      <dgm:prSet phldrT="[Текст]"/>
      <dgm:spPr/>
      <dgm:t>
        <a:bodyPr/>
        <a:lstStyle/>
        <a:p>
          <a:r>
            <a:rPr lang="ru-RU" dirty="0" smtClean="0"/>
            <a:t>3 217,3 млн.</a:t>
          </a:r>
        </a:p>
        <a:p>
          <a:r>
            <a:rPr lang="ru-RU" dirty="0" smtClean="0"/>
            <a:t>руб.</a:t>
          </a:r>
          <a:endParaRPr lang="ru-RU" dirty="0"/>
        </a:p>
      </dgm:t>
    </dgm:pt>
    <dgm:pt modelId="{D4FF81E0-C393-4113-8C92-7889335D2127}" type="parTrans" cxnId="{E29B09AE-5BB1-4ED0-8099-37887C83CA25}">
      <dgm:prSet/>
      <dgm:spPr/>
      <dgm:t>
        <a:bodyPr/>
        <a:lstStyle/>
        <a:p>
          <a:endParaRPr lang="ru-RU"/>
        </a:p>
      </dgm:t>
    </dgm:pt>
    <dgm:pt modelId="{D10F0135-8EA2-49CC-BE43-6834CB1948C9}" type="sibTrans" cxnId="{E29B09AE-5BB1-4ED0-8099-37887C83CA25}">
      <dgm:prSet/>
      <dgm:spPr/>
      <dgm:t>
        <a:bodyPr/>
        <a:lstStyle/>
        <a:p>
          <a:endParaRPr lang="ru-RU"/>
        </a:p>
      </dgm:t>
    </dgm:pt>
    <dgm:pt modelId="{EE230FDE-9A01-4024-86E2-36FE1B19AB15}">
      <dgm:prSet phldrT="[Текст]"/>
      <dgm:spPr/>
      <dgm:t>
        <a:bodyPr/>
        <a:lstStyle/>
        <a:p>
          <a:r>
            <a:rPr lang="ru-RU" dirty="0" smtClean="0"/>
            <a:t>Поступило за оказанную медпомощь</a:t>
          </a:r>
          <a:endParaRPr lang="ru-RU" dirty="0"/>
        </a:p>
      </dgm:t>
    </dgm:pt>
    <dgm:pt modelId="{7CBEEA70-7912-4DC3-A720-75A6133EB9AE}" type="parTrans" cxnId="{C73CB0F8-F3DA-4580-AD1F-DA94BD5DB4C8}">
      <dgm:prSet/>
      <dgm:spPr/>
      <dgm:t>
        <a:bodyPr/>
        <a:lstStyle/>
        <a:p>
          <a:endParaRPr lang="ru-RU"/>
        </a:p>
      </dgm:t>
    </dgm:pt>
    <dgm:pt modelId="{BCA40880-24B7-4040-A71D-479D59C12982}" type="sibTrans" cxnId="{C73CB0F8-F3DA-4580-AD1F-DA94BD5DB4C8}">
      <dgm:prSet/>
      <dgm:spPr/>
      <dgm:t>
        <a:bodyPr/>
        <a:lstStyle/>
        <a:p>
          <a:endParaRPr lang="ru-RU"/>
        </a:p>
      </dgm:t>
    </dgm:pt>
    <dgm:pt modelId="{CC8345C2-7EE2-4A0D-A8F2-B099948167B2}">
      <dgm:prSet phldrT="[Текст]"/>
      <dgm:spPr/>
      <dgm:t>
        <a:bodyPr/>
        <a:lstStyle/>
        <a:p>
          <a:r>
            <a:rPr lang="ru-RU" dirty="0" smtClean="0"/>
            <a:t>3 257,9 млн. руб.</a:t>
          </a:r>
          <a:endParaRPr lang="ru-RU" dirty="0"/>
        </a:p>
      </dgm:t>
    </dgm:pt>
    <dgm:pt modelId="{03202D4D-A6C0-4055-A3A7-5814BA9EFE21}" type="parTrans" cxnId="{C6016FE1-F261-4B04-9275-A864B57198F8}">
      <dgm:prSet/>
      <dgm:spPr/>
      <dgm:t>
        <a:bodyPr/>
        <a:lstStyle/>
        <a:p>
          <a:endParaRPr lang="ru-RU"/>
        </a:p>
      </dgm:t>
    </dgm:pt>
    <dgm:pt modelId="{935971B9-6552-46F1-B370-C8538DC13586}" type="sibTrans" cxnId="{C6016FE1-F261-4B04-9275-A864B57198F8}">
      <dgm:prSet/>
      <dgm:spPr/>
      <dgm:t>
        <a:bodyPr/>
        <a:lstStyle/>
        <a:p>
          <a:endParaRPr lang="ru-RU"/>
        </a:p>
      </dgm:t>
    </dgm:pt>
    <dgm:pt modelId="{1D46C0F1-31BB-4CFB-A1DC-40D49C66EEE4}">
      <dgm:prSet phldrT="[Текст]"/>
      <dgm:spPr/>
      <dgm:t>
        <a:bodyPr/>
        <a:lstStyle/>
        <a:p>
          <a:r>
            <a:rPr lang="ru-RU" dirty="0" smtClean="0"/>
            <a:t>Израсходовано средств  в 2016г</a:t>
          </a:r>
          <a:endParaRPr lang="ru-RU" dirty="0"/>
        </a:p>
      </dgm:t>
    </dgm:pt>
    <dgm:pt modelId="{A75D1B8B-8335-4EEA-9CCC-C0D47FEA2490}" type="parTrans" cxnId="{05E3332B-F764-4488-871A-D943FA07C7AF}">
      <dgm:prSet/>
      <dgm:spPr/>
      <dgm:t>
        <a:bodyPr/>
        <a:lstStyle/>
        <a:p>
          <a:endParaRPr lang="ru-RU"/>
        </a:p>
      </dgm:t>
    </dgm:pt>
    <dgm:pt modelId="{708AB6B7-8D48-4ACB-9406-CF0B1A47434F}" type="sibTrans" cxnId="{05E3332B-F764-4488-871A-D943FA07C7AF}">
      <dgm:prSet/>
      <dgm:spPr/>
      <dgm:t>
        <a:bodyPr/>
        <a:lstStyle/>
        <a:p>
          <a:endParaRPr lang="ru-RU"/>
        </a:p>
      </dgm:t>
    </dgm:pt>
    <dgm:pt modelId="{64B1C2DF-E195-4535-8513-C6FE74B2E863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135,4 млн.руб.</a:t>
          </a:r>
          <a:endParaRPr lang="ru-RU" dirty="0"/>
        </a:p>
      </dgm:t>
    </dgm:pt>
    <dgm:pt modelId="{51E5EBC5-FCB1-4888-B8E2-FC8EFD1253FB}" type="parTrans" cxnId="{1D6F844E-7DBA-441B-BAAE-A1190F351BFB}">
      <dgm:prSet/>
      <dgm:spPr/>
      <dgm:t>
        <a:bodyPr/>
        <a:lstStyle/>
        <a:p>
          <a:endParaRPr lang="ru-RU"/>
        </a:p>
      </dgm:t>
    </dgm:pt>
    <dgm:pt modelId="{8D654291-6CA0-4A5D-9B32-3F063EFD84A8}" type="sibTrans" cxnId="{1D6F844E-7DBA-441B-BAAE-A1190F351BFB}">
      <dgm:prSet/>
      <dgm:spPr/>
      <dgm:t>
        <a:bodyPr/>
        <a:lstStyle/>
        <a:p>
          <a:endParaRPr lang="ru-RU"/>
        </a:p>
      </dgm:t>
    </dgm:pt>
    <dgm:pt modelId="{5D49315A-0B2E-4B78-9B09-8ACD021B0691}">
      <dgm:prSet phldrT="[Текст]"/>
      <dgm:spPr/>
      <dgm:t>
        <a:bodyPr/>
        <a:lstStyle/>
        <a:p>
          <a:r>
            <a:rPr lang="ru-RU" dirty="0" smtClean="0"/>
            <a:t>Остаток  средств на конец отчетного периода</a:t>
          </a:r>
          <a:endParaRPr lang="ru-RU" dirty="0"/>
        </a:p>
      </dgm:t>
    </dgm:pt>
    <dgm:pt modelId="{D6C74188-2FD0-41D3-B8AA-32171CCF6FF9}" type="parTrans" cxnId="{89B4DFD0-6AB0-479D-8C1C-E8551437C097}">
      <dgm:prSet/>
      <dgm:spPr/>
      <dgm:t>
        <a:bodyPr/>
        <a:lstStyle/>
        <a:p>
          <a:endParaRPr lang="ru-RU"/>
        </a:p>
      </dgm:t>
    </dgm:pt>
    <dgm:pt modelId="{E46EBAF4-E53E-4B22-AD9B-8C45DF51A4C8}" type="sibTrans" cxnId="{89B4DFD0-6AB0-479D-8C1C-E8551437C097}">
      <dgm:prSet/>
      <dgm:spPr/>
      <dgm:t>
        <a:bodyPr/>
        <a:lstStyle/>
        <a:p>
          <a:endParaRPr lang="ru-RU"/>
        </a:p>
      </dgm:t>
    </dgm:pt>
    <dgm:pt modelId="{7BFBE3AF-F16E-4B5F-9257-D784921B1A1E}">
      <dgm:prSet phldrT="[Текст]"/>
      <dgm:spPr/>
      <dgm:t>
        <a:bodyPr/>
        <a:lstStyle/>
        <a:p>
          <a:endParaRPr lang="ru-RU" dirty="0"/>
        </a:p>
      </dgm:t>
    </dgm:pt>
    <dgm:pt modelId="{507B9795-52AC-425D-923F-2DD3A9799DBB}" type="parTrans" cxnId="{92274246-01CB-4174-863C-AF0F338CB7E1}">
      <dgm:prSet/>
      <dgm:spPr/>
      <dgm:t>
        <a:bodyPr/>
        <a:lstStyle/>
        <a:p>
          <a:endParaRPr lang="ru-RU"/>
        </a:p>
      </dgm:t>
    </dgm:pt>
    <dgm:pt modelId="{4A82B01C-4046-43B5-A82E-0FBA32C5F5F2}" type="sibTrans" cxnId="{92274246-01CB-4174-863C-AF0F338CB7E1}">
      <dgm:prSet/>
      <dgm:spPr/>
      <dgm:t>
        <a:bodyPr/>
        <a:lstStyle/>
        <a:p>
          <a:endParaRPr lang="ru-RU"/>
        </a:p>
      </dgm:t>
    </dgm:pt>
    <dgm:pt modelId="{2B3C3210-933F-4FC5-A8CD-D4E2C8BD223C}" type="pres">
      <dgm:prSet presAssocID="{91B03014-D4E6-4520-8DCD-FCC8F25AF1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1F04BC-CF46-46B7-B19A-079691B907CD}" type="pres">
      <dgm:prSet presAssocID="{CD28B3D1-8574-4F91-B3EF-FFA078C54B8D}" presName="linNode" presStyleCnt="0"/>
      <dgm:spPr/>
    </dgm:pt>
    <dgm:pt modelId="{7AD573F5-8579-4E89-9C81-20EBC9476CFD}" type="pres">
      <dgm:prSet presAssocID="{CD28B3D1-8574-4F91-B3EF-FFA078C54B8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19A70-753E-4FCB-B901-E99BC3449D98}" type="pres">
      <dgm:prSet presAssocID="{CD28B3D1-8574-4F91-B3EF-FFA078C54B8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7A310-2D32-4B0E-8D92-7FA578B998FE}" type="pres">
      <dgm:prSet presAssocID="{CA4F486D-1958-4FFE-9497-EFB019CB362F}" presName="sp" presStyleCnt="0"/>
      <dgm:spPr/>
    </dgm:pt>
    <dgm:pt modelId="{ABC6B468-1A47-4E38-B21B-71D6C80ACDF9}" type="pres">
      <dgm:prSet presAssocID="{8AAB8BF9-4074-47F0-B4F4-2EFB581E9F44}" presName="linNode" presStyleCnt="0"/>
      <dgm:spPr/>
    </dgm:pt>
    <dgm:pt modelId="{E14C17F6-72E2-427A-A775-66BA8864C095}" type="pres">
      <dgm:prSet presAssocID="{8AAB8BF9-4074-47F0-B4F4-2EFB581E9F44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862138-9A7E-470B-B07E-C47321A71402}" type="pres">
      <dgm:prSet presAssocID="{8AAB8BF9-4074-47F0-B4F4-2EFB581E9F44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8ABEE-BB3A-4114-81BB-E5ED7EB1E260}" type="pres">
      <dgm:prSet presAssocID="{D10F0135-8EA2-49CC-BE43-6834CB1948C9}" presName="sp" presStyleCnt="0"/>
      <dgm:spPr/>
    </dgm:pt>
    <dgm:pt modelId="{348083BC-4991-4A50-8B6C-E173EB33D36C}" type="pres">
      <dgm:prSet presAssocID="{CC8345C2-7EE2-4A0D-A8F2-B099948167B2}" presName="linNode" presStyleCnt="0"/>
      <dgm:spPr/>
    </dgm:pt>
    <dgm:pt modelId="{C4A9D78D-CEAB-4AF5-B747-FD42F15F17E6}" type="pres">
      <dgm:prSet presAssocID="{CC8345C2-7EE2-4A0D-A8F2-B099948167B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B263D-B7ED-4CB0-B680-021B5F03B10C}" type="pres">
      <dgm:prSet presAssocID="{CC8345C2-7EE2-4A0D-A8F2-B099948167B2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28719-C5CA-4355-BCDB-3184E304165F}" type="pres">
      <dgm:prSet presAssocID="{935971B9-6552-46F1-B370-C8538DC13586}" presName="sp" presStyleCnt="0"/>
      <dgm:spPr/>
    </dgm:pt>
    <dgm:pt modelId="{9EE99635-FE94-4779-95A6-B35ED85D228C}" type="pres">
      <dgm:prSet presAssocID="{64B1C2DF-E195-4535-8513-C6FE74B2E863}" presName="linNode" presStyleCnt="0"/>
      <dgm:spPr/>
    </dgm:pt>
    <dgm:pt modelId="{039E2367-ACE1-4148-A1E5-64C9BDCBA6EC}" type="pres">
      <dgm:prSet presAssocID="{64B1C2DF-E195-4535-8513-C6FE74B2E863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325162-4CB5-436F-A537-790707A9D7D8}" type="pres">
      <dgm:prSet presAssocID="{64B1C2DF-E195-4535-8513-C6FE74B2E863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718192-55BF-4835-8268-97CBD49DF6CF}" type="presOf" srcId="{3C3ABD94-CB2D-4BA1-B071-6E5F8CE82B08}" destId="{A7519A70-753E-4FCB-B901-E99BC3449D98}" srcOrd="0" destOrd="0" presId="urn:microsoft.com/office/officeart/2005/8/layout/vList5"/>
    <dgm:cxn modelId="{BABED1D0-6881-410B-915A-EDFA0D514A2F}" type="presOf" srcId="{8AAB8BF9-4074-47F0-B4F4-2EFB581E9F44}" destId="{E14C17F6-72E2-427A-A775-66BA8864C095}" srcOrd="0" destOrd="0" presId="urn:microsoft.com/office/officeart/2005/8/layout/vList5"/>
    <dgm:cxn modelId="{05E3332B-F764-4488-871A-D943FA07C7AF}" srcId="{CC8345C2-7EE2-4A0D-A8F2-B099948167B2}" destId="{1D46C0F1-31BB-4CFB-A1DC-40D49C66EEE4}" srcOrd="0" destOrd="0" parTransId="{A75D1B8B-8335-4EEA-9CCC-C0D47FEA2490}" sibTransId="{708AB6B7-8D48-4ACB-9406-CF0B1A47434F}"/>
    <dgm:cxn modelId="{1D6F844E-7DBA-441B-BAAE-A1190F351BFB}" srcId="{91B03014-D4E6-4520-8DCD-FCC8F25AF17E}" destId="{64B1C2DF-E195-4535-8513-C6FE74B2E863}" srcOrd="3" destOrd="0" parTransId="{51E5EBC5-FCB1-4888-B8E2-FC8EFD1253FB}" sibTransId="{8D654291-6CA0-4A5D-9B32-3F063EFD84A8}"/>
    <dgm:cxn modelId="{C6016FE1-F261-4B04-9275-A864B57198F8}" srcId="{91B03014-D4E6-4520-8DCD-FCC8F25AF17E}" destId="{CC8345C2-7EE2-4A0D-A8F2-B099948167B2}" srcOrd="2" destOrd="0" parTransId="{03202D4D-A6C0-4055-A3A7-5814BA9EFE21}" sibTransId="{935971B9-6552-46F1-B370-C8538DC13586}"/>
    <dgm:cxn modelId="{6101C14F-B17E-404A-9353-E6731E6946F8}" srcId="{CD28B3D1-8574-4F91-B3EF-FFA078C54B8D}" destId="{3C3ABD94-CB2D-4BA1-B071-6E5F8CE82B08}" srcOrd="0" destOrd="0" parTransId="{6F8E0647-4917-4760-A843-830AECE0EAAF}" sibTransId="{37A34326-3780-4B47-8B86-555C29048D07}"/>
    <dgm:cxn modelId="{6DAB65D2-9C14-47AF-9458-661D275C6529}" type="presOf" srcId="{1D46C0F1-31BB-4CFB-A1DC-40D49C66EEE4}" destId="{B36B263D-B7ED-4CB0-B680-021B5F03B10C}" srcOrd="0" destOrd="0" presId="urn:microsoft.com/office/officeart/2005/8/layout/vList5"/>
    <dgm:cxn modelId="{5C8B619E-BFAF-429D-B469-E7541BD01ABC}" type="presOf" srcId="{91B03014-D4E6-4520-8DCD-FCC8F25AF17E}" destId="{2B3C3210-933F-4FC5-A8CD-D4E2C8BD223C}" srcOrd="0" destOrd="0" presId="urn:microsoft.com/office/officeart/2005/8/layout/vList5"/>
    <dgm:cxn modelId="{72EFD625-8ED1-4D59-AE7F-334B5F609901}" type="presOf" srcId="{CD28B3D1-8574-4F91-B3EF-FFA078C54B8D}" destId="{7AD573F5-8579-4E89-9C81-20EBC9476CFD}" srcOrd="0" destOrd="0" presId="urn:microsoft.com/office/officeart/2005/8/layout/vList5"/>
    <dgm:cxn modelId="{4A3F8F57-EC9E-4D5F-BD13-826D792652D5}" srcId="{91B03014-D4E6-4520-8DCD-FCC8F25AF17E}" destId="{CD28B3D1-8574-4F91-B3EF-FFA078C54B8D}" srcOrd="0" destOrd="0" parTransId="{EE5964C0-3157-427A-A20B-05B4D126716C}" sibTransId="{CA4F486D-1958-4FFE-9497-EFB019CB362F}"/>
    <dgm:cxn modelId="{3D55B4BA-EB2A-41C3-AE2C-76E244543812}" type="presOf" srcId="{EE230FDE-9A01-4024-86E2-36FE1B19AB15}" destId="{5A862138-9A7E-470B-B07E-C47321A71402}" srcOrd="0" destOrd="0" presId="urn:microsoft.com/office/officeart/2005/8/layout/vList5"/>
    <dgm:cxn modelId="{0080134B-FF91-46BB-9BBA-C51CEDE49CFE}" type="presOf" srcId="{7BFBE3AF-F16E-4B5F-9257-D784921B1A1E}" destId="{B36B263D-B7ED-4CB0-B680-021B5F03B10C}" srcOrd="0" destOrd="1" presId="urn:microsoft.com/office/officeart/2005/8/layout/vList5"/>
    <dgm:cxn modelId="{E29B09AE-5BB1-4ED0-8099-37887C83CA25}" srcId="{91B03014-D4E6-4520-8DCD-FCC8F25AF17E}" destId="{8AAB8BF9-4074-47F0-B4F4-2EFB581E9F44}" srcOrd="1" destOrd="0" parTransId="{D4FF81E0-C393-4113-8C92-7889335D2127}" sibTransId="{D10F0135-8EA2-49CC-BE43-6834CB1948C9}"/>
    <dgm:cxn modelId="{7E60F99B-4350-420A-884B-9CA7417D50E6}" type="presOf" srcId="{CC8345C2-7EE2-4A0D-A8F2-B099948167B2}" destId="{C4A9D78D-CEAB-4AF5-B747-FD42F15F17E6}" srcOrd="0" destOrd="0" presId="urn:microsoft.com/office/officeart/2005/8/layout/vList5"/>
    <dgm:cxn modelId="{2A9EF939-5571-4E92-8B85-1954C784A734}" type="presOf" srcId="{64B1C2DF-E195-4535-8513-C6FE74B2E863}" destId="{039E2367-ACE1-4148-A1E5-64C9BDCBA6EC}" srcOrd="0" destOrd="0" presId="urn:microsoft.com/office/officeart/2005/8/layout/vList5"/>
    <dgm:cxn modelId="{92274246-01CB-4174-863C-AF0F338CB7E1}" srcId="{CC8345C2-7EE2-4A0D-A8F2-B099948167B2}" destId="{7BFBE3AF-F16E-4B5F-9257-D784921B1A1E}" srcOrd="1" destOrd="0" parTransId="{507B9795-52AC-425D-923F-2DD3A9799DBB}" sibTransId="{4A82B01C-4046-43B5-A82E-0FBA32C5F5F2}"/>
    <dgm:cxn modelId="{E672FEAB-7FEC-4F28-A8D2-4393572EC21A}" type="presOf" srcId="{5D49315A-0B2E-4B78-9B09-8ACD021B0691}" destId="{7E325162-4CB5-436F-A537-790707A9D7D8}" srcOrd="0" destOrd="0" presId="urn:microsoft.com/office/officeart/2005/8/layout/vList5"/>
    <dgm:cxn modelId="{89B4DFD0-6AB0-479D-8C1C-E8551437C097}" srcId="{64B1C2DF-E195-4535-8513-C6FE74B2E863}" destId="{5D49315A-0B2E-4B78-9B09-8ACD021B0691}" srcOrd="0" destOrd="0" parTransId="{D6C74188-2FD0-41D3-B8AA-32171CCF6FF9}" sibTransId="{E46EBAF4-E53E-4B22-AD9B-8C45DF51A4C8}"/>
    <dgm:cxn modelId="{C73CB0F8-F3DA-4580-AD1F-DA94BD5DB4C8}" srcId="{8AAB8BF9-4074-47F0-B4F4-2EFB581E9F44}" destId="{EE230FDE-9A01-4024-86E2-36FE1B19AB15}" srcOrd="0" destOrd="0" parTransId="{7CBEEA70-7912-4DC3-A720-75A6133EB9AE}" sibTransId="{BCA40880-24B7-4040-A71D-479D59C12982}"/>
    <dgm:cxn modelId="{8A1ABCBE-94EA-4966-B642-FEDBE3A9AAB9}" type="presParOf" srcId="{2B3C3210-933F-4FC5-A8CD-D4E2C8BD223C}" destId="{751F04BC-CF46-46B7-B19A-079691B907CD}" srcOrd="0" destOrd="0" presId="urn:microsoft.com/office/officeart/2005/8/layout/vList5"/>
    <dgm:cxn modelId="{9ECC4698-3542-4D0E-BD75-BC57FDDCEB88}" type="presParOf" srcId="{751F04BC-CF46-46B7-B19A-079691B907CD}" destId="{7AD573F5-8579-4E89-9C81-20EBC9476CFD}" srcOrd="0" destOrd="0" presId="urn:microsoft.com/office/officeart/2005/8/layout/vList5"/>
    <dgm:cxn modelId="{B30720E9-4054-4EE8-8AC9-F90382ADF7EA}" type="presParOf" srcId="{751F04BC-CF46-46B7-B19A-079691B907CD}" destId="{A7519A70-753E-4FCB-B901-E99BC3449D98}" srcOrd="1" destOrd="0" presId="urn:microsoft.com/office/officeart/2005/8/layout/vList5"/>
    <dgm:cxn modelId="{F7EC4FE1-893F-4286-BD84-948B55ACDEA3}" type="presParOf" srcId="{2B3C3210-933F-4FC5-A8CD-D4E2C8BD223C}" destId="{B5D7A310-2D32-4B0E-8D92-7FA578B998FE}" srcOrd="1" destOrd="0" presId="urn:microsoft.com/office/officeart/2005/8/layout/vList5"/>
    <dgm:cxn modelId="{808282E4-C25E-499B-9544-5A1AF8E5D2AF}" type="presParOf" srcId="{2B3C3210-933F-4FC5-A8CD-D4E2C8BD223C}" destId="{ABC6B468-1A47-4E38-B21B-71D6C80ACDF9}" srcOrd="2" destOrd="0" presId="urn:microsoft.com/office/officeart/2005/8/layout/vList5"/>
    <dgm:cxn modelId="{C62D3DAF-210D-414C-AC46-A62B321EABCE}" type="presParOf" srcId="{ABC6B468-1A47-4E38-B21B-71D6C80ACDF9}" destId="{E14C17F6-72E2-427A-A775-66BA8864C095}" srcOrd="0" destOrd="0" presId="urn:microsoft.com/office/officeart/2005/8/layout/vList5"/>
    <dgm:cxn modelId="{C90CCC03-0AD2-4133-8D25-2D06677A3B8A}" type="presParOf" srcId="{ABC6B468-1A47-4E38-B21B-71D6C80ACDF9}" destId="{5A862138-9A7E-470B-B07E-C47321A71402}" srcOrd="1" destOrd="0" presId="urn:microsoft.com/office/officeart/2005/8/layout/vList5"/>
    <dgm:cxn modelId="{BC7EF0A7-67E1-4C98-BEFE-CE7AB57B07FD}" type="presParOf" srcId="{2B3C3210-933F-4FC5-A8CD-D4E2C8BD223C}" destId="{2CE8ABEE-BB3A-4114-81BB-E5ED7EB1E260}" srcOrd="3" destOrd="0" presId="urn:microsoft.com/office/officeart/2005/8/layout/vList5"/>
    <dgm:cxn modelId="{B59D5FB8-DBA7-423E-8DDD-7BB26679A969}" type="presParOf" srcId="{2B3C3210-933F-4FC5-A8CD-D4E2C8BD223C}" destId="{348083BC-4991-4A50-8B6C-E173EB33D36C}" srcOrd="4" destOrd="0" presId="urn:microsoft.com/office/officeart/2005/8/layout/vList5"/>
    <dgm:cxn modelId="{671DAF6E-B59C-4196-BF9E-36FEF826541C}" type="presParOf" srcId="{348083BC-4991-4A50-8B6C-E173EB33D36C}" destId="{C4A9D78D-CEAB-4AF5-B747-FD42F15F17E6}" srcOrd="0" destOrd="0" presId="urn:microsoft.com/office/officeart/2005/8/layout/vList5"/>
    <dgm:cxn modelId="{0B7975D2-EF84-4B0F-BC69-DE80165D92BC}" type="presParOf" srcId="{348083BC-4991-4A50-8B6C-E173EB33D36C}" destId="{B36B263D-B7ED-4CB0-B680-021B5F03B10C}" srcOrd="1" destOrd="0" presId="urn:microsoft.com/office/officeart/2005/8/layout/vList5"/>
    <dgm:cxn modelId="{0EA061A8-DD15-45C2-AEBF-382C77B08F3C}" type="presParOf" srcId="{2B3C3210-933F-4FC5-A8CD-D4E2C8BD223C}" destId="{6DE28719-C5CA-4355-BCDB-3184E304165F}" srcOrd="5" destOrd="0" presId="urn:microsoft.com/office/officeart/2005/8/layout/vList5"/>
    <dgm:cxn modelId="{0468B842-426E-456E-B47E-5AC039E4AA8B}" type="presParOf" srcId="{2B3C3210-933F-4FC5-A8CD-D4E2C8BD223C}" destId="{9EE99635-FE94-4779-95A6-B35ED85D228C}" srcOrd="6" destOrd="0" presId="urn:microsoft.com/office/officeart/2005/8/layout/vList5"/>
    <dgm:cxn modelId="{AADCF614-2FB9-4171-9A13-5E4939228DD5}" type="presParOf" srcId="{9EE99635-FE94-4779-95A6-B35ED85D228C}" destId="{039E2367-ACE1-4148-A1E5-64C9BDCBA6EC}" srcOrd="0" destOrd="0" presId="urn:microsoft.com/office/officeart/2005/8/layout/vList5"/>
    <dgm:cxn modelId="{69BF72BB-FA95-47DA-88DE-F11606F7F247}" type="presParOf" srcId="{9EE99635-FE94-4779-95A6-B35ED85D228C}" destId="{7E325162-4CB5-436F-A537-790707A9D7D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32B5BC-2DAA-435A-ABF4-FD1B115AFAC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92107D-2722-470C-8675-CB45452DB4A7}">
      <dgm:prSet phldrT="[Текст]"/>
      <dgm:spPr>
        <a:solidFill>
          <a:srgbClr val="F89A10"/>
        </a:solidFill>
      </dgm:spPr>
      <dgm:t>
        <a:bodyPr/>
        <a:lstStyle/>
        <a:p>
          <a:r>
            <a:rPr lang="ru-RU" dirty="0" smtClean="0"/>
            <a:t>648 пациентам </a:t>
          </a:r>
          <a:endParaRPr lang="ru-RU" dirty="0"/>
        </a:p>
      </dgm:t>
    </dgm:pt>
    <dgm:pt modelId="{40812F58-C117-4BA5-8FC5-39AC10F449E6}" type="parTrans" cxnId="{B6C3B6E0-CE3E-4146-B8FB-5AAB8B54F399}">
      <dgm:prSet/>
      <dgm:spPr/>
      <dgm:t>
        <a:bodyPr/>
        <a:lstStyle/>
        <a:p>
          <a:endParaRPr lang="ru-RU"/>
        </a:p>
      </dgm:t>
    </dgm:pt>
    <dgm:pt modelId="{4AE5B2BD-3EB1-48B7-8876-3D0669BCE632}" type="sibTrans" cxnId="{B6C3B6E0-CE3E-4146-B8FB-5AAB8B54F399}">
      <dgm:prSet/>
      <dgm:spPr/>
      <dgm:t>
        <a:bodyPr/>
        <a:lstStyle/>
        <a:p>
          <a:endParaRPr lang="ru-RU"/>
        </a:p>
      </dgm:t>
    </dgm:pt>
    <dgm:pt modelId="{27AC5FF1-DB3F-4271-B442-829C6B01EBCA}">
      <dgm:prSet phldrT="[Текст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sz="1400" dirty="0" smtClean="0"/>
            <a:t>оказана высокотехнологичная медицинская помощь более чем на 97,9 млн.руб., при  годовом плане – 680 случаев на общую сумму 106,6 млн.руб.</a:t>
          </a:r>
          <a:endParaRPr lang="ru-RU" sz="1400" dirty="0"/>
        </a:p>
      </dgm:t>
    </dgm:pt>
    <dgm:pt modelId="{1BF3DADC-D0CF-431D-9D9D-4756C1BFAF89}" type="parTrans" cxnId="{A9F1BBF3-FBD6-4E59-AB85-58E38867EED2}">
      <dgm:prSet/>
      <dgm:spPr/>
      <dgm:t>
        <a:bodyPr/>
        <a:lstStyle/>
        <a:p>
          <a:endParaRPr lang="ru-RU"/>
        </a:p>
      </dgm:t>
    </dgm:pt>
    <dgm:pt modelId="{D08F2A7C-4940-4AFE-9C41-FD2F97E06EF3}" type="sibTrans" cxnId="{A9F1BBF3-FBD6-4E59-AB85-58E38867EED2}">
      <dgm:prSet/>
      <dgm:spPr/>
      <dgm:t>
        <a:bodyPr/>
        <a:lstStyle/>
        <a:p>
          <a:endParaRPr lang="ru-RU"/>
        </a:p>
      </dgm:t>
    </dgm:pt>
    <dgm:pt modelId="{D8EE712F-34F2-437C-BFB2-854BBA6EB678}">
      <dgm:prSet phldrT="[Текст]"/>
      <dgm:spPr>
        <a:solidFill>
          <a:srgbClr val="FF9999"/>
        </a:solidFill>
      </dgm:spPr>
      <dgm:t>
        <a:bodyPr/>
        <a:lstStyle/>
        <a:p>
          <a:r>
            <a:rPr lang="ru-RU" dirty="0" smtClean="0"/>
            <a:t>752 пациентам</a:t>
          </a:r>
          <a:endParaRPr lang="ru-RU" dirty="0"/>
        </a:p>
      </dgm:t>
    </dgm:pt>
    <dgm:pt modelId="{C2DFF455-2C68-4F6B-B48A-BC5262F152BB}" type="parTrans" cxnId="{CAAE9EB2-23DA-45DF-A0C7-19D0BB388542}">
      <dgm:prSet/>
      <dgm:spPr/>
      <dgm:t>
        <a:bodyPr/>
        <a:lstStyle/>
        <a:p>
          <a:endParaRPr lang="ru-RU"/>
        </a:p>
      </dgm:t>
    </dgm:pt>
    <dgm:pt modelId="{CC90C818-4218-450A-B1F4-D462BB703B29}" type="sibTrans" cxnId="{CAAE9EB2-23DA-45DF-A0C7-19D0BB388542}">
      <dgm:prSet/>
      <dgm:spPr/>
      <dgm:t>
        <a:bodyPr/>
        <a:lstStyle/>
        <a:p>
          <a:endParaRPr lang="ru-RU"/>
        </a:p>
      </dgm:t>
    </dgm:pt>
    <dgm:pt modelId="{02370B14-C9B4-46AA-8864-AF682942D354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 оказана  медицинская помощь по реабилитации на сумму более  31,4 млн.руб. при  годовом плане – 32,7 млн.руб.</a:t>
          </a:r>
          <a:endParaRPr lang="ru-RU" dirty="0"/>
        </a:p>
      </dgm:t>
    </dgm:pt>
    <dgm:pt modelId="{EC142C0C-895E-4F4B-9539-8F2D0CD80CEE}" type="parTrans" cxnId="{BE5567F0-38E6-463A-85F7-733E1004BA8D}">
      <dgm:prSet/>
      <dgm:spPr/>
      <dgm:t>
        <a:bodyPr/>
        <a:lstStyle/>
        <a:p>
          <a:endParaRPr lang="ru-RU"/>
        </a:p>
      </dgm:t>
    </dgm:pt>
    <dgm:pt modelId="{FBF9F2E5-0197-40D9-A613-E2293DE077CD}" type="sibTrans" cxnId="{BE5567F0-38E6-463A-85F7-733E1004BA8D}">
      <dgm:prSet/>
      <dgm:spPr/>
      <dgm:t>
        <a:bodyPr/>
        <a:lstStyle/>
        <a:p>
          <a:endParaRPr lang="ru-RU"/>
        </a:p>
      </dgm:t>
    </dgm:pt>
    <dgm:pt modelId="{E66EFDD3-18ED-4DAB-9E0F-07DD2958047C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40 922 человек</a:t>
          </a:r>
          <a:endParaRPr lang="ru-RU" dirty="0"/>
        </a:p>
      </dgm:t>
    </dgm:pt>
    <dgm:pt modelId="{3309018D-1698-4F33-A343-61E9031E4ED8}" type="parTrans" cxnId="{94F2AC3B-FD88-49B4-8C33-4A6223EB4477}">
      <dgm:prSet/>
      <dgm:spPr/>
      <dgm:t>
        <a:bodyPr/>
        <a:lstStyle/>
        <a:p>
          <a:endParaRPr lang="ru-RU"/>
        </a:p>
      </dgm:t>
    </dgm:pt>
    <dgm:pt modelId="{D9378F20-FBE1-4B93-9514-21B1552681AE}" type="sibTrans" cxnId="{94F2AC3B-FD88-49B4-8C33-4A6223EB4477}">
      <dgm:prSet/>
      <dgm:spPr/>
      <dgm:t>
        <a:bodyPr/>
        <a:lstStyle/>
        <a:p>
          <a:endParaRPr lang="ru-RU"/>
        </a:p>
      </dgm:t>
    </dgm:pt>
    <dgm:pt modelId="{A7CE038C-A854-4814-8006-7B2D9EE2E7B1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Прошли диспансеризацию на общую сумму более чем на 59,9 млн.руб., при годовом плане - 41 293 человека на сумму – 70,5 млн.руб.</a:t>
          </a:r>
          <a:endParaRPr lang="ru-RU" dirty="0"/>
        </a:p>
      </dgm:t>
    </dgm:pt>
    <dgm:pt modelId="{1B4EC376-9677-4C72-A4F7-508AC849CDC9}" type="parTrans" cxnId="{59308F6F-88DC-4887-B0F8-43DD3E98CC42}">
      <dgm:prSet/>
      <dgm:spPr/>
      <dgm:t>
        <a:bodyPr/>
        <a:lstStyle/>
        <a:p>
          <a:endParaRPr lang="ru-RU"/>
        </a:p>
      </dgm:t>
    </dgm:pt>
    <dgm:pt modelId="{28BB98B8-2983-43A3-A019-F1CE72F7E447}" type="sibTrans" cxnId="{59308F6F-88DC-4887-B0F8-43DD3E98CC42}">
      <dgm:prSet/>
      <dgm:spPr/>
      <dgm:t>
        <a:bodyPr/>
        <a:lstStyle/>
        <a:p>
          <a:endParaRPr lang="ru-RU"/>
        </a:p>
      </dgm:t>
    </dgm:pt>
    <dgm:pt modelId="{EAF32198-A3B7-4D2E-AB59-48A79C98B441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73 497 детей</a:t>
          </a:r>
          <a:endParaRPr lang="ru-RU" dirty="0"/>
        </a:p>
      </dgm:t>
    </dgm:pt>
    <dgm:pt modelId="{FA94B171-7728-4CA3-8519-93CB8EBB7D66}" type="parTrans" cxnId="{D1F0A41F-4EC9-4D70-AB12-0080367682D5}">
      <dgm:prSet/>
      <dgm:spPr/>
      <dgm:t>
        <a:bodyPr/>
        <a:lstStyle/>
        <a:p>
          <a:endParaRPr lang="ru-RU"/>
        </a:p>
      </dgm:t>
    </dgm:pt>
    <dgm:pt modelId="{1212C929-DB57-47A1-9C86-D4E14E9CC95A}" type="sibTrans" cxnId="{D1F0A41F-4EC9-4D70-AB12-0080367682D5}">
      <dgm:prSet/>
      <dgm:spPr/>
      <dgm:t>
        <a:bodyPr/>
        <a:lstStyle/>
        <a:p>
          <a:endParaRPr lang="ru-RU"/>
        </a:p>
      </dgm:t>
    </dgm:pt>
    <dgm:pt modelId="{D26F6EE2-B1C9-46F0-B8A4-1E3EF77ECB64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Прошли медицинские осмотры на общую сумму 67,0 </a:t>
          </a:r>
          <a:r>
            <a:rPr lang="ru-RU" dirty="0" err="1" smtClean="0"/>
            <a:t>млн.руб</a:t>
          </a:r>
          <a:r>
            <a:rPr lang="ru-RU" dirty="0" smtClean="0"/>
            <a:t>, при годовом плане – 82 155 человек (89,5% от подлежащих)на сумму 82,2 млн.руб.</a:t>
          </a:r>
          <a:endParaRPr lang="ru-RU" dirty="0"/>
        </a:p>
      </dgm:t>
    </dgm:pt>
    <dgm:pt modelId="{20CE0CA0-828E-4F32-A517-D693EB0B91FA}" type="parTrans" cxnId="{308720B5-417C-4E2C-B014-DFAC74FE4C77}">
      <dgm:prSet/>
      <dgm:spPr/>
      <dgm:t>
        <a:bodyPr/>
        <a:lstStyle/>
        <a:p>
          <a:endParaRPr lang="ru-RU"/>
        </a:p>
      </dgm:t>
    </dgm:pt>
    <dgm:pt modelId="{DFAC35D6-337D-425D-B2C2-0E741EB045D9}" type="sibTrans" cxnId="{308720B5-417C-4E2C-B014-DFAC74FE4C77}">
      <dgm:prSet/>
      <dgm:spPr/>
      <dgm:t>
        <a:bodyPr/>
        <a:lstStyle/>
        <a:p>
          <a:endParaRPr lang="ru-RU"/>
        </a:p>
      </dgm:t>
    </dgm:pt>
    <dgm:pt modelId="{A63D2F97-C47A-4DAD-8686-A17506460403}" type="pres">
      <dgm:prSet presAssocID="{D432B5BC-2DAA-435A-ABF4-FD1B115AFAC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0A33A2-D57F-4037-8678-021C2160A664}" type="pres">
      <dgm:prSet presAssocID="{6792107D-2722-470C-8675-CB45452DB4A7}" presName="linNode" presStyleCnt="0"/>
      <dgm:spPr/>
    </dgm:pt>
    <dgm:pt modelId="{A691B8D6-C23A-4CE1-92F8-7BF586436E76}" type="pres">
      <dgm:prSet presAssocID="{6792107D-2722-470C-8675-CB45452DB4A7}" presName="parentText" presStyleLbl="node1" presStyleIdx="0" presStyleCnt="4" custScaleY="727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B4E50-1B60-4ECB-89D4-745D2E3A1DEF}" type="pres">
      <dgm:prSet presAssocID="{6792107D-2722-470C-8675-CB45452DB4A7}" presName="descendantText" presStyleLbl="alignAccFollowNode1" presStyleIdx="0" presStyleCnt="4" custScaleY="55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60527-BE1A-479B-8D37-65400C6B19FF}" type="pres">
      <dgm:prSet presAssocID="{4AE5B2BD-3EB1-48B7-8876-3D0669BCE632}" presName="sp" presStyleCnt="0"/>
      <dgm:spPr/>
    </dgm:pt>
    <dgm:pt modelId="{AC2040E2-660D-49A8-9878-DBC93B5383B0}" type="pres">
      <dgm:prSet presAssocID="{D8EE712F-34F2-437C-BFB2-854BBA6EB678}" presName="linNode" presStyleCnt="0"/>
      <dgm:spPr/>
    </dgm:pt>
    <dgm:pt modelId="{FE192177-8997-4FD7-AFC2-963745642021}" type="pres">
      <dgm:prSet presAssocID="{D8EE712F-34F2-437C-BFB2-854BBA6EB678}" presName="parentText" presStyleLbl="node1" presStyleIdx="1" presStyleCnt="4" custScaleY="6122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447C1-87AA-4136-871B-2CFD9688CCC7}" type="pres">
      <dgm:prSet presAssocID="{D8EE712F-34F2-437C-BFB2-854BBA6EB678}" presName="descendantText" presStyleLbl="alignAccFollowNode1" presStyleIdx="1" presStyleCnt="4" custScaleY="56159" custLinFactNeighborX="925" custLinFactNeighborY="40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F2F1F3-1D91-4F02-8AAA-1F90436D7AD8}" type="pres">
      <dgm:prSet presAssocID="{CC90C818-4218-450A-B1F4-D462BB703B29}" presName="sp" presStyleCnt="0"/>
      <dgm:spPr/>
    </dgm:pt>
    <dgm:pt modelId="{ACAB7F64-2629-4104-A957-6EFA7ACD76E4}" type="pres">
      <dgm:prSet presAssocID="{E66EFDD3-18ED-4DAB-9E0F-07DD2958047C}" presName="linNode" presStyleCnt="0"/>
      <dgm:spPr/>
    </dgm:pt>
    <dgm:pt modelId="{31EF1A57-1CA4-4F14-BA2B-D72523BAB32D}" type="pres">
      <dgm:prSet presAssocID="{E66EFDD3-18ED-4DAB-9E0F-07DD2958047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EF7EC-2709-4B4C-8BFA-B3DFD2B77F7B}" type="pres">
      <dgm:prSet presAssocID="{E66EFDD3-18ED-4DAB-9E0F-07DD2958047C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7F8C2-0F82-4D8D-AC74-2FAD016AC61A}" type="pres">
      <dgm:prSet presAssocID="{D9378F20-FBE1-4B93-9514-21B1552681AE}" presName="sp" presStyleCnt="0"/>
      <dgm:spPr/>
    </dgm:pt>
    <dgm:pt modelId="{303A8E1C-72C2-44B6-81F6-E9B16618F367}" type="pres">
      <dgm:prSet presAssocID="{EAF32198-A3B7-4D2E-AB59-48A79C98B441}" presName="linNode" presStyleCnt="0"/>
      <dgm:spPr/>
    </dgm:pt>
    <dgm:pt modelId="{0947FBCF-F2E3-412A-A65A-5DA5E1189FD7}" type="pres">
      <dgm:prSet presAssocID="{EAF32198-A3B7-4D2E-AB59-48A79C98B441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01DCC-07CC-4DD2-B66A-FCA1BE06BBDD}" type="pres">
      <dgm:prSet presAssocID="{EAF32198-A3B7-4D2E-AB59-48A79C98B441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3A71B2-079B-4F68-9E87-6D5FAA6C8B34}" type="presOf" srcId="{EAF32198-A3B7-4D2E-AB59-48A79C98B441}" destId="{0947FBCF-F2E3-412A-A65A-5DA5E1189FD7}" srcOrd="0" destOrd="0" presId="urn:microsoft.com/office/officeart/2005/8/layout/vList5"/>
    <dgm:cxn modelId="{E4A3A39C-B53D-4C9C-89F5-A7DFB506D7CC}" type="presOf" srcId="{A7CE038C-A854-4814-8006-7B2D9EE2E7B1}" destId="{026EF7EC-2709-4B4C-8BFA-B3DFD2B77F7B}" srcOrd="0" destOrd="0" presId="urn:microsoft.com/office/officeart/2005/8/layout/vList5"/>
    <dgm:cxn modelId="{CAAE9EB2-23DA-45DF-A0C7-19D0BB388542}" srcId="{D432B5BC-2DAA-435A-ABF4-FD1B115AFAC5}" destId="{D8EE712F-34F2-437C-BFB2-854BBA6EB678}" srcOrd="1" destOrd="0" parTransId="{C2DFF455-2C68-4F6B-B48A-BC5262F152BB}" sibTransId="{CC90C818-4218-450A-B1F4-D462BB703B29}"/>
    <dgm:cxn modelId="{44DC2DF9-76E1-4480-943E-9E580F38A5FD}" type="presOf" srcId="{D432B5BC-2DAA-435A-ABF4-FD1B115AFAC5}" destId="{A63D2F97-C47A-4DAD-8686-A17506460403}" srcOrd="0" destOrd="0" presId="urn:microsoft.com/office/officeart/2005/8/layout/vList5"/>
    <dgm:cxn modelId="{308720B5-417C-4E2C-B014-DFAC74FE4C77}" srcId="{EAF32198-A3B7-4D2E-AB59-48A79C98B441}" destId="{D26F6EE2-B1C9-46F0-B8A4-1E3EF77ECB64}" srcOrd="0" destOrd="0" parTransId="{20CE0CA0-828E-4F32-A517-D693EB0B91FA}" sibTransId="{DFAC35D6-337D-425D-B2C2-0E741EB045D9}"/>
    <dgm:cxn modelId="{D17156F9-9D9F-464B-AB5A-C20D4E70119E}" type="presOf" srcId="{D26F6EE2-B1C9-46F0-B8A4-1E3EF77ECB64}" destId="{EDB01DCC-07CC-4DD2-B66A-FCA1BE06BBDD}" srcOrd="0" destOrd="0" presId="urn:microsoft.com/office/officeart/2005/8/layout/vList5"/>
    <dgm:cxn modelId="{A9F1BBF3-FBD6-4E59-AB85-58E38867EED2}" srcId="{6792107D-2722-470C-8675-CB45452DB4A7}" destId="{27AC5FF1-DB3F-4271-B442-829C6B01EBCA}" srcOrd="0" destOrd="0" parTransId="{1BF3DADC-D0CF-431D-9D9D-4756C1BFAF89}" sibTransId="{D08F2A7C-4940-4AFE-9C41-FD2F97E06EF3}"/>
    <dgm:cxn modelId="{94F2AC3B-FD88-49B4-8C33-4A6223EB4477}" srcId="{D432B5BC-2DAA-435A-ABF4-FD1B115AFAC5}" destId="{E66EFDD3-18ED-4DAB-9E0F-07DD2958047C}" srcOrd="2" destOrd="0" parTransId="{3309018D-1698-4F33-A343-61E9031E4ED8}" sibTransId="{D9378F20-FBE1-4B93-9514-21B1552681AE}"/>
    <dgm:cxn modelId="{59308F6F-88DC-4887-B0F8-43DD3E98CC42}" srcId="{E66EFDD3-18ED-4DAB-9E0F-07DD2958047C}" destId="{A7CE038C-A854-4814-8006-7B2D9EE2E7B1}" srcOrd="0" destOrd="0" parTransId="{1B4EC376-9677-4C72-A4F7-508AC849CDC9}" sibTransId="{28BB98B8-2983-43A3-A019-F1CE72F7E447}"/>
    <dgm:cxn modelId="{FAB97274-2BFA-4B8C-BF2E-460594093C1B}" type="presOf" srcId="{6792107D-2722-470C-8675-CB45452DB4A7}" destId="{A691B8D6-C23A-4CE1-92F8-7BF586436E76}" srcOrd="0" destOrd="0" presId="urn:microsoft.com/office/officeart/2005/8/layout/vList5"/>
    <dgm:cxn modelId="{BE5567F0-38E6-463A-85F7-733E1004BA8D}" srcId="{D8EE712F-34F2-437C-BFB2-854BBA6EB678}" destId="{02370B14-C9B4-46AA-8864-AF682942D354}" srcOrd="0" destOrd="0" parTransId="{EC142C0C-895E-4F4B-9539-8F2D0CD80CEE}" sibTransId="{FBF9F2E5-0197-40D9-A613-E2293DE077CD}"/>
    <dgm:cxn modelId="{B6C3B6E0-CE3E-4146-B8FB-5AAB8B54F399}" srcId="{D432B5BC-2DAA-435A-ABF4-FD1B115AFAC5}" destId="{6792107D-2722-470C-8675-CB45452DB4A7}" srcOrd="0" destOrd="0" parTransId="{40812F58-C117-4BA5-8FC5-39AC10F449E6}" sibTransId="{4AE5B2BD-3EB1-48B7-8876-3D0669BCE632}"/>
    <dgm:cxn modelId="{D1F0A41F-4EC9-4D70-AB12-0080367682D5}" srcId="{D432B5BC-2DAA-435A-ABF4-FD1B115AFAC5}" destId="{EAF32198-A3B7-4D2E-AB59-48A79C98B441}" srcOrd="3" destOrd="0" parTransId="{FA94B171-7728-4CA3-8519-93CB8EBB7D66}" sibTransId="{1212C929-DB57-47A1-9C86-D4E14E9CC95A}"/>
    <dgm:cxn modelId="{ADDC2F80-8D14-42E5-8435-6AB457D318FA}" type="presOf" srcId="{E66EFDD3-18ED-4DAB-9E0F-07DD2958047C}" destId="{31EF1A57-1CA4-4F14-BA2B-D72523BAB32D}" srcOrd="0" destOrd="0" presId="urn:microsoft.com/office/officeart/2005/8/layout/vList5"/>
    <dgm:cxn modelId="{89A76D10-511E-4388-BB3A-B4706D9E6394}" type="presOf" srcId="{02370B14-C9B4-46AA-8864-AF682942D354}" destId="{53F447C1-87AA-4136-871B-2CFD9688CCC7}" srcOrd="0" destOrd="0" presId="urn:microsoft.com/office/officeart/2005/8/layout/vList5"/>
    <dgm:cxn modelId="{FA41E4F9-7669-44C6-A457-594F2EA19AFD}" type="presOf" srcId="{D8EE712F-34F2-437C-BFB2-854BBA6EB678}" destId="{FE192177-8997-4FD7-AFC2-963745642021}" srcOrd="0" destOrd="0" presId="urn:microsoft.com/office/officeart/2005/8/layout/vList5"/>
    <dgm:cxn modelId="{EC4135AD-D134-490B-82C5-65DD4E333286}" type="presOf" srcId="{27AC5FF1-DB3F-4271-B442-829C6B01EBCA}" destId="{5FDB4E50-1B60-4ECB-89D4-745D2E3A1DEF}" srcOrd="0" destOrd="0" presId="urn:microsoft.com/office/officeart/2005/8/layout/vList5"/>
    <dgm:cxn modelId="{3A9F2C53-C6BF-4C59-BBFB-0826A4482078}" type="presParOf" srcId="{A63D2F97-C47A-4DAD-8686-A17506460403}" destId="{9F0A33A2-D57F-4037-8678-021C2160A664}" srcOrd="0" destOrd="0" presId="urn:microsoft.com/office/officeart/2005/8/layout/vList5"/>
    <dgm:cxn modelId="{EFA201E2-7AE1-4811-B9B9-B4B7B0901261}" type="presParOf" srcId="{9F0A33A2-D57F-4037-8678-021C2160A664}" destId="{A691B8D6-C23A-4CE1-92F8-7BF586436E76}" srcOrd="0" destOrd="0" presId="urn:microsoft.com/office/officeart/2005/8/layout/vList5"/>
    <dgm:cxn modelId="{976B4B56-CDEA-4168-945D-9BE5837D7A1B}" type="presParOf" srcId="{9F0A33A2-D57F-4037-8678-021C2160A664}" destId="{5FDB4E50-1B60-4ECB-89D4-745D2E3A1DEF}" srcOrd="1" destOrd="0" presId="urn:microsoft.com/office/officeart/2005/8/layout/vList5"/>
    <dgm:cxn modelId="{A3FCAC1F-F241-4988-B0EF-3ADFBD5F9BA8}" type="presParOf" srcId="{A63D2F97-C47A-4DAD-8686-A17506460403}" destId="{37360527-BE1A-479B-8D37-65400C6B19FF}" srcOrd="1" destOrd="0" presId="urn:microsoft.com/office/officeart/2005/8/layout/vList5"/>
    <dgm:cxn modelId="{701D7BFE-9126-4058-AD90-995668ABDF57}" type="presParOf" srcId="{A63D2F97-C47A-4DAD-8686-A17506460403}" destId="{AC2040E2-660D-49A8-9878-DBC93B5383B0}" srcOrd="2" destOrd="0" presId="urn:microsoft.com/office/officeart/2005/8/layout/vList5"/>
    <dgm:cxn modelId="{80AAF30D-123C-4244-BC15-6B46BB989E7D}" type="presParOf" srcId="{AC2040E2-660D-49A8-9878-DBC93B5383B0}" destId="{FE192177-8997-4FD7-AFC2-963745642021}" srcOrd="0" destOrd="0" presId="urn:microsoft.com/office/officeart/2005/8/layout/vList5"/>
    <dgm:cxn modelId="{939DE2FB-9BDC-4469-98D9-F079375E7875}" type="presParOf" srcId="{AC2040E2-660D-49A8-9878-DBC93B5383B0}" destId="{53F447C1-87AA-4136-871B-2CFD9688CCC7}" srcOrd="1" destOrd="0" presId="urn:microsoft.com/office/officeart/2005/8/layout/vList5"/>
    <dgm:cxn modelId="{9EE13C7C-2E99-40F6-8B8B-965453C0BA22}" type="presParOf" srcId="{A63D2F97-C47A-4DAD-8686-A17506460403}" destId="{5FF2F1F3-1D91-4F02-8AAA-1F90436D7AD8}" srcOrd="3" destOrd="0" presId="urn:microsoft.com/office/officeart/2005/8/layout/vList5"/>
    <dgm:cxn modelId="{961A611B-7D63-4FB6-BB66-8B4D9E516545}" type="presParOf" srcId="{A63D2F97-C47A-4DAD-8686-A17506460403}" destId="{ACAB7F64-2629-4104-A957-6EFA7ACD76E4}" srcOrd="4" destOrd="0" presId="urn:microsoft.com/office/officeart/2005/8/layout/vList5"/>
    <dgm:cxn modelId="{92B7DF72-983E-470F-A552-6F171E655994}" type="presParOf" srcId="{ACAB7F64-2629-4104-A957-6EFA7ACD76E4}" destId="{31EF1A57-1CA4-4F14-BA2B-D72523BAB32D}" srcOrd="0" destOrd="0" presId="urn:microsoft.com/office/officeart/2005/8/layout/vList5"/>
    <dgm:cxn modelId="{0082F921-E82F-48B4-81F6-8F2610057AA3}" type="presParOf" srcId="{ACAB7F64-2629-4104-A957-6EFA7ACD76E4}" destId="{026EF7EC-2709-4B4C-8BFA-B3DFD2B77F7B}" srcOrd="1" destOrd="0" presId="urn:microsoft.com/office/officeart/2005/8/layout/vList5"/>
    <dgm:cxn modelId="{46A492B4-58A6-4BAD-BF51-C9456B206550}" type="presParOf" srcId="{A63D2F97-C47A-4DAD-8686-A17506460403}" destId="{BE67F8C2-0F82-4D8D-AC74-2FAD016AC61A}" srcOrd="5" destOrd="0" presId="urn:microsoft.com/office/officeart/2005/8/layout/vList5"/>
    <dgm:cxn modelId="{66A124C2-3D8D-4B1A-811D-51E8B29DFBF0}" type="presParOf" srcId="{A63D2F97-C47A-4DAD-8686-A17506460403}" destId="{303A8E1C-72C2-44B6-81F6-E9B16618F367}" srcOrd="6" destOrd="0" presId="urn:microsoft.com/office/officeart/2005/8/layout/vList5"/>
    <dgm:cxn modelId="{0770D157-02AA-4BEB-9EB1-7A7AB01D8A04}" type="presParOf" srcId="{303A8E1C-72C2-44B6-81F6-E9B16618F367}" destId="{0947FBCF-F2E3-412A-A65A-5DA5E1189FD7}" srcOrd="0" destOrd="0" presId="urn:microsoft.com/office/officeart/2005/8/layout/vList5"/>
    <dgm:cxn modelId="{8F1AC4FE-AD13-4C69-9501-E23923C0F560}" type="presParOf" srcId="{303A8E1C-72C2-44B6-81F6-E9B16618F367}" destId="{EDB01DCC-07CC-4DD2-B66A-FCA1BE06BB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F6B4AA-F9C6-423D-BD38-BD059455815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8C2F8E-6F31-494D-B54B-6C881CDC6D3D}">
      <dgm:prSet phldrT="[Текст]"/>
      <dgm:spPr/>
      <dgm:t>
        <a:bodyPr/>
        <a:lstStyle/>
        <a:p>
          <a:r>
            <a:rPr lang="ru-RU" dirty="0" smtClean="0"/>
            <a:t>2016г</a:t>
          </a:r>
          <a:endParaRPr lang="ru-RU" dirty="0"/>
        </a:p>
      </dgm:t>
    </dgm:pt>
    <dgm:pt modelId="{CB4A4D06-30D2-4896-A245-9F6EDA979EF3}" type="parTrans" cxnId="{D8AE6AD9-BF68-4C09-B07A-113A8B633770}">
      <dgm:prSet/>
      <dgm:spPr/>
      <dgm:t>
        <a:bodyPr/>
        <a:lstStyle/>
        <a:p>
          <a:endParaRPr lang="ru-RU"/>
        </a:p>
      </dgm:t>
    </dgm:pt>
    <dgm:pt modelId="{D781D79C-FAD8-438A-92B7-D02E28147FEE}" type="sibTrans" cxnId="{D8AE6AD9-BF68-4C09-B07A-113A8B633770}">
      <dgm:prSet/>
      <dgm:spPr/>
      <dgm:t>
        <a:bodyPr/>
        <a:lstStyle/>
        <a:p>
          <a:endParaRPr lang="ru-RU"/>
        </a:p>
      </dgm:t>
    </dgm:pt>
    <dgm:pt modelId="{D6551F1E-8056-4138-891D-AFFFADE03D27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/>
            <a:t>1 931 страховых случая </a:t>
          </a:r>
          <a:endParaRPr lang="ru-RU" dirty="0"/>
        </a:p>
      </dgm:t>
    </dgm:pt>
    <dgm:pt modelId="{C77A329C-7CA7-422C-ACA3-B597CDDF2BBE}" type="parTrans" cxnId="{044EA7BD-2386-4A95-86C0-4C6FE29EDDAC}">
      <dgm:prSet/>
      <dgm:spPr/>
      <dgm:t>
        <a:bodyPr/>
        <a:lstStyle/>
        <a:p>
          <a:endParaRPr lang="ru-RU"/>
        </a:p>
      </dgm:t>
    </dgm:pt>
    <dgm:pt modelId="{C7E7E5D7-29DF-408F-8835-2A97CCB0103A}" type="sibTrans" cxnId="{044EA7BD-2386-4A95-86C0-4C6FE29EDDAC}">
      <dgm:prSet/>
      <dgm:spPr/>
      <dgm:t>
        <a:bodyPr/>
        <a:lstStyle/>
        <a:p>
          <a:endParaRPr lang="ru-RU"/>
        </a:p>
      </dgm:t>
    </dgm:pt>
    <dgm:pt modelId="{A75712ED-0DE9-4F2B-A6CE-322684623341}">
      <dgm:prSet phldrT="[Текст]"/>
      <dgm:spPr/>
      <dgm:t>
        <a:bodyPr/>
        <a:lstStyle/>
        <a:p>
          <a:r>
            <a:rPr lang="ru-RU" dirty="0" smtClean="0"/>
            <a:t>2015г</a:t>
          </a:r>
          <a:endParaRPr lang="ru-RU" dirty="0"/>
        </a:p>
      </dgm:t>
    </dgm:pt>
    <dgm:pt modelId="{C53BAEEF-FE75-4604-9ECF-23696836BA8A}" type="parTrans" cxnId="{9F61AD90-7CB5-49B2-84F3-732C20EF6C2D}">
      <dgm:prSet/>
      <dgm:spPr/>
      <dgm:t>
        <a:bodyPr/>
        <a:lstStyle/>
        <a:p>
          <a:endParaRPr lang="ru-RU"/>
        </a:p>
      </dgm:t>
    </dgm:pt>
    <dgm:pt modelId="{36FCB2D6-B068-40A9-8B3B-CA086EAE06F2}" type="sibTrans" cxnId="{9F61AD90-7CB5-49B2-84F3-732C20EF6C2D}">
      <dgm:prSet/>
      <dgm:spPr/>
      <dgm:t>
        <a:bodyPr/>
        <a:lstStyle/>
        <a:p>
          <a:endParaRPr lang="ru-RU"/>
        </a:p>
      </dgm:t>
    </dgm:pt>
    <dgm:pt modelId="{5B09BE27-8660-475C-B864-F24B989470D1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4 169 страховых случая</a:t>
          </a:r>
          <a:endParaRPr lang="ru-RU" dirty="0"/>
        </a:p>
      </dgm:t>
    </dgm:pt>
    <dgm:pt modelId="{DF5E53FF-4595-4F5E-A914-36F0067BBFA1}" type="parTrans" cxnId="{EC5871AF-4E5F-482B-99DE-5C7A5C60D3D2}">
      <dgm:prSet/>
      <dgm:spPr/>
      <dgm:t>
        <a:bodyPr/>
        <a:lstStyle/>
        <a:p>
          <a:endParaRPr lang="ru-RU"/>
        </a:p>
      </dgm:t>
    </dgm:pt>
    <dgm:pt modelId="{3F693387-8E82-468F-B552-52CA19341CB4}" type="sibTrans" cxnId="{EC5871AF-4E5F-482B-99DE-5C7A5C60D3D2}">
      <dgm:prSet/>
      <dgm:spPr/>
      <dgm:t>
        <a:bodyPr/>
        <a:lstStyle/>
        <a:p>
          <a:endParaRPr lang="ru-RU"/>
        </a:p>
      </dgm:t>
    </dgm:pt>
    <dgm:pt modelId="{61EF0F26-FEF6-41A2-8EA8-BBD49717FF0D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5 846 страховых случая</a:t>
          </a:r>
          <a:endParaRPr lang="ru-RU" dirty="0"/>
        </a:p>
      </dgm:t>
    </dgm:pt>
    <dgm:pt modelId="{011207BE-C122-4879-87E4-7FFE1CAED7B3}" type="parTrans" cxnId="{1070F8F4-2367-477E-AA9B-EDA60E78151E}">
      <dgm:prSet/>
      <dgm:spPr/>
      <dgm:t>
        <a:bodyPr/>
        <a:lstStyle/>
        <a:p>
          <a:endParaRPr lang="ru-RU"/>
        </a:p>
      </dgm:t>
    </dgm:pt>
    <dgm:pt modelId="{9E750209-78E0-4983-AB1E-C968C0D63383}" type="sibTrans" cxnId="{1070F8F4-2367-477E-AA9B-EDA60E78151E}">
      <dgm:prSet/>
      <dgm:spPr/>
      <dgm:t>
        <a:bodyPr/>
        <a:lstStyle/>
        <a:p>
          <a:endParaRPr lang="ru-RU"/>
        </a:p>
      </dgm:t>
    </dgm:pt>
    <dgm:pt modelId="{1C74817A-9BED-402C-A0E5-E00D211F129A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/>
            <a:t>1 710 страховых случая</a:t>
          </a:r>
          <a:endParaRPr lang="ru-RU" dirty="0"/>
        </a:p>
      </dgm:t>
    </dgm:pt>
    <dgm:pt modelId="{8CB774EC-556E-45E2-81AD-D8BFFC50572E}" type="parTrans" cxnId="{2FC7AD29-7413-442F-8703-115E5528AC57}">
      <dgm:prSet/>
      <dgm:spPr/>
      <dgm:t>
        <a:bodyPr/>
        <a:lstStyle/>
        <a:p>
          <a:endParaRPr lang="ru-RU"/>
        </a:p>
      </dgm:t>
    </dgm:pt>
    <dgm:pt modelId="{55D0074A-6E4B-4A7C-88B4-D9618ADA3F95}" type="sibTrans" cxnId="{2FC7AD29-7413-442F-8703-115E5528AC57}">
      <dgm:prSet/>
      <dgm:spPr/>
      <dgm:t>
        <a:bodyPr/>
        <a:lstStyle/>
        <a:p>
          <a:endParaRPr lang="ru-RU"/>
        </a:p>
      </dgm:t>
    </dgm:pt>
    <dgm:pt modelId="{036FB3C6-74B7-471D-AFFF-A572E6322338}" type="pres">
      <dgm:prSet presAssocID="{ADF6B4AA-F9C6-423D-BD38-BD059455815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8C5EA4-7BC3-4260-9474-BDD1F1FD7D14}" type="pres">
      <dgm:prSet presAssocID="{CC8C2F8E-6F31-494D-B54B-6C881CDC6D3D}" presName="compNode" presStyleCnt="0"/>
      <dgm:spPr/>
    </dgm:pt>
    <dgm:pt modelId="{88FBF1A7-FA67-493A-9FAD-97FA8952CB24}" type="pres">
      <dgm:prSet presAssocID="{CC8C2F8E-6F31-494D-B54B-6C881CDC6D3D}" presName="aNode" presStyleLbl="bgShp" presStyleIdx="0" presStyleCnt="2"/>
      <dgm:spPr/>
      <dgm:t>
        <a:bodyPr/>
        <a:lstStyle/>
        <a:p>
          <a:endParaRPr lang="ru-RU"/>
        </a:p>
      </dgm:t>
    </dgm:pt>
    <dgm:pt modelId="{1B36F844-BC60-4EB1-B018-FDFB31E6A905}" type="pres">
      <dgm:prSet presAssocID="{CC8C2F8E-6F31-494D-B54B-6C881CDC6D3D}" presName="textNode" presStyleLbl="bgShp" presStyleIdx="0" presStyleCnt="2"/>
      <dgm:spPr/>
      <dgm:t>
        <a:bodyPr/>
        <a:lstStyle/>
        <a:p>
          <a:endParaRPr lang="ru-RU"/>
        </a:p>
      </dgm:t>
    </dgm:pt>
    <dgm:pt modelId="{5F0796DE-A9D9-44B0-B87C-DC1378334B32}" type="pres">
      <dgm:prSet presAssocID="{CC8C2F8E-6F31-494D-B54B-6C881CDC6D3D}" presName="compChildNode" presStyleCnt="0"/>
      <dgm:spPr/>
    </dgm:pt>
    <dgm:pt modelId="{76914A41-152F-4293-8A4C-F4D10A9891FE}" type="pres">
      <dgm:prSet presAssocID="{CC8C2F8E-6F31-494D-B54B-6C881CDC6D3D}" presName="theInnerList" presStyleCnt="0"/>
      <dgm:spPr/>
    </dgm:pt>
    <dgm:pt modelId="{C0E3E2E7-E8E7-42A6-A1C4-177BD195A18A}" type="pres">
      <dgm:prSet presAssocID="{61EF0F26-FEF6-41A2-8EA8-BBD49717FF0D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D0141-BD1A-447F-8030-1B84A9CFCE10}" type="pres">
      <dgm:prSet presAssocID="{61EF0F26-FEF6-41A2-8EA8-BBD49717FF0D}" presName="aSpace2" presStyleCnt="0"/>
      <dgm:spPr/>
    </dgm:pt>
    <dgm:pt modelId="{02699600-F6D0-4D91-8A87-995633A880C8}" type="pres">
      <dgm:prSet presAssocID="{D6551F1E-8056-4138-891D-AFFFADE03D27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607C88-0D16-4A62-8BCD-080564D6CB16}" type="pres">
      <dgm:prSet presAssocID="{CC8C2F8E-6F31-494D-B54B-6C881CDC6D3D}" presName="aSpace" presStyleCnt="0"/>
      <dgm:spPr/>
    </dgm:pt>
    <dgm:pt modelId="{DF47AEB8-A25B-41DC-9329-C12DF6BFBB81}" type="pres">
      <dgm:prSet presAssocID="{A75712ED-0DE9-4F2B-A6CE-322684623341}" presName="compNode" presStyleCnt="0"/>
      <dgm:spPr/>
    </dgm:pt>
    <dgm:pt modelId="{D94765E9-E5F2-4495-BE1C-1EC95A74EB6C}" type="pres">
      <dgm:prSet presAssocID="{A75712ED-0DE9-4F2B-A6CE-322684623341}" presName="aNode" presStyleLbl="bgShp" presStyleIdx="1" presStyleCnt="2"/>
      <dgm:spPr/>
      <dgm:t>
        <a:bodyPr/>
        <a:lstStyle/>
        <a:p>
          <a:endParaRPr lang="ru-RU"/>
        </a:p>
      </dgm:t>
    </dgm:pt>
    <dgm:pt modelId="{D7EA7CE2-33D6-41E5-ABE1-67BFE6E4D218}" type="pres">
      <dgm:prSet presAssocID="{A75712ED-0DE9-4F2B-A6CE-322684623341}" presName="textNode" presStyleLbl="bgShp" presStyleIdx="1" presStyleCnt="2"/>
      <dgm:spPr/>
      <dgm:t>
        <a:bodyPr/>
        <a:lstStyle/>
        <a:p>
          <a:endParaRPr lang="ru-RU"/>
        </a:p>
      </dgm:t>
    </dgm:pt>
    <dgm:pt modelId="{74373427-5BE8-4906-80D8-AFCD66B5EE26}" type="pres">
      <dgm:prSet presAssocID="{A75712ED-0DE9-4F2B-A6CE-322684623341}" presName="compChildNode" presStyleCnt="0"/>
      <dgm:spPr/>
    </dgm:pt>
    <dgm:pt modelId="{35E15AA6-4146-4CB3-B6EE-B3F8911B1FFB}" type="pres">
      <dgm:prSet presAssocID="{A75712ED-0DE9-4F2B-A6CE-322684623341}" presName="theInnerList" presStyleCnt="0"/>
      <dgm:spPr/>
    </dgm:pt>
    <dgm:pt modelId="{5BEFBE82-AA38-4E21-9D97-48A53F332AAD}" type="pres">
      <dgm:prSet presAssocID="{5B09BE27-8660-475C-B864-F24B989470D1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2364F-77BC-4E09-AA69-73A0A98AE317}" type="pres">
      <dgm:prSet presAssocID="{5B09BE27-8660-475C-B864-F24B989470D1}" presName="aSpace2" presStyleCnt="0"/>
      <dgm:spPr/>
    </dgm:pt>
    <dgm:pt modelId="{A2736157-719A-4F6D-BDAD-8674B77E3EF9}" type="pres">
      <dgm:prSet presAssocID="{1C74817A-9BED-402C-A0E5-E00D211F129A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60C852-97A0-4920-B7E3-C3DB087E0C93}" type="presOf" srcId="{D6551F1E-8056-4138-891D-AFFFADE03D27}" destId="{02699600-F6D0-4D91-8A87-995633A880C8}" srcOrd="0" destOrd="0" presId="urn:microsoft.com/office/officeart/2005/8/layout/lProcess2"/>
    <dgm:cxn modelId="{1A2868CD-595F-4454-9F2B-092DFD0454FE}" type="presOf" srcId="{A75712ED-0DE9-4F2B-A6CE-322684623341}" destId="{D94765E9-E5F2-4495-BE1C-1EC95A74EB6C}" srcOrd="0" destOrd="0" presId="urn:microsoft.com/office/officeart/2005/8/layout/lProcess2"/>
    <dgm:cxn modelId="{11468F4C-D0CC-4166-A8F7-87AA52F63DDA}" type="presOf" srcId="{CC8C2F8E-6F31-494D-B54B-6C881CDC6D3D}" destId="{88FBF1A7-FA67-493A-9FAD-97FA8952CB24}" srcOrd="0" destOrd="0" presId="urn:microsoft.com/office/officeart/2005/8/layout/lProcess2"/>
    <dgm:cxn modelId="{C89A1605-14B4-4657-8823-1593E6A5578F}" type="presOf" srcId="{5B09BE27-8660-475C-B864-F24B989470D1}" destId="{5BEFBE82-AA38-4E21-9D97-48A53F332AAD}" srcOrd="0" destOrd="0" presId="urn:microsoft.com/office/officeart/2005/8/layout/lProcess2"/>
    <dgm:cxn modelId="{044EA7BD-2386-4A95-86C0-4C6FE29EDDAC}" srcId="{CC8C2F8E-6F31-494D-B54B-6C881CDC6D3D}" destId="{D6551F1E-8056-4138-891D-AFFFADE03D27}" srcOrd="1" destOrd="0" parTransId="{C77A329C-7CA7-422C-ACA3-B597CDDF2BBE}" sibTransId="{C7E7E5D7-29DF-408F-8835-2A97CCB0103A}"/>
    <dgm:cxn modelId="{337D22FA-5843-446D-B5BF-618AF2A5C85B}" type="presOf" srcId="{A75712ED-0DE9-4F2B-A6CE-322684623341}" destId="{D7EA7CE2-33D6-41E5-ABE1-67BFE6E4D218}" srcOrd="1" destOrd="0" presId="urn:microsoft.com/office/officeart/2005/8/layout/lProcess2"/>
    <dgm:cxn modelId="{CB72D5CD-D60C-4D75-AD71-9C4097593F04}" type="presOf" srcId="{ADF6B4AA-F9C6-423D-BD38-BD059455815F}" destId="{036FB3C6-74B7-471D-AFFF-A572E6322338}" srcOrd="0" destOrd="0" presId="urn:microsoft.com/office/officeart/2005/8/layout/lProcess2"/>
    <dgm:cxn modelId="{9F61AD90-7CB5-49B2-84F3-732C20EF6C2D}" srcId="{ADF6B4AA-F9C6-423D-BD38-BD059455815F}" destId="{A75712ED-0DE9-4F2B-A6CE-322684623341}" srcOrd="1" destOrd="0" parTransId="{C53BAEEF-FE75-4604-9ECF-23696836BA8A}" sibTransId="{36FCB2D6-B068-40A9-8B3B-CA086EAE06F2}"/>
    <dgm:cxn modelId="{49CFCBE0-BCB6-482F-906F-BD7681A4A2B7}" type="presOf" srcId="{61EF0F26-FEF6-41A2-8EA8-BBD49717FF0D}" destId="{C0E3E2E7-E8E7-42A6-A1C4-177BD195A18A}" srcOrd="0" destOrd="0" presId="urn:microsoft.com/office/officeart/2005/8/layout/lProcess2"/>
    <dgm:cxn modelId="{E087D6E2-DED2-4969-B428-88733B8322D8}" type="presOf" srcId="{1C74817A-9BED-402C-A0E5-E00D211F129A}" destId="{A2736157-719A-4F6D-BDAD-8674B77E3EF9}" srcOrd="0" destOrd="0" presId="urn:microsoft.com/office/officeart/2005/8/layout/lProcess2"/>
    <dgm:cxn modelId="{EC5871AF-4E5F-482B-99DE-5C7A5C60D3D2}" srcId="{A75712ED-0DE9-4F2B-A6CE-322684623341}" destId="{5B09BE27-8660-475C-B864-F24B989470D1}" srcOrd="0" destOrd="0" parTransId="{DF5E53FF-4595-4F5E-A914-36F0067BBFA1}" sibTransId="{3F693387-8E82-468F-B552-52CA19341CB4}"/>
    <dgm:cxn modelId="{FC16B609-3CE6-4027-8916-0288AB86004A}" type="presOf" srcId="{CC8C2F8E-6F31-494D-B54B-6C881CDC6D3D}" destId="{1B36F844-BC60-4EB1-B018-FDFB31E6A905}" srcOrd="1" destOrd="0" presId="urn:microsoft.com/office/officeart/2005/8/layout/lProcess2"/>
    <dgm:cxn modelId="{D8AE6AD9-BF68-4C09-B07A-113A8B633770}" srcId="{ADF6B4AA-F9C6-423D-BD38-BD059455815F}" destId="{CC8C2F8E-6F31-494D-B54B-6C881CDC6D3D}" srcOrd="0" destOrd="0" parTransId="{CB4A4D06-30D2-4896-A245-9F6EDA979EF3}" sibTransId="{D781D79C-FAD8-438A-92B7-D02E28147FEE}"/>
    <dgm:cxn modelId="{1070F8F4-2367-477E-AA9B-EDA60E78151E}" srcId="{CC8C2F8E-6F31-494D-B54B-6C881CDC6D3D}" destId="{61EF0F26-FEF6-41A2-8EA8-BBD49717FF0D}" srcOrd="0" destOrd="0" parTransId="{011207BE-C122-4879-87E4-7FFE1CAED7B3}" sibTransId="{9E750209-78E0-4983-AB1E-C968C0D63383}"/>
    <dgm:cxn modelId="{2FC7AD29-7413-442F-8703-115E5528AC57}" srcId="{A75712ED-0DE9-4F2B-A6CE-322684623341}" destId="{1C74817A-9BED-402C-A0E5-E00D211F129A}" srcOrd="1" destOrd="0" parTransId="{8CB774EC-556E-45E2-81AD-D8BFFC50572E}" sibTransId="{55D0074A-6E4B-4A7C-88B4-D9618ADA3F95}"/>
    <dgm:cxn modelId="{31B6C645-3260-4790-A72D-3A6E43D48AA8}" type="presParOf" srcId="{036FB3C6-74B7-471D-AFFF-A572E6322338}" destId="{448C5EA4-7BC3-4260-9474-BDD1F1FD7D14}" srcOrd="0" destOrd="0" presId="urn:microsoft.com/office/officeart/2005/8/layout/lProcess2"/>
    <dgm:cxn modelId="{D83F9646-D649-4E6A-AF3E-5E7A16CA531C}" type="presParOf" srcId="{448C5EA4-7BC3-4260-9474-BDD1F1FD7D14}" destId="{88FBF1A7-FA67-493A-9FAD-97FA8952CB24}" srcOrd="0" destOrd="0" presId="urn:microsoft.com/office/officeart/2005/8/layout/lProcess2"/>
    <dgm:cxn modelId="{B85AD15E-DEB9-4951-AD98-A28AC2D903DA}" type="presParOf" srcId="{448C5EA4-7BC3-4260-9474-BDD1F1FD7D14}" destId="{1B36F844-BC60-4EB1-B018-FDFB31E6A905}" srcOrd="1" destOrd="0" presId="urn:microsoft.com/office/officeart/2005/8/layout/lProcess2"/>
    <dgm:cxn modelId="{A8B16318-EB26-4832-B9FF-1AAFF0C2C7AD}" type="presParOf" srcId="{448C5EA4-7BC3-4260-9474-BDD1F1FD7D14}" destId="{5F0796DE-A9D9-44B0-B87C-DC1378334B32}" srcOrd="2" destOrd="0" presId="urn:microsoft.com/office/officeart/2005/8/layout/lProcess2"/>
    <dgm:cxn modelId="{F7CF188C-3015-4298-B48E-CD5FA0360E89}" type="presParOf" srcId="{5F0796DE-A9D9-44B0-B87C-DC1378334B32}" destId="{76914A41-152F-4293-8A4C-F4D10A9891FE}" srcOrd="0" destOrd="0" presId="urn:microsoft.com/office/officeart/2005/8/layout/lProcess2"/>
    <dgm:cxn modelId="{6EAA7B56-B2BC-471C-AB0E-5344076309E4}" type="presParOf" srcId="{76914A41-152F-4293-8A4C-F4D10A9891FE}" destId="{C0E3E2E7-E8E7-42A6-A1C4-177BD195A18A}" srcOrd="0" destOrd="0" presId="urn:microsoft.com/office/officeart/2005/8/layout/lProcess2"/>
    <dgm:cxn modelId="{97BF576F-7948-4E0A-AFE1-50DB00CDC93D}" type="presParOf" srcId="{76914A41-152F-4293-8A4C-F4D10A9891FE}" destId="{5B8D0141-BD1A-447F-8030-1B84A9CFCE10}" srcOrd="1" destOrd="0" presId="urn:microsoft.com/office/officeart/2005/8/layout/lProcess2"/>
    <dgm:cxn modelId="{DAA6D548-EA1B-468C-83C4-690213E3B61E}" type="presParOf" srcId="{76914A41-152F-4293-8A4C-F4D10A9891FE}" destId="{02699600-F6D0-4D91-8A87-995633A880C8}" srcOrd="2" destOrd="0" presId="urn:microsoft.com/office/officeart/2005/8/layout/lProcess2"/>
    <dgm:cxn modelId="{BE8C692A-AAF9-488C-A364-BD270C1B3873}" type="presParOf" srcId="{036FB3C6-74B7-471D-AFFF-A572E6322338}" destId="{8C607C88-0D16-4A62-8BCD-080564D6CB16}" srcOrd="1" destOrd="0" presId="urn:microsoft.com/office/officeart/2005/8/layout/lProcess2"/>
    <dgm:cxn modelId="{62BF7D5F-732B-4623-877F-B46257A23ECF}" type="presParOf" srcId="{036FB3C6-74B7-471D-AFFF-A572E6322338}" destId="{DF47AEB8-A25B-41DC-9329-C12DF6BFBB81}" srcOrd="2" destOrd="0" presId="urn:microsoft.com/office/officeart/2005/8/layout/lProcess2"/>
    <dgm:cxn modelId="{3AA3C3C5-5F55-4632-BEA0-850E6E029AEE}" type="presParOf" srcId="{DF47AEB8-A25B-41DC-9329-C12DF6BFBB81}" destId="{D94765E9-E5F2-4495-BE1C-1EC95A74EB6C}" srcOrd="0" destOrd="0" presId="urn:microsoft.com/office/officeart/2005/8/layout/lProcess2"/>
    <dgm:cxn modelId="{219D9104-BF6C-46D5-8FF4-67EE830C1340}" type="presParOf" srcId="{DF47AEB8-A25B-41DC-9329-C12DF6BFBB81}" destId="{D7EA7CE2-33D6-41E5-ABE1-67BFE6E4D218}" srcOrd="1" destOrd="0" presId="urn:microsoft.com/office/officeart/2005/8/layout/lProcess2"/>
    <dgm:cxn modelId="{4BF22B2F-AA5D-45B5-B148-EF11A83EED3A}" type="presParOf" srcId="{DF47AEB8-A25B-41DC-9329-C12DF6BFBB81}" destId="{74373427-5BE8-4906-80D8-AFCD66B5EE26}" srcOrd="2" destOrd="0" presId="urn:microsoft.com/office/officeart/2005/8/layout/lProcess2"/>
    <dgm:cxn modelId="{613706BE-22F3-4AC8-ACDC-7831F5107D22}" type="presParOf" srcId="{74373427-5BE8-4906-80D8-AFCD66B5EE26}" destId="{35E15AA6-4146-4CB3-B6EE-B3F8911B1FFB}" srcOrd="0" destOrd="0" presId="urn:microsoft.com/office/officeart/2005/8/layout/lProcess2"/>
    <dgm:cxn modelId="{D485BF65-052D-4452-9D43-70C7EB3F0653}" type="presParOf" srcId="{35E15AA6-4146-4CB3-B6EE-B3F8911B1FFB}" destId="{5BEFBE82-AA38-4E21-9D97-48A53F332AAD}" srcOrd="0" destOrd="0" presId="urn:microsoft.com/office/officeart/2005/8/layout/lProcess2"/>
    <dgm:cxn modelId="{65EF2A75-9782-4D12-823D-7F59191EDF07}" type="presParOf" srcId="{35E15AA6-4146-4CB3-B6EE-B3F8911B1FFB}" destId="{6332364F-77BC-4E09-AA69-73A0A98AE317}" srcOrd="1" destOrd="0" presId="urn:microsoft.com/office/officeart/2005/8/layout/lProcess2"/>
    <dgm:cxn modelId="{8DC277DB-7EB5-4081-89A7-F62FA1188399}" type="presParOf" srcId="{35E15AA6-4146-4CB3-B6EE-B3F8911B1FFB}" destId="{A2736157-719A-4F6D-BDAD-8674B77E3EF9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30F1D47-45D0-477B-9EAC-A707AA505B7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27DA61-E0D8-42D6-8793-E73A4FEBFA33}">
      <dgm:prSet phldrT="[Текст]" custT="1"/>
      <dgm:spPr/>
      <dgm:t>
        <a:bodyPr/>
        <a:lstStyle/>
        <a:p>
          <a:r>
            <a:rPr lang="ru-RU" sz="1800" dirty="0" smtClean="0"/>
            <a:t>Всего 31</a:t>
          </a:r>
        </a:p>
        <a:p>
          <a:r>
            <a:rPr lang="ru-RU" sz="1800" dirty="0" smtClean="0"/>
            <a:t>проверка</a:t>
          </a:r>
          <a:endParaRPr lang="ru-RU" sz="1800" dirty="0"/>
        </a:p>
      </dgm:t>
    </dgm:pt>
    <dgm:pt modelId="{3E674906-F114-4114-ABD6-55E381A2E8E2}" type="parTrans" cxnId="{E0918D6F-9ECE-45C8-A585-DC1D6BAA0486}">
      <dgm:prSet/>
      <dgm:spPr/>
      <dgm:t>
        <a:bodyPr/>
        <a:lstStyle/>
        <a:p>
          <a:endParaRPr lang="ru-RU"/>
        </a:p>
      </dgm:t>
    </dgm:pt>
    <dgm:pt modelId="{028F7D00-2284-4116-A535-345177BFCA88}" type="sibTrans" cxnId="{E0918D6F-9ECE-45C8-A585-DC1D6BAA0486}">
      <dgm:prSet/>
      <dgm:spPr/>
      <dgm:t>
        <a:bodyPr/>
        <a:lstStyle/>
        <a:p>
          <a:endParaRPr lang="ru-RU"/>
        </a:p>
      </dgm:t>
    </dgm:pt>
    <dgm:pt modelId="{0077CCA2-5194-4464-A3DE-E31CA96032D6}">
      <dgm:prSet phldrT="[Текст]" custT="1"/>
      <dgm:spPr/>
      <dgm:t>
        <a:bodyPr/>
        <a:lstStyle/>
        <a:p>
          <a:r>
            <a:rPr lang="ru-RU" sz="1400" dirty="0" smtClean="0"/>
            <a:t>15 </a:t>
          </a:r>
        </a:p>
        <a:p>
          <a:r>
            <a:rPr lang="ru-RU" sz="1400" dirty="0" smtClean="0"/>
            <a:t>комплексных</a:t>
          </a:r>
          <a:endParaRPr lang="ru-RU" sz="1400" dirty="0"/>
        </a:p>
      </dgm:t>
    </dgm:pt>
    <dgm:pt modelId="{8C7BF08A-ACF5-442E-8A1D-3D7D30DE54C8}" type="parTrans" cxnId="{2981C6E7-864A-4DC4-959B-5D97E86430A9}">
      <dgm:prSet/>
      <dgm:spPr/>
      <dgm:t>
        <a:bodyPr/>
        <a:lstStyle/>
        <a:p>
          <a:endParaRPr lang="ru-RU"/>
        </a:p>
      </dgm:t>
    </dgm:pt>
    <dgm:pt modelId="{7A6E14EF-8FCE-4ACB-B1FE-C24C675BC420}" type="sibTrans" cxnId="{2981C6E7-864A-4DC4-959B-5D97E86430A9}">
      <dgm:prSet/>
      <dgm:spPr/>
      <dgm:t>
        <a:bodyPr/>
        <a:lstStyle/>
        <a:p>
          <a:endParaRPr lang="ru-RU"/>
        </a:p>
      </dgm:t>
    </dgm:pt>
    <dgm:pt modelId="{686AE631-AE4E-461F-9E7D-2DA77AAED06B}">
      <dgm:prSet phldrT="[Текст]" custT="1"/>
      <dgm:spPr/>
      <dgm:t>
        <a:bodyPr/>
        <a:lstStyle/>
        <a:p>
          <a:r>
            <a:rPr lang="ru-RU" sz="1200" dirty="0" smtClean="0"/>
            <a:t> в МО </a:t>
          </a:r>
          <a:r>
            <a:rPr lang="ru-RU" sz="1200" dirty="0" err="1" smtClean="0"/>
            <a:t>Терпрограмма</a:t>
          </a:r>
          <a:r>
            <a:rPr lang="ru-RU" sz="1200" dirty="0" smtClean="0"/>
            <a:t>  ОМС</a:t>
          </a:r>
          <a:endParaRPr lang="ru-RU" sz="1200" dirty="0"/>
        </a:p>
      </dgm:t>
    </dgm:pt>
    <dgm:pt modelId="{21549B6B-A41E-4178-A545-11D963D52E1A}" type="parTrans" cxnId="{0B6C091C-97BE-488D-BCCD-351FCB2B6773}">
      <dgm:prSet/>
      <dgm:spPr/>
      <dgm:t>
        <a:bodyPr/>
        <a:lstStyle/>
        <a:p>
          <a:endParaRPr lang="ru-RU"/>
        </a:p>
      </dgm:t>
    </dgm:pt>
    <dgm:pt modelId="{546E6FED-ED5D-4A46-A04A-27E11E4E7FB8}" type="sibTrans" cxnId="{0B6C091C-97BE-488D-BCCD-351FCB2B6773}">
      <dgm:prSet/>
      <dgm:spPr/>
      <dgm:t>
        <a:bodyPr/>
        <a:lstStyle/>
        <a:p>
          <a:endParaRPr lang="ru-RU"/>
        </a:p>
      </dgm:t>
    </dgm:pt>
    <dgm:pt modelId="{DD460216-DFD3-4DC4-ACD6-4631D373A508}">
      <dgm:prSet phldrT="[Текст]" custT="1"/>
      <dgm:spPr/>
      <dgm:t>
        <a:bodyPr/>
        <a:lstStyle/>
        <a:p>
          <a:r>
            <a:rPr lang="ru-RU" sz="1400" dirty="0" smtClean="0"/>
            <a:t>15  тематические </a:t>
          </a:r>
          <a:endParaRPr lang="ru-RU" sz="1400" dirty="0"/>
        </a:p>
      </dgm:t>
    </dgm:pt>
    <dgm:pt modelId="{1B2D576B-8F3B-4F82-AE63-1A72C4F121AB}" type="parTrans" cxnId="{EEA399B2-B173-4C42-99D9-7F1D845693F0}">
      <dgm:prSet/>
      <dgm:spPr/>
      <dgm:t>
        <a:bodyPr/>
        <a:lstStyle/>
        <a:p>
          <a:endParaRPr lang="ru-RU"/>
        </a:p>
      </dgm:t>
    </dgm:pt>
    <dgm:pt modelId="{1A2D3C66-EEB8-4A00-BFCF-C65C03EBD27A}" type="sibTrans" cxnId="{EEA399B2-B173-4C42-99D9-7F1D845693F0}">
      <dgm:prSet/>
      <dgm:spPr/>
      <dgm:t>
        <a:bodyPr/>
        <a:lstStyle/>
        <a:p>
          <a:endParaRPr lang="ru-RU"/>
        </a:p>
      </dgm:t>
    </dgm:pt>
    <dgm:pt modelId="{308F03B2-D767-4902-A030-96C908CDF7DD}">
      <dgm:prSet phldrT="[Текст]" custT="1"/>
      <dgm:spPr/>
      <dgm:t>
        <a:bodyPr/>
        <a:lstStyle/>
        <a:p>
          <a:r>
            <a:rPr lang="ru-RU" sz="1400" dirty="0" smtClean="0"/>
            <a:t>1 контрольные </a:t>
          </a:r>
          <a:endParaRPr lang="ru-RU" sz="1400" dirty="0"/>
        </a:p>
      </dgm:t>
    </dgm:pt>
    <dgm:pt modelId="{B415E63A-19E7-4C44-A324-A1CA4AA3B826}" type="parTrans" cxnId="{46E45357-DAA4-4FFC-B82B-1AA4EB8A3D8F}">
      <dgm:prSet/>
      <dgm:spPr/>
      <dgm:t>
        <a:bodyPr/>
        <a:lstStyle/>
        <a:p>
          <a:endParaRPr lang="ru-RU"/>
        </a:p>
      </dgm:t>
    </dgm:pt>
    <dgm:pt modelId="{FC067D25-808F-4FA8-8318-1BA5F849EF83}" type="sibTrans" cxnId="{46E45357-DAA4-4FFC-B82B-1AA4EB8A3D8F}">
      <dgm:prSet/>
      <dgm:spPr/>
      <dgm:t>
        <a:bodyPr/>
        <a:lstStyle/>
        <a:p>
          <a:endParaRPr lang="ru-RU"/>
        </a:p>
      </dgm:t>
    </dgm:pt>
    <dgm:pt modelId="{7FA2A037-8AE2-4D87-97CB-B4B69A7B6856}">
      <dgm:prSet phldrT="[Текст]" custT="1"/>
      <dgm:spPr/>
      <dgm:t>
        <a:bodyPr/>
        <a:lstStyle/>
        <a:p>
          <a:r>
            <a:rPr lang="ru-RU" sz="1200" dirty="0" smtClean="0"/>
            <a:t>8 </a:t>
          </a:r>
        </a:p>
        <a:p>
          <a:r>
            <a:rPr lang="ru-RU" sz="1200" dirty="0" smtClean="0"/>
            <a:t>Единовременные компенсационные выплаты</a:t>
          </a:r>
          <a:endParaRPr lang="ru-RU" sz="1200" dirty="0"/>
        </a:p>
      </dgm:t>
    </dgm:pt>
    <dgm:pt modelId="{0088FA14-2658-4054-B90E-295EA71E7EE5}" type="parTrans" cxnId="{688574D9-A3FE-4ECF-B573-5C43C5DDE151}">
      <dgm:prSet/>
      <dgm:spPr/>
      <dgm:t>
        <a:bodyPr/>
        <a:lstStyle/>
        <a:p>
          <a:endParaRPr lang="ru-RU"/>
        </a:p>
      </dgm:t>
    </dgm:pt>
    <dgm:pt modelId="{66F2EE7B-50EE-4796-9366-8E288C663563}" type="sibTrans" cxnId="{688574D9-A3FE-4ECF-B573-5C43C5DDE151}">
      <dgm:prSet/>
      <dgm:spPr/>
      <dgm:t>
        <a:bodyPr/>
        <a:lstStyle/>
        <a:p>
          <a:endParaRPr lang="ru-RU"/>
        </a:p>
      </dgm:t>
    </dgm:pt>
    <dgm:pt modelId="{BB13C12E-59F8-436D-BA08-4D6D46440C28}">
      <dgm:prSet phldrT="[Текст]" custT="1"/>
      <dgm:spPr/>
      <dgm:t>
        <a:bodyPr/>
        <a:lstStyle/>
        <a:p>
          <a:r>
            <a:rPr lang="ru-RU" sz="1200" dirty="0" smtClean="0"/>
            <a:t>1 целевое использование в 2015 году средств обеспечения ВМП</a:t>
          </a:r>
          <a:endParaRPr lang="ru-RU" sz="1200" dirty="0"/>
        </a:p>
      </dgm:t>
    </dgm:pt>
    <dgm:pt modelId="{A98FC3CA-D801-463F-ACDC-AD2FCE2C6DBF}" type="parTrans" cxnId="{56CE0B38-D000-4B18-BFA8-6230C854B5B2}">
      <dgm:prSet/>
      <dgm:spPr/>
      <dgm:t>
        <a:bodyPr/>
        <a:lstStyle/>
        <a:p>
          <a:endParaRPr lang="ru-RU"/>
        </a:p>
      </dgm:t>
    </dgm:pt>
    <dgm:pt modelId="{031B574B-35F3-44CD-A4FA-3634D880C8C7}" type="sibTrans" cxnId="{56CE0B38-D000-4B18-BFA8-6230C854B5B2}">
      <dgm:prSet/>
      <dgm:spPr/>
      <dgm:t>
        <a:bodyPr/>
        <a:lstStyle/>
        <a:p>
          <a:endParaRPr lang="ru-RU"/>
        </a:p>
      </dgm:t>
    </dgm:pt>
    <dgm:pt modelId="{890E766E-6DBA-4B20-93FE-4CA094ADF359}">
      <dgm:prSet phldrT="[Текст]" custT="1"/>
      <dgm:spPr/>
      <dgm:t>
        <a:bodyPr/>
        <a:lstStyle/>
        <a:p>
          <a:r>
            <a:rPr lang="ru-RU" sz="1200" dirty="0" smtClean="0"/>
            <a:t>СМО </a:t>
          </a:r>
          <a:endParaRPr lang="ru-RU" sz="1200" dirty="0"/>
        </a:p>
      </dgm:t>
    </dgm:pt>
    <dgm:pt modelId="{1BB20FDE-7666-460A-B3FD-43784A9A2F96}" type="parTrans" cxnId="{BC59E02E-55E5-46E8-B009-854D2F3D200E}">
      <dgm:prSet/>
      <dgm:spPr/>
      <dgm:t>
        <a:bodyPr/>
        <a:lstStyle/>
        <a:p>
          <a:endParaRPr lang="ru-RU"/>
        </a:p>
      </dgm:t>
    </dgm:pt>
    <dgm:pt modelId="{6C7FE706-BEE0-451B-9BCA-A3EDBC3DAEFF}" type="sibTrans" cxnId="{BC59E02E-55E5-46E8-B009-854D2F3D200E}">
      <dgm:prSet/>
      <dgm:spPr/>
      <dgm:t>
        <a:bodyPr/>
        <a:lstStyle/>
        <a:p>
          <a:endParaRPr lang="ru-RU"/>
        </a:p>
      </dgm:t>
    </dgm:pt>
    <dgm:pt modelId="{D9624CBC-24AF-4CD3-949D-1E89A67A2012}">
      <dgm:prSet phldrT="[Текст]" custT="1"/>
      <dgm:spPr/>
      <dgm:t>
        <a:bodyPr/>
        <a:lstStyle/>
        <a:p>
          <a:r>
            <a:rPr lang="ru-RU" sz="1200" dirty="0" smtClean="0"/>
            <a:t>1 причины образования кредиторской </a:t>
          </a:r>
          <a:r>
            <a:rPr lang="ru-RU" sz="1200" dirty="0" err="1" smtClean="0"/>
            <a:t>заолженности</a:t>
          </a:r>
          <a:endParaRPr lang="ru-RU" sz="1200" dirty="0"/>
        </a:p>
      </dgm:t>
    </dgm:pt>
    <dgm:pt modelId="{7BED6B3E-AACB-431E-8619-A7186A0B995E}" type="parTrans" cxnId="{5B3B1FF3-C8E6-4C4F-8A2E-9659913B28E2}">
      <dgm:prSet/>
      <dgm:spPr/>
      <dgm:t>
        <a:bodyPr/>
        <a:lstStyle/>
        <a:p>
          <a:endParaRPr lang="ru-RU"/>
        </a:p>
      </dgm:t>
    </dgm:pt>
    <dgm:pt modelId="{E35B4D84-A3D0-4DC4-AA26-6DC356CC5407}" type="sibTrans" cxnId="{5B3B1FF3-C8E6-4C4F-8A2E-9659913B28E2}">
      <dgm:prSet/>
      <dgm:spPr/>
      <dgm:t>
        <a:bodyPr/>
        <a:lstStyle/>
        <a:p>
          <a:endParaRPr lang="ru-RU"/>
        </a:p>
      </dgm:t>
    </dgm:pt>
    <dgm:pt modelId="{93681963-EC94-4D3F-9137-773F2D9F7FF4}">
      <dgm:prSet phldrT="[Текст]" custT="1"/>
      <dgm:spPr/>
      <dgm:t>
        <a:bodyPr/>
        <a:lstStyle/>
        <a:p>
          <a:r>
            <a:rPr lang="ru-RU" sz="1200" dirty="0" smtClean="0"/>
            <a:t>5 проверок использование НСЗ на доп.мероприятия</a:t>
          </a:r>
          <a:endParaRPr lang="ru-RU" sz="1200" dirty="0"/>
        </a:p>
      </dgm:t>
    </dgm:pt>
    <dgm:pt modelId="{BF31421A-234B-49DF-AE72-B0C82C4F1872}" type="parTrans" cxnId="{DEF8E795-C23B-4D88-B4EE-A840A3A9E1C4}">
      <dgm:prSet/>
      <dgm:spPr/>
      <dgm:t>
        <a:bodyPr/>
        <a:lstStyle/>
        <a:p>
          <a:endParaRPr lang="ru-RU"/>
        </a:p>
      </dgm:t>
    </dgm:pt>
    <dgm:pt modelId="{4E3D09DF-AF40-4D8B-AA17-99CA7D801ADA}" type="sibTrans" cxnId="{DEF8E795-C23B-4D88-B4EE-A840A3A9E1C4}">
      <dgm:prSet/>
      <dgm:spPr/>
      <dgm:t>
        <a:bodyPr/>
        <a:lstStyle/>
        <a:p>
          <a:endParaRPr lang="ru-RU"/>
        </a:p>
      </dgm:t>
    </dgm:pt>
    <dgm:pt modelId="{7093A512-067E-4283-818E-9DA0DA7A7116}" type="pres">
      <dgm:prSet presAssocID="{D30F1D47-45D0-477B-9EAC-A707AA505B7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5C44B0-F7CF-4FA1-A79D-7DBD0156C52F}" type="pres">
      <dgm:prSet presAssocID="{C827DA61-E0D8-42D6-8793-E73A4FEBFA33}" presName="hierRoot1" presStyleCnt="0"/>
      <dgm:spPr/>
    </dgm:pt>
    <dgm:pt modelId="{F355444C-7BD1-42A5-B772-EFFA6B86E866}" type="pres">
      <dgm:prSet presAssocID="{C827DA61-E0D8-42D6-8793-E73A4FEBFA33}" presName="composite" presStyleCnt="0"/>
      <dgm:spPr/>
    </dgm:pt>
    <dgm:pt modelId="{BEB172AB-1785-4D00-BBE2-1FF5A1291A52}" type="pres">
      <dgm:prSet presAssocID="{C827DA61-E0D8-42D6-8793-E73A4FEBFA33}" presName="background" presStyleLbl="node0" presStyleIdx="0" presStyleCnt="1"/>
      <dgm:spPr/>
    </dgm:pt>
    <dgm:pt modelId="{0B2F0A11-7EF5-4DFA-B503-256B2E62E1E9}" type="pres">
      <dgm:prSet presAssocID="{C827DA61-E0D8-42D6-8793-E73A4FEBFA33}" presName="text" presStyleLbl="fgAcc0" presStyleIdx="0" presStyleCnt="1" custScaleX="381135" custScaleY="186799" custLinFactY="-136985" custLinFactNeighborX="-65522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DCC600-B539-4490-9E6B-0290487F73C7}" type="pres">
      <dgm:prSet presAssocID="{C827DA61-E0D8-42D6-8793-E73A4FEBFA33}" presName="hierChild2" presStyleCnt="0"/>
      <dgm:spPr/>
    </dgm:pt>
    <dgm:pt modelId="{EDCD8BFE-F2F7-4FA8-BF89-4DF449394260}" type="pres">
      <dgm:prSet presAssocID="{8C7BF08A-ACF5-442E-8A1D-3D7D30DE54C8}" presName="Name10" presStyleLbl="parChTrans1D2" presStyleIdx="0" presStyleCnt="3"/>
      <dgm:spPr/>
      <dgm:t>
        <a:bodyPr/>
        <a:lstStyle/>
        <a:p>
          <a:endParaRPr lang="ru-RU"/>
        </a:p>
      </dgm:t>
    </dgm:pt>
    <dgm:pt modelId="{36B0C10D-92D5-499A-B18A-EAA7FA46EFF7}" type="pres">
      <dgm:prSet presAssocID="{0077CCA2-5194-4464-A3DE-E31CA96032D6}" presName="hierRoot2" presStyleCnt="0"/>
      <dgm:spPr/>
    </dgm:pt>
    <dgm:pt modelId="{306E8CD2-0086-4AB5-8BBA-97D6B0B7DA1D}" type="pres">
      <dgm:prSet presAssocID="{0077CCA2-5194-4464-A3DE-E31CA96032D6}" presName="composite2" presStyleCnt="0"/>
      <dgm:spPr/>
    </dgm:pt>
    <dgm:pt modelId="{DA11813D-26F5-4834-B061-A2E27E049021}" type="pres">
      <dgm:prSet presAssocID="{0077CCA2-5194-4464-A3DE-E31CA96032D6}" presName="background2" presStyleLbl="node2" presStyleIdx="0" presStyleCnt="3"/>
      <dgm:spPr/>
    </dgm:pt>
    <dgm:pt modelId="{FD85379C-1C50-49D7-8115-7BCE09C6C84C}" type="pres">
      <dgm:prSet presAssocID="{0077CCA2-5194-4464-A3DE-E31CA96032D6}" presName="text2" presStyleLbl="fgAcc2" presStyleIdx="0" presStyleCnt="3" custScaleX="243706" custScaleY="262139" custLinFactY="-84006" custLinFactNeighborX="-3071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C2A7EB-2722-47E0-A3DB-6BB0DFFEF27F}" type="pres">
      <dgm:prSet presAssocID="{0077CCA2-5194-4464-A3DE-E31CA96032D6}" presName="hierChild3" presStyleCnt="0"/>
      <dgm:spPr/>
    </dgm:pt>
    <dgm:pt modelId="{02AACD2E-B75E-4A89-B21D-9494C91B1018}" type="pres">
      <dgm:prSet presAssocID="{21549B6B-A41E-4178-A545-11D963D52E1A}" presName="Name17" presStyleLbl="parChTrans1D3" presStyleIdx="0" presStyleCnt="6"/>
      <dgm:spPr/>
      <dgm:t>
        <a:bodyPr/>
        <a:lstStyle/>
        <a:p>
          <a:endParaRPr lang="ru-RU"/>
        </a:p>
      </dgm:t>
    </dgm:pt>
    <dgm:pt modelId="{9548719F-14E1-4DDC-8B1B-121590F84164}" type="pres">
      <dgm:prSet presAssocID="{686AE631-AE4E-461F-9E7D-2DA77AAED06B}" presName="hierRoot3" presStyleCnt="0"/>
      <dgm:spPr/>
    </dgm:pt>
    <dgm:pt modelId="{1DF47286-F5F1-4528-BD40-F5187AD2DC86}" type="pres">
      <dgm:prSet presAssocID="{686AE631-AE4E-461F-9E7D-2DA77AAED06B}" presName="composite3" presStyleCnt="0"/>
      <dgm:spPr/>
    </dgm:pt>
    <dgm:pt modelId="{A82D2C31-3696-4164-93D7-9A21EBD2718F}" type="pres">
      <dgm:prSet presAssocID="{686AE631-AE4E-461F-9E7D-2DA77AAED06B}" presName="background3" presStyleLbl="node3" presStyleIdx="0" presStyleCnt="6"/>
      <dgm:spPr/>
    </dgm:pt>
    <dgm:pt modelId="{97EA6FE8-FC0C-452B-809B-E67CFDD7E111}" type="pres">
      <dgm:prSet presAssocID="{686AE631-AE4E-461F-9E7D-2DA77AAED06B}" presName="text3" presStyleLbl="fgAcc3" presStyleIdx="0" presStyleCnt="6" custScaleX="313984" custScaleY="223476" custLinFactY="-48511" custLinFactNeighborX="-12047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6F10EB-72D4-4E80-8BD8-A061B0699E82}" type="pres">
      <dgm:prSet presAssocID="{686AE631-AE4E-461F-9E7D-2DA77AAED06B}" presName="hierChild4" presStyleCnt="0"/>
      <dgm:spPr/>
    </dgm:pt>
    <dgm:pt modelId="{23529D1F-FCD8-43B5-AE80-C388B4D3BF9F}" type="pres">
      <dgm:prSet presAssocID="{1BB20FDE-7666-460A-B3FD-43784A9A2F96}" presName="Name17" presStyleLbl="parChTrans1D3" presStyleIdx="1" presStyleCnt="6"/>
      <dgm:spPr/>
      <dgm:t>
        <a:bodyPr/>
        <a:lstStyle/>
        <a:p>
          <a:endParaRPr lang="ru-RU"/>
        </a:p>
      </dgm:t>
    </dgm:pt>
    <dgm:pt modelId="{69233CE6-8409-47DC-8FBE-9D3B504CD4D4}" type="pres">
      <dgm:prSet presAssocID="{890E766E-6DBA-4B20-93FE-4CA094ADF359}" presName="hierRoot3" presStyleCnt="0"/>
      <dgm:spPr/>
    </dgm:pt>
    <dgm:pt modelId="{D635ED65-CFD6-4695-95B9-6CEE9A033D94}" type="pres">
      <dgm:prSet presAssocID="{890E766E-6DBA-4B20-93FE-4CA094ADF359}" presName="composite3" presStyleCnt="0"/>
      <dgm:spPr/>
    </dgm:pt>
    <dgm:pt modelId="{AD17A16C-2F5F-4FC8-914F-0EDA4E5B7260}" type="pres">
      <dgm:prSet presAssocID="{890E766E-6DBA-4B20-93FE-4CA094ADF359}" presName="background3" presStyleLbl="node3" presStyleIdx="1" presStyleCnt="6"/>
      <dgm:spPr/>
    </dgm:pt>
    <dgm:pt modelId="{61CD325B-B9B0-4CD3-B4C7-2946E8F5C893}" type="pres">
      <dgm:prSet presAssocID="{890E766E-6DBA-4B20-93FE-4CA094ADF359}" presName="text3" presStyleLbl="fgAcc3" presStyleIdx="1" presStyleCnt="6" custLinFactY="-159052" custLinFactNeighborX="28403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2BF2CD-8F18-4720-9B1E-C3D1FA7094D1}" type="pres">
      <dgm:prSet presAssocID="{890E766E-6DBA-4B20-93FE-4CA094ADF359}" presName="hierChild4" presStyleCnt="0"/>
      <dgm:spPr/>
    </dgm:pt>
    <dgm:pt modelId="{3EB1EE0D-23D8-403E-8F7D-81D19F73C3BE}" type="pres">
      <dgm:prSet presAssocID="{1B2D576B-8F3B-4F82-AE63-1A72C4F121AB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29A1481-73C7-406C-840C-8A05D4A1621A}" type="pres">
      <dgm:prSet presAssocID="{DD460216-DFD3-4DC4-ACD6-4631D373A508}" presName="hierRoot2" presStyleCnt="0"/>
      <dgm:spPr/>
    </dgm:pt>
    <dgm:pt modelId="{36A379A7-66F4-4DEF-8AA7-B1B50ACF90BF}" type="pres">
      <dgm:prSet presAssocID="{DD460216-DFD3-4DC4-ACD6-4631D373A508}" presName="composite2" presStyleCnt="0"/>
      <dgm:spPr/>
    </dgm:pt>
    <dgm:pt modelId="{33C1E031-C127-4191-BFF7-C08A28687016}" type="pres">
      <dgm:prSet presAssocID="{DD460216-DFD3-4DC4-ACD6-4631D373A508}" presName="background2" presStyleLbl="node2" presStyleIdx="1" presStyleCnt="3"/>
      <dgm:spPr/>
    </dgm:pt>
    <dgm:pt modelId="{FD6CBC07-BE72-43A1-9B3F-06ECC63867A8}" type="pres">
      <dgm:prSet presAssocID="{DD460216-DFD3-4DC4-ACD6-4631D373A508}" presName="text2" presStyleLbl="fgAcc2" presStyleIdx="1" presStyleCnt="3" custScaleX="332471" custScaleY="208151" custLinFactX="-100000" custLinFactY="-27815" custLinFactNeighborX="-1229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D3310B-7BA8-4672-873B-A24105312D53}" type="pres">
      <dgm:prSet presAssocID="{DD460216-DFD3-4DC4-ACD6-4631D373A508}" presName="hierChild3" presStyleCnt="0"/>
      <dgm:spPr/>
    </dgm:pt>
    <dgm:pt modelId="{649A5AEA-D3A9-4602-A5CD-A849564EE5CC}" type="pres">
      <dgm:prSet presAssocID="{0088FA14-2658-4054-B90E-295EA71E7EE5}" presName="Name17" presStyleLbl="parChTrans1D3" presStyleIdx="2" presStyleCnt="6"/>
      <dgm:spPr/>
      <dgm:t>
        <a:bodyPr/>
        <a:lstStyle/>
        <a:p>
          <a:endParaRPr lang="ru-RU"/>
        </a:p>
      </dgm:t>
    </dgm:pt>
    <dgm:pt modelId="{EC6271F9-25E7-4D6D-9304-40C4531647E3}" type="pres">
      <dgm:prSet presAssocID="{7FA2A037-8AE2-4D87-97CB-B4B69A7B6856}" presName="hierRoot3" presStyleCnt="0"/>
      <dgm:spPr/>
    </dgm:pt>
    <dgm:pt modelId="{109DC6CA-B732-480B-9A12-AAE8D2274D11}" type="pres">
      <dgm:prSet presAssocID="{7FA2A037-8AE2-4D87-97CB-B4B69A7B6856}" presName="composite3" presStyleCnt="0"/>
      <dgm:spPr/>
    </dgm:pt>
    <dgm:pt modelId="{FF6010D4-E2BE-4954-81FE-DBBEFBB8A66A}" type="pres">
      <dgm:prSet presAssocID="{7FA2A037-8AE2-4D87-97CB-B4B69A7B6856}" presName="background3" presStyleLbl="node3" presStyleIdx="2" presStyleCnt="6"/>
      <dgm:spPr/>
    </dgm:pt>
    <dgm:pt modelId="{57E87907-6271-4972-8AC5-C96453A9AAA6}" type="pres">
      <dgm:prSet presAssocID="{7FA2A037-8AE2-4D87-97CB-B4B69A7B6856}" presName="text3" presStyleLbl="fgAcc3" presStyleIdx="2" presStyleCnt="6" custScaleX="232155" custScaleY="439225" custLinFactX="-20743" custLinFactY="18937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65037A-7C48-4CA8-A907-B5D90C5BFC59}" type="pres">
      <dgm:prSet presAssocID="{7FA2A037-8AE2-4D87-97CB-B4B69A7B6856}" presName="hierChild4" presStyleCnt="0"/>
      <dgm:spPr/>
    </dgm:pt>
    <dgm:pt modelId="{D997BAF5-D6D9-4D05-8CDA-29F9FAB2BC1D}" type="pres">
      <dgm:prSet presAssocID="{A98FC3CA-D801-463F-ACDC-AD2FCE2C6DBF}" presName="Name17" presStyleLbl="parChTrans1D3" presStyleIdx="3" presStyleCnt="6"/>
      <dgm:spPr/>
      <dgm:t>
        <a:bodyPr/>
        <a:lstStyle/>
        <a:p>
          <a:endParaRPr lang="ru-RU"/>
        </a:p>
      </dgm:t>
    </dgm:pt>
    <dgm:pt modelId="{AF28C3AD-9539-491D-B8C9-620888BB0A89}" type="pres">
      <dgm:prSet presAssocID="{BB13C12E-59F8-436D-BA08-4D6D46440C28}" presName="hierRoot3" presStyleCnt="0"/>
      <dgm:spPr/>
    </dgm:pt>
    <dgm:pt modelId="{E5A0F19D-0B66-47C4-AC22-95B106AA91B5}" type="pres">
      <dgm:prSet presAssocID="{BB13C12E-59F8-436D-BA08-4D6D46440C28}" presName="composite3" presStyleCnt="0"/>
      <dgm:spPr/>
    </dgm:pt>
    <dgm:pt modelId="{D57A1CE1-DCC7-4AEA-B609-9DC3A72749F8}" type="pres">
      <dgm:prSet presAssocID="{BB13C12E-59F8-436D-BA08-4D6D46440C28}" presName="background3" presStyleLbl="node3" presStyleIdx="3" presStyleCnt="6"/>
      <dgm:spPr/>
    </dgm:pt>
    <dgm:pt modelId="{3E6DB036-B94E-4315-93FF-48B6A88DCA69}" type="pres">
      <dgm:prSet presAssocID="{BB13C12E-59F8-436D-BA08-4D6D46440C28}" presName="text3" presStyleLbl="fgAcc3" presStyleIdx="3" presStyleCnt="6" custScaleX="268739" custScaleY="316209" custLinFactNeighborX="-48986" custLinFactNeighborY="-91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A7AE42-6E17-47B2-904B-6735A3AA5B10}" type="pres">
      <dgm:prSet presAssocID="{BB13C12E-59F8-436D-BA08-4D6D46440C28}" presName="hierChild4" presStyleCnt="0"/>
      <dgm:spPr/>
    </dgm:pt>
    <dgm:pt modelId="{070A32C5-FBDA-4E0C-9012-E0868C545BFC}" type="pres">
      <dgm:prSet presAssocID="{7BED6B3E-AACB-431E-8619-A7186A0B995E}" presName="Name17" presStyleLbl="parChTrans1D3" presStyleIdx="4" presStyleCnt="6"/>
      <dgm:spPr/>
      <dgm:t>
        <a:bodyPr/>
        <a:lstStyle/>
        <a:p>
          <a:endParaRPr lang="ru-RU"/>
        </a:p>
      </dgm:t>
    </dgm:pt>
    <dgm:pt modelId="{775CEC97-DCA2-4063-B976-0F2AF4F7BC15}" type="pres">
      <dgm:prSet presAssocID="{D9624CBC-24AF-4CD3-949D-1E89A67A2012}" presName="hierRoot3" presStyleCnt="0"/>
      <dgm:spPr/>
    </dgm:pt>
    <dgm:pt modelId="{4B723284-93D3-40D8-99AA-E236119CC907}" type="pres">
      <dgm:prSet presAssocID="{D9624CBC-24AF-4CD3-949D-1E89A67A2012}" presName="composite3" presStyleCnt="0"/>
      <dgm:spPr/>
    </dgm:pt>
    <dgm:pt modelId="{F25B61C4-7A3F-4B81-8F5B-3966215ABF48}" type="pres">
      <dgm:prSet presAssocID="{D9624CBC-24AF-4CD3-949D-1E89A67A2012}" presName="background3" presStyleLbl="node3" presStyleIdx="4" presStyleCnt="6"/>
      <dgm:spPr/>
    </dgm:pt>
    <dgm:pt modelId="{CAF18AE9-2464-40FF-BA14-FA314DDCCCFE}" type="pres">
      <dgm:prSet presAssocID="{D9624CBC-24AF-4CD3-949D-1E89A67A2012}" presName="text3" presStyleLbl="fgAcc3" presStyleIdx="4" presStyleCnt="6" custScaleX="178771" custScaleY="417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455857-746D-4688-BA77-61DD98D60F99}" type="pres">
      <dgm:prSet presAssocID="{D9624CBC-24AF-4CD3-949D-1E89A67A2012}" presName="hierChild4" presStyleCnt="0"/>
      <dgm:spPr/>
    </dgm:pt>
    <dgm:pt modelId="{61C4FB4B-9F6D-44E7-A7AF-DA4C8F6AC138}" type="pres">
      <dgm:prSet presAssocID="{BF31421A-234B-49DF-AE72-B0C82C4F1872}" presName="Name17" presStyleLbl="parChTrans1D3" presStyleIdx="5" presStyleCnt="6"/>
      <dgm:spPr/>
      <dgm:t>
        <a:bodyPr/>
        <a:lstStyle/>
        <a:p>
          <a:endParaRPr lang="ru-RU"/>
        </a:p>
      </dgm:t>
    </dgm:pt>
    <dgm:pt modelId="{56B04758-78CB-4B04-8A97-DE01925C16B5}" type="pres">
      <dgm:prSet presAssocID="{93681963-EC94-4D3F-9137-773F2D9F7FF4}" presName="hierRoot3" presStyleCnt="0"/>
      <dgm:spPr/>
    </dgm:pt>
    <dgm:pt modelId="{65147E16-E427-4796-9BB3-3D888396B78C}" type="pres">
      <dgm:prSet presAssocID="{93681963-EC94-4D3F-9137-773F2D9F7FF4}" presName="composite3" presStyleCnt="0"/>
      <dgm:spPr/>
    </dgm:pt>
    <dgm:pt modelId="{B5EDD69B-9E4F-4C1B-BC7C-D3DFD92F0773}" type="pres">
      <dgm:prSet presAssocID="{93681963-EC94-4D3F-9137-773F2D9F7FF4}" presName="background3" presStyleLbl="node3" presStyleIdx="5" presStyleCnt="6"/>
      <dgm:spPr/>
    </dgm:pt>
    <dgm:pt modelId="{B1A0988D-010C-4151-8595-A134EA075BE9}" type="pres">
      <dgm:prSet presAssocID="{93681963-EC94-4D3F-9137-773F2D9F7FF4}" presName="text3" presStyleLbl="fgAcc3" presStyleIdx="5" presStyleCnt="6" custScaleX="168116" custScaleY="2757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2E9D57-18F5-44F5-9282-88E3E7F3E1DA}" type="pres">
      <dgm:prSet presAssocID="{93681963-EC94-4D3F-9137-773F2D9F7FF4}" presName="hierChild4" presStyleCnt="0"/>
      <dgm:spPr/>
    </dgm:pt>
    <dgm:pt modelId="{847A2E9F-A522-4105-844B-65DA08071F75}" type="pres">
      <dgm:prSet presAssocID="{B415E63A-19E7-4C44-A324-A1CA4AA3B826}" presName="Name10" presStyleLbl="parChTrans1D2" presStyleIdx="2" presStyleCnt="3"/>
      <dgm:spPr/>
      <dgm:t>
        <a:bodyPr/>
        <a:lstStyle/>
        <a:p>
          <a:endParaRPr lang="ru-RU"/>
        </a:p>
      </dgm:t>
    </dgm:pt>
    <dgm:pt modelId="{7D743AA7-9C5B-42A7-B18C-09475C44A561}" type="pres">
      <dgm:prSet presAssocID="{308F03B2-D767-4902-A030-96C908CDF7DD}" presName="hierRoot2" presStyleCnt="0"/>
      <dgm:spPr/>
    </dgm:pt>
    <dgm:pt modelId="{B5D80E05-5C01-48A4-901A-2D8945EAF0F9}" type="pres">
      <dgm:prSet presAssocID="{308F03B2-D767-4902-A030-96C908CDF7DD}" presName="composite2" presStyleCnt="0"/>
      <dgm:spPr/>
    </dgm:pt>
    <dgm:pt modelId="{BFA120AE-DA26-488A-96F7-9D6325A320D4}" type="pres">
      <dgm:prSet presAssocID="{308F03B2-D767-4902-A030-96C908CDF7DD}" presName="background2" presStyleLbl="node2" presStyleIdx="2" presStyleCnt="3"/>
      <dgm:spPr/>
    </dgm:pt>
    <dgm:pt modelId="{96DD886F-00FA-4DE3-8B5E-09F76F1A4E1C}" type="pres">
      <dgm:prSet presAssocID="{308F03B2-D767-4902-A030-96C908CDF7DD}" presName="text2" presStyleLbl="fgAcc2" presStyleIdx="2" presStyleCnt="3" custScaleX="303718" custScaleY="231262" custLinFactY="-84006" custLinFactNeighborX="-3739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2F3F8B-365A-4C86-9CD4-83EFF156D1CC}" type="pres">
      <dgm:prSet presAssocID="{308F03B2-D767-4902-A030-96C908CDF7DD}" presName="hierChild3" presStyleCnt="0"/>
      <dgm:spPr/>
    </dgm:pt>
  </dgm:ptLst>
  <dgm:cxnLst>
    <dgm:cxn modelId="{5B3B1FF3-C8E6-4C4F-8A2E-9659913B28E2}" srcId="{DD460216-DFD3-4DC4-ACD6-4631D373A508}" destId="{D9624CBC-24AF-4CD3-949D-1E89A67A2012}" srcOrd="2" destOrd="0" parTransId="{7BED6B3E-AACB-431E-8619-A7186A0B995E}" sibTransId="{E35B4D84-A3D0-4DC4-AA26-6DC356CC5407}"/>
    <dgm:cxn modelId="{5D2C820F-9872-4183-B5EB-2CEC3ED3D85C}" type="presOf" srcId="{D30F1D47-45D0-477B-9EAC-A707AA505B78}" destId="{7093A512-067E-4283-818E-9DA0DA7A7116}" srcOrd="0" destOrd="0" presId="urn:microsoft.com/office/officeart/2005/8/layout/hierarchy1"/>
    <dgm:cxn modelId="{0B6C091C-97BE-488D-BCCD-351FCB2B6773}" srcId="{0077CCA2-5194-4464-A3DE-E31CA96032D6}" destId="{686AE631-AE4E-461F-9E7D-2DA77AAED06B}" srcOrd="0" destOrd="0" parTransId="{21549B6B-A41E-4178-A545-11D963D52E1A}" sibTransId="{546E6FED-ED5D-4A46-A04A-27E11E4E7FB8}"/>
    <dgm:cxn modelId="{5E297EF5-0BFA-4708-977B-B4A29BE77C26}" type="presOf" srcId="{7BED6B3E-AACB-431E-8619-A7186A0B995E}" destId="{070A32C5-FBDA-4E0C-9012-E0868C545BFC}" srcOrd="0" destOrd="0" presId="urn:microsoft.com/office/officeart/2005/8/layout/hierarchy1"/>
    <dgm:cxn modelId="{AEF2E19F-42BE-4F5E-A3E0-877FD6A1926F}" type="presOf" srcId="{BB13C12E-59F8-436D-BA08-4D6D46440C28}" destId="{3E6DB036-B94E-4315-93FF-48B6A88DCA69}" srcOrd="0" destOrd="0" presId="urn:microsoft.com/office/officeart/2005/8/layout/hierarchy1"/>
    <dgm:cxn modelId="{9334D3E2-19E9-4C41-8E7E-1C2EE002CD59}" type="presOf" srcId="{8C7BF08A-ACF5-442E-8A1D-3D7D30DE54C8}" destId="{EDCD8BFE-F2F7-4FA8-BF89-4DF449394260}" srcOrd="0" destOrd="0" presId="urn:microsoft.com/office/officeart/2005/8/layout/hierarchy1"/>
    <dgm:cxn modelId="{E0918D6F-9ECE-45C8-A585-DC1D6BAA0486}" srcId="{D30F1D47-45D0-477B-9EAC-A707AA505B78}" destId="{C827DA61-E0D8-42D6-8793-E73A4FEBFA33}" srcOrd="0" destOrd="0" parTransId="{3E674906-F114-4114-ABD6-55E381A2E8E2}" sibTransId="{028F7D00-2284-4116-A535-345177BFCA88}"/>
    <dgm:cxn modelId="{FF1DC1C4-2CF5-47BD-BF70-7D5C354AABEF}" type="presOf" srcId="{308F03B2-D767-4902-A030-96C908CDF7DD}" destId="{96DD886F-00FA-4DE3-8B5E-09F76F1A4E1C}" srcOrd="0" destOrd="0" presId="urn:microsoft.com/office/officeart/2005/8/layout/hierarchy1"/>
    <dgm:cxn modelId="{855E8BE2-4AB8-46BD-B251-B46B732BB182}" type="presOf" srcId="{0077CCA2-5194-4464-A3DE-E31CA96032D6}" destId="{FD85379C-1C50-49D7-8115-7BCE09C6C84C}" srcOrd="0" destOrd="0" presId="urn:microsoft.com/office/officeart/2005/8/layout/hierarchy1"/>
    <dgm:cxn modelId="{6A8E8963-FAC7-4330-9DC1-DD80DD58A5BF}" type="presOf" srcId="{1B2D576B-8F3B-4F82-AE63-1A72C4F121AB}" destId="{3EB1EE0D-23D8-403E-8F7D-81D19F73C3BE}" srcOrd="0" destOrd="0" presId="urn:microsoft.com/office/officeart/2005/8/layout/hierarchy1"/>
    <dgm:cxn modelId="{9A8DC144-CB5D-460A-9284-3D6BE3202FEA}" type="presOf" srcId="{0088FA14-2658-4054-B90E-295EA71E7EE5}" destId="{649A5AEA-D3A9-4602-A5CD-A849564EE5CC}" srcOrd="0" destOrd="0" presId="urn:microsoft.com/office/officeart/2005/8/layout/hierarchy1"/>
    <dgm:cxn modelId="{DEF8E795-C23B-4D88-B4EE-A840A3A9E1C4}" srcId="{DD460216-DFD3-4DC4-ACD6-4631D373A508}" destId="{93681963-EC94-4D3F-9137-773F2D9F7FF4}" srcOrd="3" destOrd="0" parTransId="{BF31421A-234B-49DF-AE72-B0C82C4F1872}" sibTransId="{4E3D09DF-AF40-4D8B-AA17-99CA7D801ADA}"/>
    <dgm:cxn modelId="{0E0F3ABB-9520-45DE-A5E7-FB260B29268D}" type="presOf" srcId="{1BB20FDE-7666-460A-B3FD-43784A9A2F96}" destId="{23529D1F-FCD8-43B5-AE80-C388B4D3BF9F}" srcOrd="0" destOrd="0" presId="urn:microsoft.com/office/officeart/2005/8/layout/hierarchy1"/>
    <dgm:cxn modelId="{369F0912-F9B4-4191-8ACA-AF9DB5E605C5}" type="presOf" srcId="{BF31421A-234B-49DF-AE72-B0C82C4F1872}" destId="{61C4FB4B-9F6D-44E7-A7AF-DA4C8F6AC138}" srcOrd="0" destOrd="0" presId="urn:microsoft.com/office/officeart/2005/8/layout/hierarchy1"/>
    <dgm:cxn modelId="{39BBD8A4-C255-4F8C-824A-986A96824118}" type="presOf" srcId="{21549B6B-A41E-4178-A545-11D963D52E1A}" destId="{02AACD2E-B75E-4A89-B21D-9494C91B1018}" srcOrd="0" destOrd="0" presId="urn:microsoft.com/office/officeart/2005/8/layout/hierarchy1"/>
    <dgm:cxn modelId="{56CE0B38-D000-4B18-BFA8-6230C854B5B2}" srcId="{DD460216-DFD3-4DC4-ACD6-4631D373A508}" destId="{BB13C12E-59F8-436D-BA08-4D6D46440C28}" srcOrd="1" destOrd="0" parTransId="{A98FC3CA-D801-463F-ACDC-AD2FCE2C6DBF}" sibTransId="{031B574B-35F3-44CD-A4FA-3634D880C8C7}"/>
    <dgm:cxn modelId="{46E45357-DAA4-4FFC-B82B-1AA4EB8A3D8F}" srcId="{C827DA61-E0D8-42D6-8793-E73A4FEBFA33}" destId="{308F03B2-D767-4902-A030-96C908CDF7DD}" srcOrd="2" destOrd="0" parTransId="{B415E63A-19E7-4C44-A324-A1CA4AA3B826}" sibTransId="{FC067D25-808F-4FA8-8318-1BA5F849EF83}"/>
    <dgm:cxn modelId="{3DD92145-0EF6-4768-9A65-AA6215093D98}" type="presOf" srcId="{686AE631-AE4E-461F-9E7D-2DA77AAED06B}" destId="{97EA6FE8-FC0C-452B-809B-E67CFDD7E111}" srcOrd="0" destOrd="0" presId="urn:microsoft.com/office/officeart/2005/8/layout/hierarchy1"/>
    <dgm:cxn modelId="{2731B4B8-D5B7-475C-A8AA-460BA6ADAD5A}" type="presOf" srcId="{C827DA61-E0D8-42D6-8793-E73A4FEBFA33}" destId="{0B2F0A11-7EF5-4DFA-B503-256B2E62E1E9}" srcOrd="0" destOrd="0" presId="urn:microsoft.com/office/officeart/2005/8/layout/hierarchy1"/>
    <dgm:cxn modelId="{6673AC91-F84F-449A-9DE8-89984AF0BD2A}" type="presOf" srcId="{93681963-EC94-4D3F-9137-773F2D9F7FF4}" destId="{B1A0988D-010C-4151-8595-A134EA075BE9}" srcOrd="0" destOrd="0" presId="urn:microsoft.com/office/officeart/2005/8/layout/hierarchy1"/>
    <dgm:cxn modelId="{EEA399B2-B173-4C42-99D9-7F1D845693F0}" srcId="{C827DA61-E0D8-42D6-8793-E73A4FEBFA33}" destId="{DD460216-DFD3-4DC4-ACD6-4631D373A508}" srcOrd="1" destOrd="0" parTransId="{1B2D576B-8F3B-4F82-AE63-1A72C4F121AB}" sibTransId="{1A2D3C66-EEB8-4A00-BFCF-C65C03EBD27A}"/>
    <dgm:cxn modelId="{4061B91A-EBD7-4662-9716-33447B464488}" type="presOf" srcId="{D9624CBC-24AF-4CD3-949D-1E89A67A2012}" destId="{CAF18AE9-2464-40FF-BA14-FA314DDCCCFE}" srcOrd="0" destOrd="0" presId="urn:microsoft.com/office/officeart/2005/8/layout/hierarchy1"/>
    <dgm:cxn modelId="{D70F88CD-88DD-42CF-BB13-01D31BCCDC85}" type="presOf" srcId="{A98FC3CA-D801-463F-ACDC-AD2FCE2C6DBF}" destId="{D997BAF5-D6D9-4D05-8CDA-29F9FAB2BC1D}" srcOrd="0" destOrd="0" presId="urn:microsoft.com/office/officeart/2005/8/layout/hierarchy1"/>
    <dgm:cxn modelId="{2981C6E7-864A-4DC4-959B-5D97E86430A9}" srcId="{C827DA61-E0D8-42D6-8793-E73A4FEBFA33}" destId="{0077CCA2-5194-4464-A3DE-E31CA96032D6}" srcOrd="0" destOrd="0" parTransId="{8C7BF08A-ACF5-442E-8A1D-3D7D30DE54C8}" sibTransId="{7A6E14EF-8FCE-4ACB-B1FE-C24C675BC420}"/>
    <dgm:cxn modelId="{BC59E02E-55E5-46E8-B009-854D2F3D200E}" srcId="{0077CCA2-5194-4464-A3DE-E31CA96032D6}" destId="{890E766E-6DBA-4B20-93FE-4CA094ADF359}" srcOrd="1" destOrd="0" parTransId="{1BB20FDE-7666-460A-B3FD-43784A9A2F96}" sibTransId="{6C7FE706-BEE0-451B-9BCA-A3EDBC3DAEFF}"/>
    <dgm:cxn modelId="{EEDA28B0-A15D-4C40-B78C-CC830DB5D8C8}" type="presOf" srcId="{890E766E-6DBA-4B20-93FE-4CA094ADF359}" destId="{61CD325B-B9B0-4CD3-B4C7-2946E8F5C893}" srcOrd="0" destOrd="0" presId="urn:microsoft.com/office/officeart/2005/8/layout/hierarchy1"/>
    <dgm:cxn modelId="{E8997CF1-23FC-4475-9CDF-19C215DCEB67}" type="presOf" srcId="{DD460216-DFD3-4DC4-ACD6-4631D373A508}" destId="{FD6CBC07-BE72-43A1-9B3F-06ECC63867A8}" srcOrd="0" destOrd="0" presId="urn:microsoft.com/office/officeart/2005/8/layout/hierarchy1"/>
    <dgm:cxn modelId="{6F292D21-53BA-4ED9-AF2C-D12F346A0AF5}" type="presOf" srcId="{7FA2A037-8AE2-4D87-97CB-B4B69A7B6856}" destId="{57E87907-6271-4972-8AC5-C96453A9AAA6}" srcOrd="0" destOrd="0" presId="urn:microsoft.com/office/officeart/2005/8/layout/hierarchy1"/>
    <dgm:cxn modelId="{E59537C0-FDAF-47F9-8874-C0EC1FD4744C}" type="presOf" srcId="{B415E63A-19E7-4C44-A324-A1CA4AA3B826}" destId="{847A2E9F-A522-4105-844B-65DA08071F75}" srcOrd="0" destOrd="0" presId="urn:microsoft.com/office/officeart/2005/8/layout/hierarchy1"/>
    <dgm:cxn modelId="{688574D9-A3FE-4ECF-B573-5C43C5DDE151}" srcId="{DD460216-DFD3-4DC4-ACD6-4631D373A508}" destId="{7FA2A037-8AE2-4D87-97CB-B4B69A7B6856}" srcOrd="0" destOrd="0" parTransId="{0088FA14-2658-4054-B90E-295EA71E7EE5}" sibTransId="{66F2EE7B-50EE-4796-9366-8E288C663563}"/>
    <dgm:cxn modelId="{A53C25B9-7E02-4B29-ABFB-274F5980CAD1}" type="presParOf" srcId="{7093A512-067E-4283-818E-9DA0DA7A7116}" destId="{905C44B0-F7CF-4FA1-A79D-7DBD0156C52F}" srcOrd="0" destOrd="0" presId="urn:microsoft.com/office/officeart/2005/8/layout/hierarchy1"/>
    <dgm:cxn modelId="{2FDAA426-6BD8-4C3C-A90A-F01A10F25ACE}" type="presParOf" srcId="{905C44B0-F7CF-4FA1-A79D-7DBD0156C52F}" destId="{F355444C-7BD1-42A5-B772-EFFA6B86E866}" srcOrd="0" destOrd="0" presId="urn:microsoft.com/office/officeart/2005/8/layout/hierarchy1"/>
    <dgm:cxn modelId="{1804582E-5870-481C-9464-BECF495449F2}" type="presParOf" srcId="{F355444C-7BD1-42A5-B772-EFFA6B86E866}" destId="{BEB172AB-1785-4D00-BBE2-1FF5A1291A52}" srcOrd="0" destOrd="0" presId="urn:microsoft.com/office/officeart/2005/8/layout/hierarchy1"/>
    <dgm:cxn modelId="{607DF36E-EA6E-4DF1-87F8-EBE2B0CA79B6}" type="presParOf" srcId="{F355444C-7BD1-42A5-B772-EFFA6B86E866}" destId="{0B2F0A11-7EF5-4DFA-B503-256B2E62E1E9}" srcOrd="1" destOrd="0" presId="urn:microsoft.com/office/officeart/2005/8/layout/hierarchy1"/>
    <dgm:cxn modelId="{7A5BC9AA-20A1-42C4-9FCA-BC264E9E20AE}" type="presParOf" srcId="{905C44B0-F7CF-4FA1-A79D-7DBD0156C52F}" destId="{61DCC600-B539-4490-9E6B-0290487F73C7}" srcOrd="1" destOrd="0" presId="urn:microsoft.com/office/officeart/2005/8/layout/hierarchy1"/>
    <dgm:cxn modelId="{F6890C47-FA23-487E-A2C2-45A484FB7423}" type="presParOf" srcId="{61DCC600-B539-4490-9E6B-0290487F73C7}" destId="{EDCD8BFE-F2F7-4FA8-BF89-4DF449394260}" srcOrd="0" destOrd="0" presId="urn:microsoft.com/office/officeart/2005/8/layout/hierarchy1"/>
    <dgm:cxn modelId="{4885DA25-6760-4D9A-AB56-8C4363CABBB8}" type="presParOf" srcId="{61DCC600-B539-4490-9E6B-0290487F73C7}" destId="{36B0C10D-92D5-499A-B18A-EAA7FA46EFF7}" srcOrd="1" destOrd="0" presId="urn:microsoft.com/office/officeart/2005/8/layout/hierarchy1"/>
    <dgm:cxn modelId="{C6E3F2F2-63E7-4813-8D45-123910B3694F}" type="presParOf" srcId="{36B0C10D-92D5-499A-B18A-EAA7FA46EFF7}" destId="{306E8CD2-0086-4AB5-8BBA-97D6B0B7DA1D}" srcOrd="0" destOrd="0" presId="urn:microsoft.com/office/officeart/2005/8/layout/hierarchy1"/>
    <dgm:cxn modelId="{CFE8A301-36C9-431E-BEC3-C3B2C750871E}" type="presParOf" srcId="{306E8CD2-0086-4AB5-8BBA-97D6B0B7DA1D}" destId="{DA11813D-26F5-4834-B061-A2E27E049021}" srcOrd="0" destOrd="0" presId="urn:microsoft.com/office/officeart/2005/8/layout/hierarchy1"/>
    <dgm:cxn modelId="{17C5D144-F509-45AB-9CAA-398FB67396FC}" type="presParOf" srcId="{306E8CD2-0086-4AB5-8BBA-97D6B0B7DA1D}" destId="{FD85379C-1C50-49D7-8115-7BCE09C6C84C}" srcOrd="1" destOrd="0" presId="urn:microsoft.com/office/officeart/2005/8/layout/hierarchy1"/>
    <dgm:cxn modelId="{69238F22-2C4D-4E40-9DB5-4CE9F58ADFEA}" type="presParOf" srcId="{36B0C10D-92D5-499A-B18A-EAA7FA46EFF7}" destId="{7AC2A7EB-2722-47E0-A3DB-6BB0DFFEF27F}" srcOrd="1" destOrd="0" presId="urn:microsoft.com/office/officeart/2005/8/layout/hierarchy1"/>
    <dgm:cxn modelId="{FB7EC521-65A1-4814-ADF8-FFAEAA6078BA}" type="presParOf" srcId="{7AC2A7EB-2722-47E0-A3DB-6BB0DFFEF27F}" destId="{02AACD2E-B75E-4A89-B21D-9494C91B1018}" srcOrd="0" destOrd="0" presId="urn:microsoft.com/office/officeart/2005/8/layout/hierarchy1"/>
    <dgm:cxn modelId="{4EFACF4B-CF36-4430-A367-5ECED053E242}" type="presParOf" srcId="{7AC2A7EB-2722-47E0-A3DB-6BB0DFFEF27F}" destId="{9548719F-14E1-4DDC-8B1B-121590F84164}" srcOrd="1" destOrd="0" presId="urn:microsoft.com/office/officeart/2005/8/layout/hierarchy1"/>
    <dgm:cxn modelId="{6E91DA71-E61D-4942-AEA5-03473A7B8FE4}" type="presParOf" srcId="{9548719F-14E1-4DDC-8B1B-121590F84164}" destId="{1DF47286-F5F1-4528-BD40-F5187AD2DC86}" srcOrd="0" destOrd="0" presId="urn:microsoft.com/office/officeart/2005/8/layout/hierarchy1"/>
    <dgm:cxn modelId="{9604886D-79E6-4CD0-9EB9-58029870033C}" type="presParOf" srcId="{1DF47286-F5F1-4528-BD40-F5187AD2DC86}" destId="{A82D2C31-3696-4164-93D7-9A21EBD2718F}" srcOrd="0" destOrd="0" presId="urn:microsoft.com/office/officeart/2005/8/layout/hierarchy1"/>
    <dgm:cxn modelId="{5E725A7C-399F-4FC3-9C3F-33FE02DF19A6}" type="presParOf" srcId="{1DF47286-F5F1-4528-BD40-F5187AD2DC86}" destId="{97EA6FE8-FC0C-452B-809B-E67CFDD7E111}" srcOrd="1" destOrd="0" presId="urn:microsoft.com/office/officeart/2005/8/layout/hierarchy1"/>
    <dgm:cxn modelId="{B3A66C9D-94FE-4979-B7AC-DA6EE6A1BB35}" type="presParOf" srcId="{9548719F-14E1-4DDC-8B1B-121590F84164}" destId="{EB6F10EB-72D4-4E80-8BD8-A061B0699E82}" srcOrd="1" destOrd="0" presId="urn:microsoft.com/office/officeart/2005/8/layout/hierarchy1"/>
    <dgm:cxn modelId="{E71869E1-1B7E-4708-89EA-5BB5CF2157A0}" type="presParOf" srcId="{7AC2A7EB-2722-47E0-A3DB-6BB0DFFEF27F}" destId="{23529D1F-FCD8-43B5-AE80-C388B4D3BF9F}" srcOrd="2" destOrd="0" presId="urn:microsoft.com/office/officeart/2005/8/layout/hierarchy1"/>
    <dgm:cxn modelId="{E1BA196D-50BC-454D-B693-268753827B02}" type="presParOf" srcId="{7AC2A7EB-2722-47E0-A3DB-6BB0DFFEF27F}" destId="{69233CE6-8409-47DC-8FBE-9D3B504CD4D4}" srcOrd="3" destOrd="0" presId="urn:microsoft.com/office/officeart/2005/8/layout/hierarchy1"/>
    <dgm:cxn modelId="{EC0E455D-EDA4-481A-8CEE-229B8616A9A9}" type="presParOf" srcId="{69233CE6-8409-47DC-8FBE-9D3B504CD4D4}" destId="{D635ED65-CFD6-4695-95B9-6CEE9A033D94}" srcOrd="0" destOrd="0" presId="urn:microsoft.com/office/officeart/2005/8/layout/hierarchy1"/>
    <dgm:cxn modelId="{742FB0C8-66FC-4C3B-8A2D-371A58CFF28A}" type="presParOf" srcId="{D635ED65-CFD6-4695-95B9-6CEE9A033D94}" destId="{AD17A16C-2F5F-4FC8-914F-0EDA4E5B7260}" srcOrd="0" destOrd="0" presId="urn:microsoft.com/office/officeart/2005/8/layout/hierarchy1"/>
    <dgm:cxn modelId="{2FBE0C5E-CE31-4627-806A-ACBD65A34777}" type="presParOf" srcId="{D635ED65-CFD6-4695-95B9-6CEE9A033D94}" destId="{61CD325B-B9B0-4CD3-B4C7-2946E8F5C893}" srcOrd="1" destOrd="0" presId="urn:microsoft.com/office/officeart/2005/8/layout/hierarchy1"/>
    <dgm:cxn modelId="{60433C5E-BDBD-4757-A1F6-C4EB000DDB7A}" type="presParOf" srcId="{69233CE6-8409-47DC-8FBE-9D3B504CD4D4}" destId="{712BF2CD-8F18-4720-9B1E-C3D1FA7094D1}" srcOrd="1" destOrd="0" presId="urn:microsoft.com/office/officeart/2005/8/layout/hierarchy1"/>
    <dgm:cxn modelId="{3E5D3DED-8468-45E4-B6D1-3D524C78AEEF}" type="presParOf" srcId="{61DCC600-B539-4490-9E6B-0290487F73C7}" destId="{3EB1EE0D-23D8-403E-8F7D-81D19F73C3BE}" srcOrd="2" destOrd="0" presId="urn:microsoft.com/office/officeart/2005/8/layout/hierarchy1"/>
    <dgm:cxn modelId="{D446F046-EDD0-45E4-8381-8FB8353A4A1F}" type="presParOf" srcId="{61DCC600-B539-4490-9E6B-0290487F73C7}" destId="{E29A1481-73C7-406C-840C-8A05D4A1621A}" srcOrd="3" destOrd="0" presId="urn:microsoft.com/office/officeart/2005/8/layout/hierarchy1"/>
    <dgm:cxn modelId="{B5534399-3202-40CC-9556-D926A9AB9188}" type="presParOf" srcId="{E29A1481-73C7-406C-840C-8A05D4A1621A}" destId="{36A379A7-66F4-4DEF-8AA7-B1B50ACF90BF}" srcOrd="0" destOrd="0" presId="urn:microsoft.com/office/officeart/2005/8/layout/hierarchy1"/>
    <dgm:cxn modelId="{D1C17825-895C-4035-B707-44C9E4D60EE0}" type="presParOf" srcId="{36A379A7-66F4-4DEF-8AA7-B1B50ACF90BF}" destId="{33C1E031-C127-4191-BFF7-C08A28687016}" srcOrd="0" destOrd="0" presId="urn:microsoft.com/office/officeart/2005/8/layout/hierarchy1"/>
    <dgm:cxn modelId="{5D26AAC5-7A64-45B7-8D6A-972B9D6FDF24}" type="presParOf" srcId="{36A379A7-66F4-4DEF-8AA7-B1B50ACF90BF}" destId="{FD6CBC07-BE72-43A1-9B3F-06ECC63867A8}" srcOrd="1" destOrd="0" presId="urn:microsoft.com/office/officeart/2005/8/layout/hierarchy1"/>
    <dgm:cxn modelId="{8E5C3247-928F-4D9B-B34C-0AB0CE925B69}" type="presParOf" srcId="{E29A1481-73C7-406C-840C-8A05D4A1621A}" destId="{25D3310B-7BA8-4672-873B-A24105312D53}" srcOrd="1" destOrd="0" presId="urn:microsoft.com/office/officeart/2005/8/layout/hierarchy1"/>
    <dgm:cxn modelId="{757EEC6C-A7FF-4B92-90FC-8BF4D30AF7D5}" type="presParOf" srcId="{25D3310B-7BA8-4672-873B-A24105312D53}" destId="{649A5AEA-D3A9-4602-A5CD-A849564EE5CC}" srcOrd="0" destOrd="0" presId="urn:microsoft.com/office/officeart/2005/8/layout/hierarchy1"/>
    <dgm:cxn modelId="{92FF5C03-BF38-4ADB-9AFC-E2D5A630203E}" type="presParOf" srcId="{25D3310B-7BA8-4672-873B-A24105312D53}" destId="{EC6271F9-25E7-4D6D-9304-40C4531647E3}" srcOrd="1" destOrd="0" presId="urn:microsoft.com/office/officeart/2005/8/layout/hierarchy1"/>
    <dgm:cxn modelId="{AB3C356A-9D84-4C78-B3E6-473A6F1BA650}" type="presParOf" srcId="{EC6271F9-25E7-4D6D-9304-40C4531647E3}" destId="{109DC6CA-B732-480B-9A12-AAE8D2274D11}" srcOrd="0" destOrd="0" presId="urn:microsoft.com/office/officeart/2005/8/layout/hierarchy1"/>
    <dgm:cxn modelId="{1DBA468C-0E0A-4C2D-8260-89BEF204CE8A}" type="presParOf" srcId="{109DC6CA-B732-480B-9A12-AAE8D2274D11}" destId="{FF6010D4-E2BE-4954-81FE-DBBEFBB8A66A}" srcOrd="0" destOrd="0" presId="urn:microsoft.com/office/officeart/2005/8/layout/hierarchy1"/>
    <dgm:cxn modelId="{324BE08C-7B73-4609-B9AF-766F90163ADC}" type="presParOf" srcId="{109DC6CA-B732-480B-9A12-AAE8D2274D11}" destId="{57E87907-6271-4972-8AC5-C96453A9AAA6}" srcOrd="1" destOrd="0" presId="urn:microsoft.com/office/officeart/2005/8/layout/hierarchy1"/>
    <dgm:cxn modelId="{0E21427C-73B0-4D03-8424-44ADFEAF81ED}" type="presParOf" srcId="{EC6271F9-25E7-4D6D-9304-40C4531647E3}" destId="{B465037A-7C48-4CA8-A907-B5D90C5BFC59}" srcOrd="1" destOrd="0" presId="urn:microsoft.com/office/officeart/2005/8/layout/hierarchy1"/>
    <dgm:cxn modelId="{36AB6D05-43AE-4A5C-9D69-AAA5D13DDEF9}" type="presParOf" srcId="{25D3310B-7BA8-4672-873B-A24105312D53}" destId="{D997BAF5-D6D9-4D05-8CDA-29F9FAB2BC1D}" srcOrd="2" destOrd="0" presId="urn:microsoft.com/office/officeart/2005/8/layout/hierarchy1"/>
    <dgm:cxn modelId="{EE53B221-52B2-4C93-B561-3E2EA5745A8B}" type="presParOf" srcId="{25D3310B-7BA8-4672-873B-A24105312D53}" destId="{AF28C3AD-9539-491D-B8C9-620888BB0A89}" srcOrd="3" destOrd="0" presId="urn:microsoft.com/office/officeart/2005/8/layout/hierarchy1"/>
    <dgm:cxn modelId="{0E11DECF-41B6-4CEA-81E9-A71E0A106593}" type="presParOf" srcId="{AF28C3AD-9539-491D-B8C9-620888BB0A89}" destId="{E5A0F19D-0B66-47C4-AC22-95B106AA91B5}" srcOrd="0" destOrd="0" presId="urn:microsoft.com/office/officeart/2005/8/layout/hierarchy1"/>
    <dgm:cxn modelId="{7925D653-1AD1-4DA1-9C1C-1B0FD23F81D8}" type="presParOf" srcId="{E5A0F19D-0B66-47C4-AC22-95B106AA91B5}" destId="{D57A1CE1-DCC7-4AEA-B609-9DC3A72749F8}" srcOrd="0" destOrd="0" presId="urn:microsoft.com/office/officeart/2005/8/layout/hierarchy1"/>
    <dgm:cxn modelId="{E25020BD-1CC9-42C5-A425-4F4853BFCFCD}" type="presParOf" srcId="{E5A0F19D-0B66-47C4-AC22-95B106AA91B5}" destId="{3E6DB036-B94E-4315-93FF-48B6A88DCA69}" srcOrd="1" destOrd="0" presId="urn:microsoft.com/office/officeart/2005/8/layout/hierarchy1"/>
    <dgm:cxn modelId="{1EF2D3EA-DD3E-4D49-B817-AF16A5CE6F79}" type="presParOf" srcId="{AF28C3AD-9539-491D-B8C9-620888BB0A89}" destId="{8AA7AE42-6E17-47B2-904B-6735A3AA5B10}" srcOrd="1" destOrd="0" presId="urn:microsoft.com/office/officeart/2005/8/layout/hierarchy1"/>
    <dgm:cxn modelId="{C365AC72-6E02-4B2B-A031-929955934AFE}" type="presParOf" srcId="{25D3310B-7BA8-4672-873B-A24105312D53}" destId="{070A32C5-FBDA-4E0C-9012-E0868C545BFC}" srcOrd="4" destOrd="0" presId="urn:microsoft.com/office/officeart/2005/8/layout/hierarchy1"/>
    <dgm:cxn modelId="{B17166B7-C581-450C-AE4E-A653B2D55146}" type="presParOf" srcId="{25D3310B-7BA8-4672-873B-A24105312D53}" destId="{775CEC97-DCA2-4063-B976-0F2AF4F7BC15}" srcOrd="5" destOrd="0" presId="urn:microsoft.com/office/officeart/2005/8/layout/hierarchy1"/>
    <dgm:cxn modelId="{BBB44721-6CB5-45F6-AB5B-B9458D3AF80D}" type="presParOf" srcId="{775CEC97-DCA2-4063-B976-0F2AF4F7BC15}" destId="{4B723284-93D3-40D8-99AA-E236119CC907}" srcOrd="0" destOrd="0" presId="urn:microsoft.com/office/officeart/2005/8/layout/hierarchy1"/>
    <dgm:cxn modelId="{0754A60F-7408-4265-922C-2ACEDA115381}" type="presParOf" srcId="{4B723284-93D3-40D8-99AA-E236119CC907}" destId="{F25B61C4-7A3F-4B81-8F5B-3966215ABF48}" srcOrd="0" destOrd="0" presId="urn:microsoft.com/office/officeart/2005/8/layout/hierarchy1"/>
    <dgm:cxn modelId="{D0BE09E8-67E9-42AF-BBAB-0E504D3EA28C}" type="presParOf" srcId="{4B723284-93D3-40D8-99AA-E236119CC907}" destId="{CAF18AE9-2464-40FF-BA14-FA314DDCCCFE}" srcOrd="1" destOrd="0" presId="urn:microsoft.com/office/officeart/2005/8/layout/hierarchy1"/>
    <dgm:cxn modelId="{89306A93-EE2D-43E0-9197-8777510CA17A}" type="presParOf" srcId="{775CEC97-DCA2-4063-B976-0F2AF4F7BC15}" destId="{9D455857-746D-4688-BA77-61DD98D60F99}" srcOrd="1" destOrd="0" presId="urn:microsoft.com/office/officeart/2005/8/layout/hierarchy1"/>
    <dgm:cxn modelId="{6308748A-6072-4E13-B97D-873CA03FF546}" type="presParOf" srcId="{25D3310B-7BA8-4672-873B-A24105312D53}" destId="{61C4FB4B-9F6D-44E7-A7AF-DA4C8F6AC138}" srcOrd="6" destOrd="0" presId="urn:microsoft.com/office/officeart/2005/8/layout/hierarchy1"/>
    <dgm:cxn modelId="{5F3A6BFB-AFBC-4BFB-BDA1-DA245EE2D868}" type="presParOf" srcId="{25D3310B-7BA8-4672-873B-A24105312D53}" destId="{56B04758-78CB-4B04-8A97-DE01925C16B5}" srcOrd="7" destOrd="0" presId="urn:microsoft.com/office/officeart/2005/8/layout/hierarchy1"/>
    <dgm:cxn modelId="{1DB65555-A2A2-4322-A355-3866ED84212A}" type="presParOf" srcId="{56B04758-78CB-4B04-8A97-DE01925C16B5}" destId="{65147E16-E427-4796-9BB3-3D888396B78C}" srcOrd="0" destOrd="0" presId="urn:microsoft.com/office/officeart/2005/8/layout/hierarchy1"/>
    <dgm:cxn modelId="{544B05CE-2D9F-4B98-9B18-0DE1A7A8A8D9}" type="presParOf" srcId="{65147E16-E427-4796-9BB3-3D888396B78C}" destId="{B5EDD69B-9E4F-4C1B-BC7C-D3DFD92F0773}" srcOrd="0" destOrd="0" presId="urn:microsoft.com/office/officeart/2005/8/layout/hierarchy1"/>
    <dgm:cxn modelId="{E3706880-81F2-44C3-BFD1-6E341F1BF625}" type="presParOf" srcId="{65147E16-E427-4796-9BB3-3D888396B78C}" destId="{B1A0988D-010C-4151-8595-A134EA075BE9}" srcOrd="1" destOrd="0" presId="urn:microsoft.com/office/officeart/2005/8/layout/hierarchy1"/>
    <dgm:cxn modelId="{5270729F-DA15-4CB1-AF0D-F83294F55495}" type="presParOf" srcId="{56B04758-78CB-4B04-8A97-DE01925C16B5}" destId="{C82E9D57-18F5-44F5-9282-88E3E7F3E1DA}" srcOrd="1" destOrd="0" presId="urn:microsoft.com/office/officeart/2005/8/layout/hierarchy1"/>
    <dgm:cxn modelId="{41C3FA5C-576E-4AE1-835E-F9D571DEE2E1}" type="presParOf" srcId="{61DCC600-B539-4490-9E6B-0290487F73C7}" destId="{847A2E9F-A522-4105-844B-65DA08071F75}" srcOrd="4" destOrd="0" presId="urn:microsoft.com/office/officeart/2005/8/layout/hierarchy1"/>
    <dgm:cxn modelId="{A1F3D821-754C-4A50-8A5E-449EDAF82871}" type="presParOf" srcId="{61DCC600-B539-4490-9E6B-0290487F73C7}" destId="{7D743AA7-9C5B-42A7-B18C-09475C44A561}" srcOrd="5" destOrd="0" presId="urn:microsoft.com/office/officeart/2005/8/layout/hierarchy1"/>
    <dgm:cxn modelId="{846C8CB7-AAE4-4B4E-B306-9712D6DA93A1}" type="presParOf" srcId="{7D743AA7-9C5B-42A7-B18C-09475C44A561}" destId="{B5D80E05-5C01-48A4-901A-2D8945EAF0F9}" srcOrd="0" destOrd="0" presId="urn:microsoft.com/office/officeart/2005/8/layout/hierarchy1"/>
    <dgm:cxn modelId="{C3A303A9-71C7-48F1-BE4B-57A0AA0FF1B8}" type="presParOf" srcId="{B5D80E05-5C01-48A4-901A-2D8945EAF0F9}" destId="{BFA120AE-DA26-488A-96F7-9D6325A320D4}" srcOrd="0" destOrd="0" presId="urn:microsoft.com/office/officeart/2005/8/layout/hierarchy1"/>
    <dgm:cxn modelId="{DD7EFFA3-669B-44B6-A57D-DAFDABBF1E63}" type="presParOf" srcId="{B5D80E05-5C01-48A4-901A-2D8945EAF0F9}" destId="{96DD886F-00FA-4DE3-8B5E-09F76F1A4E1C}" srcOrd="1" destOrd="0" presId="urn:microsoft.com/office/officeart/2005/8/layout/hierarchy1"/>
    <dgm:cxn modelId="{752DF40B-4045-4330-A026-641561124DF0}" type="presParOf" srcId="{7D743AA7-9C5B-42A7-B18C-09475C44A561}" destId="{962F3F8B-365A-4C86-9CD4-83EFF156D1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EFC9F98-AE51-4242-8F3B-908CB5FE1A24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FE80E31-2ADB-4E25-8A1B-1438BF1C8575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 anchor="ctr"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Нецелевое  использование средств выявлены во всех проверенных  медицинских организациях. </a:t>
          </a:r>
        </a:p>
      </dgm:t>
    </dgm:pt>
    <dgm:pt modelId="{0C7A9643-98CB-4420-AADC-3FA2D4A9C155}" type="parTrans" cxnId="{54023D42-98C4-4329-93A1-2F6B9D29F624}">
      <dgm:prSet/>
      <dgm:spPr/>
      <dgm:t>
        <a:bodyPr/>
        <a:lstStyle/>
        <a:p>
          <a:endParaRPr lang="ru-RU"/>
        </a:p>
      </dgm:t>
    </dgm:pt>
    <dgm:pt modelId="{26FE5337-D23B-4F3B-88FA-CFBA2352C348}" type="sibTrans" cxnId="{54023D42-98C4-4329-93A1-2F6B9D29F624}">
      <dgm:prSet/>
      <dgm:spPr/>
      <dgm:t>
        <a:bodyPr/>
        <a:lstStyle/>
        <a:p>
          <a:endParaRPr lang="ru-RU"/>
        </a:p>
      </dgm:t>
    </dgm:pt>
    <dgm:pt modelId="{7A1CABB9-5E6F-4A9A-BD32-C73F7DF45C56}">
      <dgm:prSet phldrT="[Текст]" custT="1"/>
      <dgm:spPr>
        <a:solidFill>
          <a:srgbClr val="00B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	оплата видов медицинской помощи, не включенных в территориальную программу ОМС – 665,4 тысячи рублей;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612C178-090B-4696-B1F7-BC548F0CF81C}" type="parTrans" cxnId="{55551108-7490-4C7C-924C-0D640999847E}">
      <dgm:prSet/>
      <dgm:spPr/>
      <dgm:t>
        <a:bodyPr/>
        <a:lstStyle/>
        <a:p>
          <a:endParaRPr lang="ru-RU"/>
        </a:p>
      </dgm:t>
    </dgm:pt>
    <dgm:pt modelId="{C206FB91-7A70-401C-9E38-3BE5A2386227}" type="sibTrans" cxnId="{55551108-7490-4C7C-924C-0D640999847E}">
      <dgm:prSet/>
      <dgm:spPr/>
      <dgm:t>
        <a:bodyPr/>
        <a:lstStyle/>
        <a:p>
          <a:endParaRPr lang="ru-RU"/>
        </a:p>
      </dgm:t>
    </dgm:pt>
    <dgm:pt modelId="{D8F43DA4-0D62-4CBA-8823-8673106381AD}">
      <dgm:prSet phldrT="[Текст]" custT="1"/>
      <dgm:spPr>
        <a:solidFill>
          <a:srgbClr val="00B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	оплата расходов, не включенных в тарифы на оплату медицинской помощи в рамках Территориальной программы ОМС –        5 157,8 тысячи рублей;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EFCF6BA-105C-4EC3-A500-2C441E29F9D8}" type="parTrans" cxnId="{EAA5C9A5-90CB-4CAA-9CFD-74BD1C9B1595}">
      <dgm:prSet/>
      <dgm:spPr/>
      <dgm:t>
        <a:bodyPr/>
        <a:lstStyle/>
        <a:p>
          <a:endParaRPr lang="ru-RU"/>
        </a:p>
      </dgm:t>
    </dgm:pt>
    <dgm:pt modelId="{0747352A-0950-40DC-BAF9-4A9A844F4C13}" type="sibTrans" cxnId="{EAA5C9A5-90CB-4CAA-9CFD-74BD1C9B1595}">
      <dgm:prSet/>
      <dgm:spPr/>
      <dgm:t>
        <a:bodyPr/>
        <a:lstStyle/>
        <a:p>
          <a:endParaRPr lang="ru-RU"/>
        </a:p>
      </dgm:t>
    </dgm:pt>
    <dgm:pt modelId="{05877D15-9632-49D0-B8EC-386A588FB21F}">
      <dgm:prSet phldrT="[Текст]" custT="1"/>
      <dgm:spPr>
        <a:solidFill>
          <a:srgbClr val="00B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	финансирование структурных подразделений (служб) медицинских организаций, финансируемых из иных источников –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971,1 тысячи рублей;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512E62C-612A-4325-BB67-8C6A39B146A6}" type="parTrans" cxnId="{5CAA1BF8-E729-4023-A6FC-D8F2B130F7E1}">
      <dgm:prSet/>
      <dgm:spPr/>
      <dgm:t>
        <a:bodyPr/>
        <a:lstStyle/>
        <a:p>
          <a:endParaRPr lang="ru-RU"/>
        </a:p>
      </dgm:t>
    </dgm:pt>
    <dgm:pt modelId="{07CE2C83-F2B8-4A2E-87E7-2CBC3CF94816}" type="sibTrans" cxnId="{5CAA1BF8-E729-4023-A6FC-D8F2B130F7E1}">
      <dgm:prSet/>
      <dgm:spPr/>
      <dgm:t>
        <a:bodyPr/>
        <a:lstStyle/>
        <a:p>
          <a:endParaRPr lang="ru-RU"/>
        </a:p>
      </dgm:t>
    </dgm:pt>
    <dgm:pt modelId="{BD9EC59E-E668-4E51-86AE-F5ACF7A82485}" type="pres">
      <dgm:prSet presAssocID="{0EFC9F98-AE51-4242-8F3B-908CB5FE1A24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301392-59C2-4CE2-BF05-865B5E2F1724}" type="pres">
      <dgm:prSet presAssocID="{AFE80E31-2ADB-4E25-8A1B-1438BF1C8575}" presName="node" presStyleLbl="node1" presStyleIdx="0" presStyleCnt="4" custScaleX="243653" custLinFactNeighborX="0" custLinFactNeighborY="-32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C1637-6749-41AA-A4BF-097F5A2AC945}" type="pres">
      <dgm:prSet presAssocID="{26FE5337-D23B-4F3B-88FA-CFBA2352C348}" presName="sibTrans" presStyleLbl="sibTrans2D1" presStyleIdx="0" presStyleCnt="3" custScaleX="157197" custLinFactNeighborX="-4299" custLinFactNeighborY="-4548"/>
      <dgm:spPr/>
      <dgm:t>
        <a:bodyPr/>
        <a:lstStyle/>
        <a:p>
          <a:endParaRPr lang="ru-RU"/>
        </a:p>
      </dgm:t>
    </dgm:pt>
    <dgm:pt modelId="{F709D7DE-0D8B-4DEB-9F71-DBFF8086580B}" type="pres">
      <dgm:prSet presAssocID="{26FE5337-D23B-4F3B-88FA-CFBA2352C348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8205734F-7297-4B9B-A1FC-8AA7FCAF0711}" type="pres">
      <dgm:prSet presAssocID="{7A1CABB9-5E6F-4A9A-BD32-C73F7DF45C56}" presName="node" presStyleLbl="node1" presStyleIdx="1" presStyleCnt="4" custScaleX="239306" custScaleY="85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B8FF9-6BB0-459A-877E-5DE4B147F19D}" type="pres">
      <dgm:prSet presAssocID="{C206FB91-7A70-401C-9E38-3BE5A2386227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399FD53-C947-4102-BDBA-565F8555B10C}" type="pres">
      <dgm:prSet presAssocID="{C206FB91-7A70-401C-9E38-3BE5A2386227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E3CC4F0-56C1-478E-B7E6-A58DA92040D6}" type="pres">
      <dgm:prSet presAssocID="{D8F43DA4-0D62-4CBA-8823-8673106381AD}" presName="node" presStyleLbl="node1" presStyleIdx="2" presStyleCnt="4" custScaleX="239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94FAC3-7E56-49E1-80A1-FA2540D9E68F}" type="pres">
      <dgm:prSet presAssocID="{0747352A-0950-40DC-BAF9-4A9A844F4C13}" presName="sibTrans" presStyleLbl="sibTrans2D1" presStyleIdx="2" presStyleCnt="3"/>
      <dgm:spPr/>
      <dgm:t>
        <a:bodyPr/>
        <a:lstStyle/>
        <a:p>
          <a:endParaRPr lang="ru-RU"/>
        </a:p>
      </dgm:t>
    </dgm:pt>
    <dgm:pt modelId="{C9EA6ED6-3C89-437D-9792-45FE6BF5A0A5}" type="pres">
      <dgm:prSet presAssocID="{0747352A-0950-40DC-BAF9-4A9A844F4C13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1FE00895-5B21-4E73-B354-49C83A9793AC}" type="pres">
      <dgm:prSet presAssocID="{05877D15-9632-49D0-B8EC-386A588FB21F}" presName="node" presStyleLbl="node1" presStyleIdx="3" presStyleCnt="4" custScaleX="238274" custLinFactNeighborX="0" custLinFactNeighborY="-8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A05D2A-ED88-455E-9F77-59BA9BC93518}" type="presOf" srcId="{05877D15-9632-49D0-B8EC-386A588FB21F}" destId="{1FE00895-5B21-4E73-B354-49C83A9793AC}" srcOrd="0" destOrd="0" presId="urn:microsoft.com/office/officeart/2005/8/layout/process2"/>
    <dgm:cxn modelId="{FA2DD63D-62F3-47EB-878C-5C1721BCF100}" type="presOf" srcId="{26FE5337-D23B-4F3B-88FA-CFBA2352C348}" destId="{F709D7DE-0D8B-4DEB-9F71-DBFF8086580B}" srcOrd="1" destOrd="0" presId="urn:microsoft.com/office/officeart/2005/8/layout/process2"/>
    <dgm:cxn modelId="{54023D42-98C4-4329-93A1-2F6B9D29F624}" srcId="{0EFC9F98-AE51-4242-8F3B-908CB5FE1A24}" destId="{AFE80E31-2ADB-4E25-8A1B-1438BF1C8575}" srcOrd="0" destOrd="0" parTransId="{0C7A9643-98CB-4420-AADC-3FA2D4A9C155}" sibTransId="{26FE5337-D23B-4F3B-88FA-CFBA2352C348}"/>
    <dgm:cxn modelId="{91B5896E-965F-43FD-920B-C16E8CD44056}" type="presOf" srcId="{C206FB91-7A70-401C-9E38-3BE5A2386227}" destId="{D9EB8FF9-6BB0-459A-877E-5DE4B147F19D}" srcOrd="0" destOrd="0" presId="urn:microsoft.com/office/officeart/2005/8/layout/process2"/>
    <dgm:cxn modelId="{5CAA1BF8-E729-4023-A6FC-D8F2B130F7E1}" srcId="{0EFC9F98-AE51-4242-8F3B-908CB5FE1A24}" destId="{05877D15-9632-49D0-B8EC-386A588FB21F}" srcOrd="3" destOrd="0" parTransId="{0512E62C-612A-4325-BB67-8C6A39B146A6}" sibTransId="{07CE2C83-F2B8-4A2E-87E7-2CBC3CF94816}"/>
    <dgm:cxn modelId="{16473BF8-A9E0-4268-99E4-633179ABDF54}" type="presOf" srcId="{0747352A-0950-40DC-BAF9-4A9A844F4C13}" destId="{2094FAC3-7E56-49E1-80A1-FA2540D9E68F}" srcOrd="0" destOrd="0" presId="urn:microsoft.com/office/officeart/2005/8/layout/process2"/>
    <dgm:cxn modelId="{016F2DA8-4981-4EF7-B8C7-CB1B2430B3C3}" type="presOf" srcId="{D8F43DA4-0D62-4CBA-8823-8673106381AD}" destId="{2E3CC4F0-56C1-478E-B7E6-A58DA92040D6}" srcOrd="0" destOrd="0" presId="urn:microsoft.com/office/officeart/2005/8/layout/process2"/>
    <dgm:cxn modelId="{50BAB3E8-C643-4D02-AC3E-C1DFCBCA7B89}" type="presOf" srcId="{7A1CABB9-5E6F-4A9A-BD32-C73F7DF45C56}" destId="{8205734F-7297-4B9B-A1FC-8AA7FCAF0711}" srcOrd="0" destOrd="0" presId="urn:microsoft.com/office/officeart/2005/8/layout/process2"/>
    <dgm:cxn modelId="{64F73C5D-C1A7-4C62-BC85-83CAA7420402}" type="presOf" srcId="{26FE5337-D23B-4F3B-88FA-CFBA2352C348}" destId="{408C1637-6749-41AA-A4BF-097F5A2AC945}" srcOrd="0" destOrd="0" presId="urn:microsoft.com/office/officeart/2005/8/layout/process2"/>
    <dgm:cxn modelId="{52309ACD-3B24-4EE4-B56C-ED5BEBFD9DA6}" type="presOf" srcId="{C206FB91-7A70-401C-9E38-3BE5A2386227}" destId="{9399FD53-C947-4102-BDBA-565F8555B10C}" srcOrd="1" destOrd="0" presId="urn:microsoft.com/office/officeart/2005/8/layout/process2"/>
    <dgm:cxn modelId="{8800AC6B-D83E-452B-841B-422C21110CA3}" type="presOf" srcId="{AFE80E31-2ADB-4E25-8A1B-1438BF1C8575}" destId="{DD301392-59C2-4CE2-BF05-865B5E2F1724}" srcOrd="0" destOrd="0" presId="urn:microsoft.com/office/officeart/2005/8/layout/process2"/>
    <dgm:cxn modelId="{9A2823E4-2C9D-495C-B0E4-B40CB44FD30E}" type="presOf" srcId="{0747352A-0950-40DC-BAF9-4A9A844F4C13}" destId="{C9EA6ED6-3C89-437D-9792-45FE6BF5A0A5}" srcOrd="1" destOrd="0" presId="urn:microsoft.com/office/officeart/2005/8/layout/process2"/>
    <dgm:cxn modelId="{EAA5C9A5-90CB-4CAA-9CFD-74BD1C9B1595}" srcId="{0EFC9F98-AE51-4242-8F3B-908CB5FE1A24}" destId="{D8F43DA4-0D62-4CBA-8823-8673106381AD}" srcOrd="2" destOrd="0" parTransId="{2EFCF6BA-105C-4EC3-A500-2C441E29F9D8}" sibTransId="{0747352A-0950-40DC-BAF9-4A9A844F4C13}"/>
    <dgm:cxn modelId="{535DA5B3-4E9A-4013-AA7A-5BBC6F933FC9}" type="presOf" srcId="{0EFC9F98-AE51-4242-8F3B-908CB5FE1A24}" destId="{BD9EC59E-E668-4E51-86AE-F5ACF7A82485}" srcOrd="0" destOrd="0" presId="urn:microsoft.com/office/officeart/2005/8/layout/process2"/>
    <dgm:cxn modelId="{55551108-7490-4C7C-924C-0D640999847E}" srcId="{0EFC9F98-AE51-4242-8F3B-908CB5FE1A24}" destId="{7A1CABB9-5E6F-4A9A-BD32-C73F7DF45C56}" srcOrd="1" destOrd="0" parTransId="{6612C178-090B-4696-B1F7-BC548F0CF81C}" sibTransId="{C206FB91-7A70-401C-9E38-3BE5A2386227}"/>
    <dgm:cxn modelId="{010A1EFE-12C7-45E7-A977-3112C99FC5FF}" type="presParOf" srcId="{BD9EC59E-E668-4E51-86AE-F5ACF7A82485}" destId="{DD301392-59C2-4CE2-BF05-865B5E2F1724}" srcOrd="0" destOrd="0" presId="urn:microsoft.com/office/officeart/2005/8/layout/process2"/>
    <dgm:cxn modelId="{FC39333A-6454-4910-AE0C-6D8D46B8448A}" type="presParOf" srcId="{BD9EC59E-E668-4E51-86AE-F5ACF7A82485}" destId="{408C1637-6749-41AA-A4BF-097F5A2AC945}" srcOrd="1" destOrd="0" presId="urn:microsoft.com/office/officeart/2005/8/layout/process2"/>
    <dgm:cxn modelId="{057CBE97-9121-490F-836B-E26577E8787A}" type="presParOf" srcId="{408C1637-6749-41AA-A4BF-097F5A2AC945}" destId="{F709D7DE-0D8B-4DEB-9F71-DBFF8086580B}" srcOrd="0" destOrd="0" presId="urn:microsoft.com/office/officeart/2005/8/layout/process2"/>
    <dgm:cxn modelId="{29D87423-DB7F-423E-95AC-A197DDCB8021}" type="presParOf" srcId="{BD9EC59E-E668-4E51-86AE-F5ACF7A82485}" destId="{8205734F-7297-4B9B-A1FC-8AA7FCAF0711}" srcOrd="2" destOrd="0" presId="urn:microsoft.com/office/officeart/2005/8/layout/process2"/>
    <dgm:cxn modelId="{7A1C0936-548B-4573-8B26-A82F1687D92C}" type="presParOf" srcId="{BD9EC59E-E668-4E51-86AE-F5ACF7A82485}" destId="{D9EB8FF9-6BB0-459A-877E-5DE4B147F19D}" srcOrd="3" destOrd="0" presId="urn:microsoft.com/office/officeart/2005/8/layout/process2"/>
    <dgm:cxn modelId="{B90498C7-A22B-4388-9FF7-D8196C7F6E2C}" type="presParOf" srcId="{D9EB8FF9-6BB0-459A-877E-5DE4B147F19D}" destId="{9399FD53-C947-4102-BDBA-565F8555B10C}" srcOrd="0" destOrd="0" presId="urn:microsoft.com/office/officeart/2005/8/layout/process2"/>
    <dgm:cxn modelId="{98A0DBCF-EEE5-4C26-ACD7-3029A68DCCF5}" type="presParOf" srcId="{BD9EC59E-E668-4E51-86AE-F5ACF7A82485}" destId="{2E3CC4F0-56C1-478E-B7E6-A58DA92040D6}" srcOrd="4" destOrd="0" presId="urn:microsoft.com/office/officeart/2005/8/layout/process2"/>
    <dgm:cxn modelId="{F995349E-53D4-448E-8434-E6C1A2AB52B4}" type="presParOf" srcId="{BD9EC59E-E668-4E51-86AE-F5ACF7A82485}" destId="{2094FAC3-7E56-49E1-80A1-FA2540D9E68F}" srcOrd="5" destOrd="0" presId="urn:microsoft.com/office/officeart/2005/8/layout/process2"/>
    <dgm:cxn modelId="{D3C9B5A7-8FDC-4CBB-80C9-15667A49E8BB}" type="presParOf" srcId="{2094FAC3-7E56-49E1-80A1-FA2540D9E68F}" destId="{C9EA6ED6-3C89-437D-9792-45FE6BF5A0A5}" srcOrd="0" destOrd="0" presId="urn:microsoft.com/office/officeart/2005/8/layout/process2"/>
    <dgm:cxn modelId="{D6CA59E2-93BA-47B3-970F-87EA760C042A}" type="presParOf" srcId="{BD9EC59E-E668-4E51-86AE-F5ACF7A82485}" destId="{1FE00895-5B21-4E73-B354-49C83A9793AC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FE4616-031C-45B8-8F22-4885D97FDC53}">
      <dsp:nvSpPr>
        <dsp:cNvPr id="0" name=""/>
        <dsp:cNvSpPr/>
      </dsp:nvSpPr>
      <dsp:spPr>
        <a:xfrm>
          <a:off x="0" y="0"/>
          <a:ext cx="7556376" cy="2761039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 smtClean="0"/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Итоги деятельности Территориального фонда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ОМС РА </a:t>
          </a:r>
          <a:br>
            <a:rPr lang="ru-RU" sz="3600" kern="1200" dirty="0" smtClean="0"/>
          </a:br>
          <a:endParaRPr lang="ru-RU" sz="3600" kern="1200" dirty="0"/>
        </a:p>
      </dsp:txBody>
      <dsp:txXfrm>
        <a:off x="0" y="0"/>
        <a:ext cx="7556376" cy="27610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3664EA-4957-49A6-98D4-69C383EBB1B1}">
      <dsp:nvSpPr>
        <dsp:cNvPr id="0" name=""/>
        <dsp:cNvSpPr/>
      </dsp:nvSpPr>
      <dsp:spPr>
        <a:xfrm>
          <a:off x="2367526" y="552"/>
          <a:ext cx="1751494" cy="1751494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solidFill>
                <a:srgbClr val="660066"/>
              </a:solidFill>
            </a:rPr>
            <a:t> 2016 год </a:t>
          </a:r>
          <a:endParaRPr lang="ru-RU" sz="3700" kern="1200" dirty="0">
            <a:solidFill>
              <a:srgbClr val="660066"/>
            </a:solidFill>
          </a:endParaRPr>
        </a:p>
      </dsp:txBody>
      <dsp:txXfrm>
        <a:off x="2367526" y="552"/>
        <a:ext cx="1751494" cy="175149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AAAF19-0E5A-4FEE-85A4-109050007C06}">
      <dsp:nvSpPr>
        <dsp:cNvPr id="0" name=""/>
        <dsp:cNvSpPr/>
      </dsp:nvSpPr>
      <dsp:spPr>
        <a:xfrm>
          <a:off x="0" y="169765"/>
          <a:ext cx="8229600" cy="88803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Финансовое обеспечение и контроль за использованием средств:</a:t>
          </a:r>
          <a:endParaRPr lang="ru-RU" sz="2300" kern="1200" dirty="0"/>
        </a:p>
      </dsp:txBody>
      <dsp:txXfrm>
        <a:off x="0" y="169765"/>
        <a:ext cx="8229600" cy="888030"/>
      </dsp:txXfrm>
    </dsp:sp>
    <dsp:sp modelId="{3648C039-636E-4742-B8D0-1E39E2B1592C}">
      <dsp:nvSpPr>
        <dsp:cNvPr id="0" name=""/>
        <dsp:cNvSpPr/>
      </dsp:nvSpPr>
      <dsp:spPr>
        <a:xfrm>
          <a:off x="0" y="1057795"/>
          <a:ext cx="8229600" cy="161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Территориальной программы обязательного медицинского страхования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Единовременных компенсационных выплат врачам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финансового обеспечения мероприятий по организации дополнительного профессионального образования медицинских работников по программам повышения квалификации, а также по приобретению и проведению ремонта медицинского оборудования</a:t>
          </a:r>
          <a:endParaRPr lang="ru-RU" sz="1800" kern="1200" dirty="0"/>
        </a:p>
      </dsp:txBody>
      <dsp:txXfrm>
        <a:off x="0" y="1057795"/>
        <a:ext cx="8229600" cy="1618740"/>
      </dsp:txXfrm>
    </dsp:sp>
    <dsp:sp modelId="{23941177-F6A5-407B-A480-07A80E8B9489}">
      <dsp:nvSpPr>
        <dsp:cNvPr id="0" name=""/>
        <dsp:cNvSpPr/>
      </dsp:nvSpPr>
      <dsp:spPr>
        <a:xfrm>
          <a:off x="0" y="2676536"/>
          <a:ext cx="82296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Защита прав застрахованных:</a:t>
          </a:r>
          <a:endParaRPr lang="ru-RU" sz="2300" kern="1200" dirty="0"/>
        </a:p>
      </dsp:txBody>
      <dsp:txXfrm>
        <a:off x="0" y="2676536"/>
        <a:ext cx="8229600" cy="888030"/>
      </dsp:txXfrm>
    </dsp:sp>
    <dsp:sp modelId="{69F8071E-46B6-4BC1-AF2D-9688E7FE1833}">
      <dsp:nvSpPr>
        <dsp:cNvPr id="0" name=""/>
        <dsp:cNvSpPr/>
      </dsp:nvSpPr>
      <dsp:spPr>
        <a:xfrm>
          <a:off x="0" y="3564566"/>
          <a:ext cx="8229600" cy="1618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Проведение контроля объемов, сроков, качества и условий предоставление медицинской помощи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Проведение социологического опроса удовлетворенности застрахованного населения качеством медицинской помощи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Информирование граждан о порядке обеспечения и защиты их прав в соответствии с Федеральным законодательством</a:t>
          </a:r>
          <a:endParaRPr lang="ru-RU" sz="1800" kern="1200" dirty="0"/>
        </a:p>
      </dsp:txBody>
      <dsp:txXfrm>
        <a:off x="0" y="3564566"/>
        <a:ext cx="8229600" cy="16187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BDBC46-3D1B-49DA-B852-38E04E730DFC}">
      <dsp:nvSpPr>
        <dsp:cNvPr id="0" name=""/>
        <dsp:cNvSpPr/>
      </dsp:nvSpPr>
      <dsp:spPr>
        <a:xfrm rot="5400000">
          <a:off x="2436332" y="-860404"/>
          <a:ext cx="61983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2 397,9 млн. руб.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2436332" y="-860404"/>
        <a:ext cx="619831" cy="2584704"/>
      </dsp:txXfrm>
    </dsp:sp>
    <dsp:sp modelId="{0B09D93D-A69C-405A-9F46-ECD355198406}">
      <dsp:nvSpPr>
        <dsp:cNvPr id="0" name=""/>
        <dsp:cNvSpPr/>
      </dsp:nvSpPr>
      <dsp:spPr>
        <a:xfrm>
          <a:off x="0" y="1772"/>
          <a:ext cx="1453896" cy="774789"/>
        </a:xfrm>
        <a:prstGeom prst="roundRect">
          <a:avLst/>
        </a:prstGeom>
        <a:solidFill>
          <a:srgbClr val="6600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2012</a:t>
          </a:r>
          <a:r>
            <a:rPr lang="ru-RU" sz="2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772"/>
        <a:ext cx="1453896" cy="774789"/>
      </dsp:txXfrm>
    </dsp:sp>
    <dsp:sp modelId="{DA98F0C3-6132-4D66-BEA5-A18D00D22E1A}">
      <dsp:nvSpPr>
        <dsp:cNvPr id="0" name=""/>
        <dsp:cNvSpPr/>
      </dsp:nvSpPr>
      <dsp:spPr>
        <a:xfrm rot="5400000">
          <a:off x="2436332" y="-89656"/>
          <a:ext cx="61983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3 258,6 млн.руб.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2436332" y="-89656"/>
        <a:ext cx="619831" cy="2584704"/>
      </dsp:txXfrm>
    </dsp:sp>
    <dsp:sp modelId="{DF5823F8-DD16-4EBA-A08B-26099D9D03F2}">
      <dsp:nvSpPr>
        <dsp:cNvPr id="0" name=""/>
        <dsp:cNvSpPr/>
      </dsp:nvSpPr>
      <dsp:spPr>
        <a:xfrm>
          <a:off x="0" y="815300"/>
          <a:ext cx="1453896" cy="774789"/>
        </a:xfrm>
        <a:prstGeom prst="roundRect">
          <a:avLst/>
        </a:prstGeom>
        <a:solidFill>
          <a:srgbClr val="6600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2013</a:t>
          </a: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815300"/>
        <a:ext cx="1453896" cy="774789"/>
      </dsp:txXfrm>
    </dsp:sp>
    <dsp:sp modelId="{1C8BDBCD-7A93-413D-952E-985EA4874B92}">
      <dsp:nvSpPr>
        <dsp:cNvPr id="0" name=""/>
        <dsp:cNvSpPr/>
      </dsp:nvSpPr>
      <dsp:spPr>
        <a:xfrm rot="5400000">
          <a:off x="2436332" y="723871"/>
          <a:ext cx="61983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3 219,5 млн.руб.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2436332" y="723871"/>
        <a:ext cx="619831" cy="2584704"/>
      </dsp:txXfrm>
    </dsp:sp>
    <dsp:sp modelId="{5DCFDDC9-E9EA-4878-91AE-14F42B0CC4D0}">
      <dsp:nvSpPr>
        <dsp:cNvPr id="0" name=""/>
        <dsp:cNvSpPr/>
      </dsp:nvSpPr>
      <dsp:spPr>
        <a:xfrm>
          <a:off x="0" y="1609699"/>
          <a:ext cx="1453896" cy="774789"/>
        </a:xfrm>
        <a:prstGeom prst="roundRect">
          <a:avLst/>
        </a:prstGeom>
        <a:solidFill>
          <a:srgbClr val="6600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2014</a:t>
          </a: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год 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0" y="1609699"/>
        <a:ext cx="1453896" cy="774789"/>
      </dsp:txXfrm>
    </dsp:sp>
    <dsp:sp modelId="{55CD873E-6397-4257-BC56-47C2EF2F3109}">
      <dsp:nvSpPr>
        <dsp:cNvPr id="0" name=""/>
        <dsp:cNvSpPr/>
      </dsp:nvSpPr>
      <dsp:spPr>
        <a:xfrm rot="5400000">
          <a:off x="2436332" y="1537400"/>
          <a:ext cx="61983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3 753,2 млн.руб.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2436332" y="1537400"/>
        <a:ext cx="619831" cy="2584704"/>
      </dsp:txXfrm>
    </dsp:sp>
    <dsp:sp modelId="{ADBBD9B5-6FC4-4670-9751-D068D73A0C97}">
      <dsp:nvSpPr>
        <dsp:cNvPr id="0" name=""/>
        <dsp:cNvSpPr/>
      </dsp:nvSpPr>
      <dsp:spPr>
        <a:xfrm>
          <a:off x="0" y="2442358"/>
          <a:ext cx="1453896" cy="774789"/>
        </a:xfrm>
        <a:prstGeom prst="roundRect">
          <a:avLst/>
        </a:prstGeom>
        <a:solidFill>
          <a:srgbClr val="6600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" pitchFamily="34" charset="0"/>
              <a:cs typeface="Arial" pitchFamily="34" charset="0"/>
            </a:rPr>
            <a:t> 2015 год</a:t>
          </a:r>
          <a:endParaRPr lang="ru-RU" sz="2000" b="1" kern="1200" dirty="0">
            <a:latin typeface="Arial" pitchFamily="34" charset="0"/>
            <a:cs typeface="Arial" pitchFamily="34" charset="0"/>
          </a:endParaRPr>
        </a:p>
      </dsp:txBody>
      <dsp:txXfrm>
        <a:off x="0" y="2442358"/>
        <a:ext cx="1453896" cy="774789"/>
      </dsp:txXfrm>
    </dsp:sp>
    <dsp:sp modelId="{F2AAC3A7-4B7A-4077-8C36-28AE9E23DE88}">
      <dsp:nvSpPr>
        <dsp:cNvPr id="0" name=""/>
        <dsp:cNvSpPr/>
      </dsp:nvSpPr>
      <dsp:spPr>
        <a:xfrm rot="5400000">
          <a:off x="2436332" y="2350929"/>
          <a:ext cx="619831" cy="25847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3 828,8 </a:t>
          </a:r>
          <a:r>
            <a:rPr lang="ru-RU" sz="1600" b="1" kern="1200" dirty="0" err="1" smtClean="0">
              <a:latin typeface="Arial" pitchFamily="34" charset="0"/>
              <a:cs typeface="Arial" pitchFamily="34" charset="0"/>
            </a:rPr>
            <a:t>млн.руб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5400000">
        <a:off x="2436332" y="2350929"/>
        <a:ext cx="619831" cy="2584704"/>
      </dsp:txXfrm>
    </dsp:sp>
    <dsp:sp modelId="{CE6AF482-A900-4187-9222-8C929CE79394}">
      <dsp:nvSpPr>
        <dsp:cNvPr id="0" name=""/>
        <dsp:cNvSpPr/>
      </dsp:nvSpPr>
      <dsp:spPr>
        <a:xfrm>
          <a:off x="0" y="3255886"/>
          <a:ext cx="1453896" cy="774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2016 год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0" y="3255886"/>
        <a:ext cx="1453896" cy="77478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7F059A-A202-4BDC-BD2C-3164412F048D}">
      <dsp:nvSpPr>
        <dsp:cNvPr id="0" name=""/>
        <dsp:cNvSpPr/>
      </dsp:nvSpPr>
      <dsp:spPr>
        <a:xfrm>
          <a:off x="0" y="18739"/>
          <a:ext cx="8686800" cy="1448149"/>
        </a:xfrm>
        <a:prstGeom prst="rect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400" kern="1200" dirty="0" smtClean="0">
              <a:solidFill>
                <a:schemeClr val="tx1"/>
              </a:solidFill>
            </a:rPr>
            <a:t>Всего 3 061,1 млн.руб.</a:t>
          </a:r>
          <a:endParaRPr lang="ru-RU" sz="6400" kern="1200" dirty="0">
            <a:solidFill>
              <a:schemeClr val="tx1"/>
            </a:solidFill>
          </a:endParaRPr>
        </a:p>
      </dsp:txBody>
      <dsp:txXfrm>
        <a:off x="0" y="18739"/>
        <a:ext cx="8686800" cy="1448149"/>
      </dsp:txXfrm>
    </dsp:sp>
    <dsp:sp modelId="{FE42E219-C411-4D70-A8F8-ABF3D49BB92C}">
      <dsp:nvSpPr>
        <dsp:cNvPr id="0" name=""/>
        <dsp:cNvSpPr/>
      </dsp:nvSpPr>
      <dsp:spPr>
        <a:xfrm>
          <a:off x="2650" y="1448149"/>
          <a:ext cx="3851374" cy="3041113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ТФОМС РА: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2 987,7 млн.руб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оплату </a:t>
          </a:r>
          <a:r>
            <a:rPr lang="ru-RU" sz="24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мед.помощи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МО РА 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29,7 млн.руб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 ведение дела по ОМС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1,2 млн.руб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 нормированного страхового запаса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50" y="1448149"/>
        <a:ext cx="3851374" cy="3041113"/>
      </dsp:txXfrm>
    </dsp:sp>
    <dsp:sp modelId="{2CA034F2-5FDA-4ED7-85A1-8BF345C7649A}">
      <dsp:nvSpPr>
        <dsp:cNvPr id="0" name=""/>
        <dsp:cNvSpPr/>
      </dsp:nvSpPr>
      <dsp:spPr>
        <a:xfrm>
          <a:off x="3910024" y="1446203"/>
          <a:ext cx="2563936" cy="304111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17,5 млн.руб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- 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возмещение ущерба  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10024" y="1446203"/>
        <a:ext cx="2563936" cy="3041113"/>
      </dsp:txXfrm>
    </dsp:sp>
    <dsp:sp modelId="{D8755EB9-A0D9-406F-B019-952BF7342711}">
      <dsp:nvSpPr>
        <dsp:cNvPr id="0" name=""/>
        <dsp:cNvSpPr/>
      </dsp:nvSpPr>
      <dsp:spPr>
        <a:xfrm>
          <a:off x="6417961" y="1448149"/>
          <a:ext cx="2266187" cy="304111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FF0000"/>
              </a:solidFill>
            </a:rPr>
            <a:t>29,0 тыс.руб</a:t>
          </a:r>
          <a:r>
            <a:rPr lang="ru-RU" sz="2700" kern="1200" dirty="0" smtClean="0"/>
            <a:t>. – </a:t>
          </a:r>
          <a:r>
            <a:rPr lang="ru-RU" sz="2700" kern="1200" dirty="0" smtClean="0">
              <a:solidFill>
                <a:schemeClr val="tx1"/>
              </a:solidFill>
            </a:rPr>
            <a:t>прочие поступления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6417961" y="1448149"/>
        <a:ext cx="2266187" cy="3041113"/>
      </dsp:txXfrm>
    </dsp:sp>
    <dsp:sp modelId="{33B1C2CF-01B9-4072-B6E1-5EEF030349A1}">
      <dsp:nvSpPr>
        <dsp:cNvPr id="0" name=""/>
        <dsp:cNvSpPr/>
      </dsp:nvSpPr>
      <dsp:spPr>
        <a:xfrm>
          <a:off x="0" y="4467127"/>
          <a:ext cx="8686800" cy="3379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1778CB-80C6-426F-A7C1-E00AFBDC8154}">
      <dsp:nvSpPr>
        <dsp:cNvPr id="0" name=""/>
        <dsp:cNvSpPr/>
      </dsp:nvSpPr>
      <dsp:spPr>
        <a:xfrm>
          <a:off x="0" y="1612152"/>
          <a:ext cx="1143076" cy="866949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</a:rPr>
            <a:t>2 993,9 млн.руб.</a:t>
          </a:r>
          <a:endParaRPr lang="ru-RU" sz="1600" b="1" kern="1200" dirty="0">
            <a:solidFill>
              <a:srgbClr val="FF0000"/>
            </a:solidFill>
          </a:endParaRPr>
        </a:p>
      </dsp:txBody>
      <dsp:txXfrm>
        <a:off x="0" y="1612152"/>
        <a:ext cx="1143076" cy="866949"/>
      </dsp:txXfrm>
    </dsp:sp>
    <dsp:sp modelId="{11D6FE72-F960-4238-988E-77E80217AC61}">
      <dsp:nvSpPr>
        <dsp:cNvPr id="0" name=""/>
        <dsp:cNvSpPr/>
      </dsp:nvSpPr>
      <dsp:spPr>
        <a:xfrm rot="18350168">
          <a:off x="798023" y="1368123"/>
          <a:ext cx="1664788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1664788" y="26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8350168">
        <a:off x="1588797" y="1329190"/>
        <a:ext cx="83239" cy="83239"/>
      </dsp:txXfrm>
    </dsp:sp>
    <dsp:sp modelId="{8A84AE67-9D70-4871-8B5A-A1AEF903C7B6}">
      <dsp:nvSpPr>
        <dsp:cNvPr id="0" name=""/>
        <dsp:cNvSpPr/>
      </dsp:nvSpPr>
      <dsp:spPr>
        <a:xfrm>
          <a:off x="2117758" y="61010"/>
          <a:ext cx="1059439" cy="1269963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2 953,8 млн.руб.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 на оплату медпомощи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117758" y="61010"/>
        <a:ext cx="1059439" cy="1269963"/>
      </dsp:txXfrm>
    </dsp:sp>
    <dsp:sp modelId="{F0042175-4E40-4C31-8F85-2695EEB5EE8D}">
      <dsp:nvSpPr>
        <dsp:cNvPr id="0" name=""/>
        <dsp:cNvSpPr/>
      </dsp:nvSpPr>
      <dsp:spPr>
        <a:xfrm rot="1847297">
          <a:off x="1028945" y="2457454"/>
          <a:ext cx="1619614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1619614" y="268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847297">
        <a:off x="1798262" y="2419650"/>
        <a:ext cx="80980" cy="80980"/>
      </dsp:txXfrm>
    </dsp:sp>
    <dsp:sp modelId="{9F203B6C-124A-45D5-A0EE-A869883F1426}">
      <dsp:nvSpPr>
        <dsp:cNvPr id="0" name=""/>
        <dsp:cNvSpPr/>
      </dsp:nvSpPr>
      <dsp:spPr>
        <a:xfrm>
          <a:off x="2534429" y="2206988"/>
          <a:ext cx="1453117" cy="1335331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40,1 млн.руб</a:t>
          </a:r>
          <a:r>
            <a:rPr lang="ru-RU" sz="1400" kern="1200" dirty="0" smtClean="0"/>
            <a:t>. </a:t>
          </a:r>
          <a:r>
            <a:rPr lang="ru-RU" sz="1400" kern="1200" dirty="0" smtClean="0">
              <a:solidFill>
                <a:schemeClr val="tx1"/>
              </a:solidFill>
            </a:rPr>
            <a:t>на формирование собственных средств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34429" y="2206988"/>
        <a:ext cx="1453117" cy="1335331"/>
      </dsp:txXfrm>
    </dsp:sp>
    <dsp:sp modelId="{3BFD8E1C-CE36-4E44-B323-9B82AD198783}">
      <dsp:nvSpPr>
        <dsp:cNvPr id="0" name=""/>
        <dsp:cNvSpPr/>
      </dsp:nvSpPr>
      <dsp:spPr>
        <a:xfrm rot="16726839">
          <a:off x="3070315" y="1802181"/>
          <a:ext cx="2164946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2164946" y="2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6726839">
        <a:off x="4098665" y="1750744"/>
        <a:ext cx="108247" cy="108247"/>
      </dsp:txXfrm>
    </dsp:sp>
    <dsp:sp modelId="{41C2369A-90E3-4429-A97B-D7A75219F6E8}">
      <dsp:nvSpPr>
        <dsp:cNvPr id="0" name=""/>
        <dsp:cNvSpPr/>
      </dsp:nvSpPr>
      <dsp:spPr>
        <a:xfrm>
          <a:off x="4318030" y="0"/>
          <a:ext cx="1799664" cy="1470163"/>
        </a:xfrm>
        <a:prstGeom prst="roundRect">
          <a:avLst>
            <a:gd name="adj" fmla="val 10000"/>
          </a:avLst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29,7млн.руб.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(1,0 % по дифференцированным </a:t>
          </a:r>
          <a:r>
            <a:rPr lang="ru-RU" sz="1400" kern="1200" dirty="0" err="1" smtClean="0">
              <a:solidFill>
                <a:schemeClr val="tx1"/>
              </a:solidFill>
            </a:rPr>
            <a:t>подушевым</a:t>
          </a:r>
          <a:r>
            <a:rPr lang="ru-RU" sz="1400" kern="1200" dirty="0" smtClean="0">
              <a:solidFill>
                <a:schemeClr val="tx1"/>
              </a:solidFill>
            </a:rPr>
            <a:t> нормативам)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318030" y="0"/>
        <a:ext cx="1799664" cy="1470163"/>
      </dsp:txXfrm>
    </dsp:sp>
    <dsp:sp modelId="{9ED24470-DF88-427C-8E7C-8B0A53E9F10C}">
      <dsp:nvSpPr>
        <dsp:cNvPr id="0" name=""/>
        <dsp:cNvSpPr/>
      </dsp:nvSpPr>
      <dsp:spPr>
        <a:xfrm rot="20171627">
          <a:off x="3856040" y="2248092"/>
          <a:ext cx="3091213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3091213" y="2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20171627">
        <a:off x="5324367" y="2173498"/>
        <a:ext cx="154560" cy="154560"/>
      </dsp:txXfrm>
    </dsp:sp>
    <dsp:sp modelId="{BC3F4CCD-3F1F-4089-A060-507F40A8627A}">
      <dsp:nvSpPr>
        <dsp:cNvPr id="0" name=""/>
        <dsp:cNvSpPr/>
      </dsp:nvSpPr>
      <dsp:spPr>
        <a:xfrm>
          <a:off x="6815747" y="802284"/>
          <a:ext cx="1866463" cy="1649237"/>
        </a:xfrm>
        <a:prstGeom prst="roundRect">
          <a:avLst>
            <a:gd name="adj" fmla="val 10000"/>
          </a:avLst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3,4 млн.руб</a:t>
          </a:r>
          <a:r>
            <a:rPr lang="ru-RU" sz="1400" kern="1200" dirty="0" smtClean="0">
              <a:solidFill>
                <a:schemeClr val="tx1"/>
              </a:solidFill>
            </a:rPr>
            <a:t>. (15 % от средств необоснованно предъявленных к оплате МО, выявленных при проведении МЭЭ)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815747" y="802284"/>
        <a:ext cx="1866463" cy="1649237"/>
      </dsp:txXfrm>
    </dsp:sp>
    <dsp:sp modelId="{B99F839C-AB17-478F-A48B-EFCB052B0A0D}">
      <dsp:nvSpPr>
        <dsp:cNvPr id="0" name=""/>
        <dsp:cNvSpPr/>
      </dsp:nvSpPr>
      <dsp:spPr>
        <a:xfrm rot="1200666">
          <a:off x="3917684" y="3267952"/>
          <a:ext cx="2314330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2314330" y="2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200666">
        <a:off x="5016991" y="3212780"/>
        <a:ext cx="115716" cy="115716"/>
      </dsp:txXfrm>
    </dsp:sp>
    <dsp:sp modelId="{C3294D24-E56A-4A02-B435-5E66FDC18CF2}">
      <dsp:nvSpPr>
        <dsp:cNvPr id="0" name=""/>
        <dsp:cNvSpPr/>
      </dsp:nvSpPr>
      <dsp:spPr>
        <a:xfrm>
          <a:off x="6162152" y="3002002"/>
          <a:ext cx="2524647" cy="1329241"/>
        </a:xfrm>
        <a:prstGeom prst="roundRect">
          <a:avLst>
            <a:gd name="adj" fmla="val 10000"/>
          </a:avLst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2,6 млн.руб</a:t>
          </a:r>
          <a:r>
            <a:rPr lang="ru-RU" sz="1400" kern="1200" dirty="0" smtClean="0">
              <a:solidFill>
                <a:schemeClr val="tx1"/>
              </a:solidFill>
            </a:rPr>
            <a:t>.(15% от средств необоснованно предъявленных к оплате МО, выявленных при проведении ЭКМП)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162152" y="3002002"/>
        <a:ext cx="2524647" cy="1329241"/>
      </dsp:txXfrm>
    </dsp:sp>
    <dsp:sp modelId="{FA8A311D-9C68-493F-9B59-6DD64EDE84FA}">
      <dsp:nvSpPr>
        <dsp:cNvPr id="0" name=""/>
        <dsp:cNvSpPr/>
      </dsp:nvSpPr>
      <dsp:spPr>
        <a:xfrm rot="2664653">
          <a:off x="3538637" y="3971689"/>
          <a:ext cx="3142961" cy="5372"/>
        </a:xfrm>
        <a:custGeom>
          <a:avLst/>
          <a:gdLst/>
          <a:ahLst/>
          <a:cxnLst/>
          <a:rect l="0" t="0" r="0" b="0"/>
          <a:pathLst>
            <a:path>
              <a:moveTo>
                <a:pt x="0" y="2686"/>
              </a:moveTo>
              <a:lnTo>
                <a:pt x="3142961" y="26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2664653">
        <a:off x="5031544" y="3895801"/>
        <a:ext cx="157148" cy="157148"/>
      </dsp:txXfrm>
    </dsp:sp>
    <dsp:sp modelId="{42439A3C-BAED-4821-9869-855601EEA968}">
      <dsp:nvSpPr>
        <dsp:cNvPr id="0" name=""/>
        <dsp:cNvSpPr/>
      </dsp:nvSpPr>
      <dsp:spPr>
        <a:xfrm>
          <a:off x="6232690" y="4531568"/>
          <a:ext cx="2454109" cy="1085055"/>
        </a:xfrm>
        <a:prstGeom prst="roundRect">
          <a:avLst>
            <a:gd name="adj" fmla="val 10000"/>
          </a:avLst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FF0000"/>
              </a:solidFill>
            </a:rPr>
            <a:t>4,4 тыс.руб. – </a:t>
          </a:r>
          <a:r>
            <a:rPr lang="ru-RU" sz="1400" kern="1200" dirty="0" smtClean="0">
              <a:solidFill>
                <a:schemeClr val="tx1"/>
              </a:solidFill>
            </a:rPr>
            <a:t>штрафы за неоказание  либо оказание  медпомощи ненадлежащего качества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232690" y="4531568"/>
        <a:ext cx="2454109" cy="108505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519A70-753E-4FCB-B901-E99BC3449D98}">
      <dsp:nvSpPr>
        <dsp:cNvPr id="0" name=""/>
        <dsp:cNvSpPr/>
      </dsp:nvSpPr>
      <dsp:spPr>
        <a:xfrm rot="5400000">
          <a:off x="4738134" y="-1874908"/>
          <a:ext cx="904403" cy="4885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Остаток на 01.01.2016г</a:t>
          </a:r>
          <a:endParaRPr lang="ru-RU" sz="2400" kern="1200" dirty="0"/>
        </a:p>
      </dsp:txBody>
      <dsp:txXfrm rot="5400000">
        <a:off x="4738134" y="-1874908"/>
        <a:ext cx="904403" cy="4885022"/>
      </dsp:txXfrm>
    </dsp:sp>
    <dsp:sp modelId="{7AD573F5-8579-4E89-9C81-20EBC9476CFD}">
      <dsp:nvSpPr>
        <dsp:cNvPr id="0" name=""/>
        <dsp:cNvSpPr/>
      </dsp:nvSpPr>
      <dsp:spPr>
        <a:xfrm>
          <a:off x="0" y="2350"/>
          <a:ext cx="2747825" cy="1130504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175,9 млн.руб.</a:t>
          </a:r>
          <a:endParaRPr lang="ru-RU" sz="2800" kern="1200" dirty="0"/>
        </a:p>
      </dsp:txBody>
      <dsp:txXfrm>
        <a:off x="0" y="2350"/>
        <a:ext cx="2747825" cy="1130504"/>
      </dsp:txXfrm>
    </dsp:sp>
    <dsp:sp modelId="{5A862138-9A7E-470B-B07E-C47321A71402}">
      <dsp:nvSpPr>
        <dsp:cNvPr id="0" name=""/>
        <dsp:cNvSpPr/>
      </dsp:nvSpPr>
      <dsp:spPr>
        <a:xfrm rot="5400000">
          <a:off x="4738134" y="-687878"/>
          <a:ext cx="904403" cy="4885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Поступило за оказанную медпомощь</a:t>
          </a:r>
          <a:endParaRPr lang="ru-RU" sz="2400" kern="1200" dirty="0"/>
        </a:p>
      </dsp:txBody>
      <dsp:txXfrm rot="5400000">
        <a:off x="4738134" y="-687878"/>
        <a:ext cx="904403" cy="4885022"/>
      </dsp:txXfrm>
    </dsp:sp>
    <dsp:sp modelId="{E14C17F6-72E2-427A-A775-66BA8864C095}">
      <dsp:nvSpPr>
        <dsp:cNvPr id="0" name=""/>
        <dsp:cNvSpPr/>
      </dsp:nvSpPr>
      <dsp:spPr>
        <a:xfrm>
          <a:off x="0" y="1189380"/>
          <a:ext cx="2747825" cy="1130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3 217,3 млн.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руб.</a:t>
          </a:r>
          <a:endParaRPr lang="ru-RU" sz="2800" kern="1200" dirty="0"/>
        </a:p>
      </dsp:txBody>
      <dsp:txXfrm>
        <a:off x="0" y="1189380"/>
        <a:ext cx="2747825" cy="1130504"/>
      </dsp:txXfrm>
    </dsp:sp>
    <dsp:sp modelId="{B36B263D-B7ED-4CB0-B680-021B5F03B10C}">
      <dsp:nvSpPr>
        <dsp:cNvPr id="0" name=""/>
        <dsp:cNvSpPr/>
      </dsp:nvSpPr>
      <dsp:spPr>
        <a:xfrm rot="5400000">
          <a:off x="4738134" y="499151"/>
          <a:ext cx="904403" cy="4885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Израсходовано средств  в 2016г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</dsp:txBody>
      <dsp:txXfrm rot="5400000">
        <a:off x="4738134" y="499151"/>
        <a:ext cx="904403" cy="4885022"/>
      </dsp:txXfrm>
    </dsp:sp>
    <dsp:sp modelId="{C4A9D78D-CEAB-4AF5-B747-FD42F15F17E6}">
      <dsp:nvSpPr>
        <dsp:cNvPr id="0" name=""/>
        <dsp:cNvSpPr/>
      </dsp:nvSpPr>
      <dsp:spPr>
        <a:xfrm>
          <a:off x="0" y="2376410"/>
          <a:ext cx="2747825" cy="1130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3 257,9 млн. руб.</a:t>
          </a:r>
          <a:endParaRPr lang="ru-RU" sz="2800" kern="1200" dirty="0"/>
        </a:p>
      </dsp:txBody>
      <dsp:txXfrm>
        <a:off x="0" y="2376410"/>
        <a:ext cx="2747825" cy="1130504"/>
      </dsp:txXfrm>
    </dsp:sp>
    <dsp:sp modelId="{7E325162-4CB5-436F-A537-790707A9D7D8}">
      <dsp:nvSpPr>
        <dsp:cNvPr id="0" name=""/>
        <dsp:cNvSpPr/>
      </dsp:nvSpPr>
      <dsp:spPr>
        <a:xfrm rot="5400000">
          <a:off x="4738134" y="1686181"/>
          <a:ext cx="904403" cy="488502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Остаток  средств на конец отчетного периода</a:t>
          </a:r>
          <a:endParaRPr lang="ru-RU" sz="2400" kern="1200" dirty="0"/>
        </a:p>
      </dsp:txBody>
      <dsp:txXfrm rot="5400000">
        <a:off x="4738134" y="1686181"/>
        <a:ext cx="904403" cy="4885022"/>
      </dsp:txXfrm>
    </dsp:sp>
    <dsp:sp modelId="{039E2367-ACE1-4148-A1E5-64C9BDCBA6EC}">
      <dsp:nvSpPr>
        <dsp:cNvPr id="0" name=""/>
        <dsp:cNvSpPr/>
      </dsp:nvSpPr>
      <dsp:spPr>
        <a:xfrm>
          <a:off x="0" y="3563440"/>
          <a:ext cx="2747825" cy="1130504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135,4 млн.руб.</a:t>
          </a:r>
          <a:endParaRPr lang="ru-RU" sz="2800" kern="1200" dirty="0"/>
        </a:p>
      </dsp:txBody>
      <dsp:txXfrm>
        <a:off x="0" y="3563440"/>
        <a:ext cx="2747825" cy="113050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DB4E50-1B60-4ECB-89D4-745D2E3A1DEF}">
      <dsp:nvSpPr>
        <dsp:cNvPr id="0" name=""/>
        <dsp:cNvSpPr/>
      </dsp:nvSpPr>
      <dsp:spPr>
        <a:xfrm rot="5400000">
          <a:off x="5541926" y="-2262987"/>
          <a:ext cx="586663" cy="5492008"/>
        </a:xfrm>
        <a:prstGeom prst="round2SameRect">
          <a:avLst/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оказана высокотехнологичная медицинская помощь более чем на 97,9 млн.руб., при  годовом плане – 680 случаев на общую сумму 106,6 млн.руб.</a:t>
          </a:r>
          <a:endParaRPr lang="ru-RU" sz="1400" kern="1200" dirty="0"/>
        </a:p>
      </dsp:txBody>
      <dsp:txXfrm rot="5400000">
        <a:off x="5541926" y="-2262987"/>
        <a:ext cx="586663" cy="5492008"/>
      </dsp:txXfrm>
    </dsp:sp>
    <dsp:sp modelId="{A691B8D6-C23A-4CE1-92F8-7BF586436E76}">
      <dsp:nvSpPr>
        <dsp:cNvPr id="0" name=""/>
        <dsp:cNvSpPr/>
      </dsp:nvSpPr>
      <dsp:spPr>
        <a:xfrm>
          <a:off x="0" y="3613"/>
          <a:ext cx="3089254" cy="958806"/>
        </a:xfrm>
        <a:prstGeom prst="roundRect">
          <a:avLst/>
        </a:prstGeom>
        <a:solidFill>
          <a:srgbClr val="F89A1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648 пациентам </a:t>
          </a:r>
          <a:endParaRPr lang="ru-RU" sz="3100" kern="1200" dirty="0"/>
        </a:p>
      </dsp:txBody>
      <dsp:txXfrm>
        <a:off x="0" y="3613"/>
        <a:ext cx="3089254" cy="958806"/>
      </dsp:txXfrm>
    </dsp:sp>
    <dsp:sp modelId="{53F447C1-87AA-4136-871B-2CFD9688CCC7}">
      <dsp:nvSpPr>
        <dsp:cNvPr id="0" name=""/>
        <dsp:cNvSpPr/>
      </dsp:nvSpPr>
      <dsp:spPr>
        <a:xfrm rot="5400000">
          <a:off x="5539041" y="-1271671"/>
          <a:ext cx="592434" cy="5492008"/>
        </a:xfrm>
        <a:prstGeom prst="round2SameRect">
          <a:avLst/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оказана  медицинская помощь по реабилитации на сумму более  31,4 млн.руб. при  годовом плане – 32,7 млн.руб.</a:t>
          </a:r>
          <a:endParaRPr lang="ru-RU" sz="1500" kern="1200" dirty="0"/>
        </a:p>
      </dsp:txBody>
      <dsp:txXfrm rot="5400000">
        <a:off x="5539041" y="-1271671"/>
        <a:ext cx="592434" cy="5492008"/>
      </dsp:txXfrm>
    </dsp:sp>
    <dsp:sp modelId="{FE192177-8997-4FD7-AFC2-963745642021}">
      <dsp:nvSpPr>
        <dsp:cNvPr id="0" name=""/>
        <dsp:cNvSpPr/>
      </dsp:nvSpPr>
      <dsp:spPr>
        <a:xfrm>
          <a:off x="0" y="1028352"/>
          <a:ext cx="3089254" cy="807398"/>
        </a:xfrm>
        <a:prstGeom prst="roundRect">
          <a:avLst/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752 пациентам</a:t>
          </a:r>
          <a:endParaRPr lang="ru-RU" sz="3100" kern="1200" dirty="0"/>
        </a:p>
      </dsp:txBody>
      <dsp:txXfrm>
        <a:off x="0" y="1028352"/>
        <a:ext cx="3089254" cy="807398"/>
      </dsp:txXfrm>
    </dsp:sp>
    <dsp:sp modelId="{026EF7EC-2709-4B4C-8BFA-B3DFD2B77F7B}">
      <dsp:nvSpPr>
        <dsp:cNvPr id="0" name=""/>
        <dsp:cNvSpPr/>
      </dsp:nvSpPr>
      <dsp:spPr>
        <a:xfrm rot="5400000">
          <a:off x="5307797" y="-184993"/>
          <a:ext cx="1054922" cy="5492008"/>
        </a:xfrm>
        <a:prstGeom prst="round2SameRect">
          <a:avLst/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Прошли диспансеризацию на общую сумму более чем на 59,9 млн.руб., при годовом плане - 41 293 человека на сумму – 70,5 млн.руб.</a:t>
          </a:r>
          <a:endParaRPr lang="ru-RU" sz="1500" kern="1200" dirty="0"/>
        </a:p>
      </dsp:txBody>
      <dsp:txXfrm rot="5400000">
        <a:off x="5307797" y="-184993"/>
        <a:ext cx="1054922" cy="5492008"/>
      </dsp:txXfrm>
    </dsp:sp>
    <dsp:sp modelId="{31EF1A57-1CA4-4F14-BA2B-D72523BAB32D}">
      <dsp:nvSpPr>
        <dsp:cNvPr id="0" name=""/>
        <dsp:cNvSpPr/>
      </dsp:nvSpPr>
      <dsp:spPr>
        <a:xfrm>
          <a:off x="0" y="1901683"/>
          <a:ext cx="3089254" cy="1318653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40 922 человек</a:t>
          </a:r>
          <a:endParaRPr lang="ru-RU" sz="3100" kern="1200" dirty="0"/>
        </a:p>
      </dsp:txBody>
      <dsp:txXfrm>
        <a:off x="0" y="1901683"/>
        <a:ext cx="3089254" cy="1318653"/>
      </dsp:txXfrm>
    </dsp:sp>
    <dsp:sp modelId="{EDB01DCC-07CC-4DD2-B66A-FCA1BE06BBDD}">
      <dsp:nvSpPr>
        <dsp:cNvPr id="0" name=""/>
        <dsp:cNvSpPr/>
      </dsp:nvSpPr>
      <dsp:spPr>
        <a:xfrm rot="5400000">
          <a:off x="5307797" y="1199592"/>
          <a:ext cx="1054922" cy="5492008"/>
        </a:xfrm>
        <a:prstGeom prst="round2SameRect">
          <a:avLst/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Прошли медицинские осмотры на общую сумму 67,0 </a:t>
          </a:r>
          <a:r>
            <a:rPr lang="ru-RU" sz="1500" kern="1200" dirty="0" err="1" smtClean="0"/>
            <a:t>млн.руб</a:t>
          </a:r>
          <a:r>
            <a:rPr lang="ru-RU" sz="1500" kern="1200" dirty="0" smtClean="0"/>
            <a:t>, при годовом плане – 82 155 человек (89,5% от подлежащих)на сумму 82,2 млн.руб.</a:t>
          </a:r>
          <a:endParaRPr lang="ru-RU" sz="1500" kern="1200" dirty="0"/>
        </a:p>
      </dsp:txBody>
      <dsp:txXfrm rot="5400000">
        <a:off x="5307797" y="1199592"/>
        <a:ext cx="1054922" cy="5492008"/>
      </dsp:txXfrm>
    </dsp:sp>
    <dsp:sp modelId="{0947FBCF-F2E3-412A-A65A-5DA5E1189FD7}">
      <dsp:nvSpPr>
        <dsp:cNvPr id="0" name=""/>
        <dsp:cNvSpPr/>
      </dsp:nvSpPr>
      <dsp:spPr>
        <a:xfrm>
          <a:off x="0" y="3286269"/>
          <a:ext cx="3089254" cy="131865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73 497 детей</a:t>
          </a:r>
          <a:endParaRPr lang="ru-RU" sz="3100" kern="1200" dirty="0"/>
        </a:p>
      </dsp:txBody>
      <dsp:txXfrm>
        <a:off x="0" y="3286269"/>
        <a:ext cx="3089254" cy="1318653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FBF1A7-FA67-493A-9FAD-97FA8952CB24}">
      <dsp:nvSpPr>
        <dsp:cNvPr id="0" name=""/>
        <dsp:cNvSpPr/>
      </dsp:nvSpPr>
      <dsp:spPr>
        <a:xfrm>
          <a:off x="3050" y="0"/>
          <a:ext cx="2934890" cy="4063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2016г</a:t>
          </a:r>
          <a:endParaRPr lang="ru-RU" sz="5800" kern="1200" dirty="0"/>
        </a:p>
      </dsp:txBody>
      <dsp:txXfrm>
        <a:off x="3050" y="0"/>
        <a:ext cx="2934890" cy="1219200"/>
      </dsp:txXfrm>
    </dsp:sp>
    <dsp:sp modelId="{C0E3E2E7-E8E7-42A6-A1C4-177BD195A18A}">
      <dsp:nvSpPr>
        <dsp:cNvPr id="0" name=""/>
        <dsp:cNvSpPr/>
      </dsp:nvSpPr>
      <dsp:spPr>
        <a:xfrm>
          <a:off x="296540" y="1220390"/>
          <a:ext cx="2347912" cy="122535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5 846 страховых случая</a:t>
          </a:r>
          <a:endParaRPr lang="ru-RU" sz="2600" kern="1200" dirty="0"/>
        </a:p>
      </dsp:txBody>
      <dsp:txXfrm>
        <a:off x="296540" y="1220390"/>
        <a:ext cx="2347912" cy="1225351"/>
      </dsp:txXfrm>
    </dsp:sp>
    <dsp:sp modelId="{02699600-F6D0-4D91-8A87-995633A880C8}">
      <dsp:nvSpPr>
        <dsp:cNvPr id="0" name=""/>
        <dsp:cNvSpPr/>
      </dsp:nvSpPr>
      <dsp:spPr>
        <a:xfrm>
          <a:off x="296540" y="2634257"/>
          <a:ext cx="2347912" cy="1225351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1 931 страховых случая </a:t>
          </a:r>
          <a:endParaRPr lang="ru-RU" sz="2600" kern="1200" dirty="0"/>
        </a:p>
      </dsp:txBody>
      <dsp:txXfrm>
        <a:off x="296540" y="2634257"/>
        <a:ext cx="2347912" cy="1225351"/>
      </dsp:txXfrm>
    </dsp:sp>
    <dsp:sp modelId="{D94765E9-E5F2-4495-BE1C-1EC95A74EB6C}">
      <dsp:nvSpPr>
        <dsp:cNvPr id="0" name=""/>
        <dsp:cNvSpPr/>
      </dsp:nvSpPr>
      <dsp:spPr>
        <a:xfrm>
          <a:off x="3158058" y="0"/>
          <a:ext cx="2934890" cy="4063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800" kern="1200" dirty="0" smtClean="0"/>
            <a:t>2015г</a:t>
          </a:r>
          <a:endParaRPr lang="ru-RU" sz="5800" kern="1200" dirty="0"/>
        </a:p>
      </dsp:txBody>
      <dsp:txXfrm>
        <a:off x="3158058" y="0"/>
        <a:ext cx="2934890" cy="1219200"/>
      </dsp:txXfrm>
    </dsp:sp>
    <dsp:sp modelId="{5BEFBE82-AA38-4E21-9D97-48A53F332AAD}">
      <dsp:nvSpPr>
        <dsp:cNvPr id="0" name=""/>
        <dsp:cNvSpPr/>
      </dsp:nvSpPr>
      <dsp:spPr>
        <a:xfrm>
          <a:off x="3451547" y="1220390"/>
          <a:ext cx="2347912" cy="1225351"/>
        </a:xfrm>
        <a:prstGeom prst="roundRect">
          <a:avLst>
            <a:gd name="adj" fmla="val 1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4 169 страховых случая</a:t>
          </a:r>
          <a:endParaRPr lang="ru-RU" sz="2600" kern="1200" dirty="0"/>
        </a:p>
      </dsp:txBody>
      <dsp:txXfrm>
        <a:off x="3451547" y="1220390"/>
        <a:ext cx="2347912" cy="1225351"/>
      </dsp:txXfrm>
    </dsp:sp>
    <dsp:sp modelId="{A2736157-719A-4F6D-BDAD-8674B77E3EF9}">
      <dsp:nvSpPr>
        <dsp:cNvPr id="0" name=""/>
        <dsp:cNvSpPr/>
      </dsp:nvSpPr>
      <dsp:spPr>
        <a:xfrm>
          <a:off x="3451547" y="2634257"/>
          <a:ext cx="2347912" cy="1225351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1 710 страховых случая</a:t>
          </a:r>
          <a:endParaRPr lang="ru-RU" sz="2600" kern="1200" dirty="0"/>
        </a:p>
      </dsp:txBody>
      <dsp:txXfrm>
        <a:off x="3451547" y="2634257"/>
        <a:ext cx="2347912" cy="122535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7A2E9F-A522-4105-844B-65DA08071F75}">
      <dsp:nvSpPr>
        <dsp:cNvPr id="0" name=""/>
        <dsp:cNvSpPr/>
      </dsp:nvSpPr>
      <dsp:spPr>
        <a:xfrm>
          <a:off x="4111130" y="646614"/>
          <a:ext cx="3183677" cy="275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352"/>
              </a:lnTo>
              <a:lnTo>
                <a:pt x="3183677" y="220352"/>
              </a:lnTo>
              <a:lnTo>
                <a:pt x="3183677" y="2757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4FB4B-9F6D-44E7-A7AF-DA4C8F6AC138}">
      <dsp:nvSpPr>
        <dsp:cNvPr id="0" name=""/>
        <dsp:cNvSpPr/>
      </dsp:nvSpPr>
      <dsp:spPr>
        <a:xfrm>
          <a:off x="4148440" y="1926815"/>
          <a:ext cx="3566708" cy="659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4250"/>
              </a:lnTo>
              <a:lnTo>
                <a:pt x="3566708" y="604250"/>
              </a:lnTo>
              <a:lnTo>
                <a:pt x="3566708" y="6596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A32C5-FBDA-4E0C-9012-E0868C545BFC}">
      <dsp:nvSpPr>
        <dsp:cNvPr id="0" name=""/>
        <dsp:cNvSpPr/>
      </dsp:nvSpPr>
      <dsp:spPr>
        <a:xfrm>
          <a:off x="4148440" y="1926815"/>
          <a:ext cx="2395893" cy="659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4250"/>
              </a:lnTo>
              <a:lnTo>
                <a:pt x="2395893" y="604250"/>
              </a:lnTo>
              <a:lnTo>
                <a:pt x="2395893" y="6596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7BAF5-D6D9-4D05-8CDA-29F9FAB2BC1D}">
      <dsp:nvSpPr>
        <dsp:cNvPr id="0" name=""/>
        <dsp:cNvSpPr/>
      </dsp:nvSpPr>
      <dsp:spPr>
        <a:xfrm>
          <a:off x="4148440" y="1926815"/>
          <a:ext cx="630907" cy="625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9624"/>
              </a:lnTo>
              <a:lnTo>
                <a:pt x="630907" y="569624"/>
              </a:lnTo>
              <a:lnTo>
                <a:pt x="630907" y="6250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9A5AEA-D3A9-4602-A5CD-A849564EE5CC}">
      <dsp:nvSpPr>
        <dsp:cNvPr id="0" name=""/>
        <dsp:cNvSpPr/>
      </dsp:nvSpPr>
      <dsp:spPr>
        <a:xfrm>
          <a:off x="2718387" y="1926815"/>
          <a:ext cx="1430052" cy="1111606"/>
        </a:xfrm>
        <a:custGeom>
          <a:avLst/>
          <a:gdLst/>
          <a:ahLst/>
          <a:cxnLst/>
          <a:rect l="0" t="0" r="0" b="0"/>
          <a:pathLst>
            <a:path>
              <a:moveTo>
                <a:pt x="1430052" y="0"/>
              </a:moveTo>
              <a:lnTo>
                <a:pt x="1430052" y="1056173"/>
              </a:lnTo>
              <a:lnTo>
                <a:pt x="0" y="1056173"/>
              </a:lnTo>
              <a:lnTo>
                <a:pt x="0" y="11116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1EE0D-23D8-403E-8F7D-81D19F73C3BE}">
      <dsp:nvSpPr>
        <dsp:cNvPr id="0" name=""/>
        <dsp:cNvSpPr/>
      </dsp:nvSpPr>
      <dsp:spPr>
        <a:xfrm>
          <a:off x="4065410" y="646614"/>
          <a:ext cx="91440" cy="4892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3860"/>
              </a:lnTo>
              <a:lnTo>
                <a:pt x="83030" y="433860"/>
              </a:lnTo>
              <a:lnTo>
                <a:pt x="83030" y="4892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29D1F-FCD8-43B5-AE80-C388B4D3BF9F}">
      <dsp:nvSpPr>
        <dsp:cNvPr id="0" name=""/>
        <dsp:cNvSpPr/>
      </dsp:nvSpPr>
      <dsp:spPr>
        <a:xfrm>
          <a:off x="1124485" y="1427353"/>
          <a:ext cx="1359616" cy="491091"/>
        </a:xfrm>
        <a:custGeom>
          <a:avLst/>
          <a:gdLst/>
          <a:ahLst/>
          <a:cxnLst/>
          <a:rect l="0" t="0" r="0" b="0"/>
          <a:pathLst>
            <a:path>
              <a:moveTo>
                <a:pt x="0" y="491091"/>
              </a:moveTo>
              <a:lnTo>
                <a:pt x="135961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AACD2E-B75E-4A89-B21D-9494C91B1018}">
      <dsp:nvSpPr>
        <dsp:cNvPr id="0" name=""/>
        <dsp:cNvSpPr/>
      </dsp:nvSpPr>
      <dsp:spPr>
        <a:xfrm>
          <a:off x="872914" y="1918444"/>
          <a:ext cx="251571" cy="308897"/>
        </a:xfrm>
        <a:custGeom>
          <a:avLst/>
          <a:gdLst/>
          <a:ahLst/>
          <a:cxnLst/>
          <a:rect l="0" t="0" r="0" b="0"/>
          <a:pathLst>
            <a:path>
              <a:moveTo>
                <a:pt x="251571" y="0"/>
              </a:moveTo>
              <a:lnTo>
                <a:pt x="251571" y="253464"/>
              </a:lnTo>
              <a:lnTo>
                <a:pt x="0" y="253464"/>
              </a:lnTo>
              <a:lnTo>
                <a:pt x="0" y="3088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D8BFE-F2F7-4FA8-BF89-4DF449394260}">
      <dsp:nvSpPr>
        <dsp:cNvPr id="0" name=""/>
        <dsp:cNvSpPr/>
      </dsp:nvSpPr>
      <dsp:spPr>
        <a:xfrm>
          <a:off x="1124485" y="646614"/>
          <a:ext cx="2986644" cy="275785"/>
        </a:xfrm>
        <a:custGeom>
          <a:avLst/>
          <a:gdLst/>
          <a:ahLst/>
          <a:cxnLst/>
          <a:rect l="0" t="0" r="0" b="0"/>
          <a:pathLst>
            <a:path>
              <a:moveTo>
                <a:pt x="2986644" y="0"/>
              </a:moveTo>
              <a:lnTo>
                <a:pt x="2986644" y="220352"/>
              </a:lnTo>
              <a:lnTo>
                <a:pt x="0" y="220352"/>
              </a:lnTo>
              <a:lnTo>
                <a:pt x="0" y="27578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172AB-1785-4D00-BBE2-1FF5A1291A52}">
      <dsp:nvSpPr>
        <dsp:cNvPr id="0" name=""/>
        <dsp:cNvSpPr/>
      </dsp:nvSpPr>
      <dsp:spPr>
        <a:xfrm>
          <a:off x="2970821" y="-63161"/>
          <a:ext cx="2280616" cy="7097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F0A11-7EF5-4DFA-B503-256B2E62E1E9}">
      <dsp:nvSpPr>
        <dsp:cNvPr id="0" name=""/>
        <dsp:cNvSpPr/>
      </dsp:nvSpPr>
      <dsp:spPr>
        <a:xfrm>
          <a:off x="3037308" y="0"/>
          <a:ext cx="2280616" cy="7097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Всего 31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проверка</a:t>
          </a:r>
          <a:endParaRPr lang="ru-RU" sz="1800" kern="1200" dirty="0"/>
        </a:p>
      </dsp:txBody>
      <dsp:txXfrm>
        <a:off x="3037308" y="0"/>
        <a:ext cx="2280616" cy="709776"/>
      </dsp:txXfrm>
    </dsp:sp>
    <dsp:sp modelId="{DA11813D-26F5-4834-B061-A2E27E049021}">
      <dsp:nvSpPr>
        <dsp:cNvPr id="0" name=""/>
        <dsp:cNvSpPr/>
      </dsp:nvSpPr>
      <dsp:spPr>
        <a:xfrm>
          <a:off x="395348" y="922400"/>
          <a:ext cx="1458275" cy="9960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5379C-1C50-49D7-8115-7BCE09C6C84C}">
      <dsp:nvSpPr>
        <dsp:cNvPr id="0" name=""/>
        <dsp:cNvSpPr/>
      </dsp:nvSpPr>
      <dsp:spPr>
        <a:xfrm>
          <a:off x="461834" y="985562"/>
          <a:ext cx="1458275" cy="996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15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комплексных</a:t>
          </a:r>
          <a:endParaRPr lang="ru-RU" sz="1400" kern="1200" dirty="0"/>
        </a:p>
      </dsp:txBody>
      <dsp:txXfrm>
        <a:off x="461834" y="985562"/>
        <a:ext cx="1458275" cy="996044"/>
      </dsp:txXfrm>
    </dsp:sp>
    <dsp:sp modelId="{A82D2C31-3696-4164-93D7-9A21EBD2718F}">
      <dsp:nvSpPr>
        <dsp:cNvPr id="0" name=""/>
        <dsp:cNvSpPr/>
      </dsp:nvSpPr>
      <dsp:spPr>
        <a:xfrm>
          <a:off x="-66486" y="2227341"/>
          <a:ext cx="1878801" cy="849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A6FE8-FC0C-452B-809B-E67CFDD7E111}">
      <dsp:nvSpPr>
        <dsp:cNvPr id="0" name=""/>
        <dsp:cNvSpPr/>
      </dsp:nvSpPr>
      <dsp:spPr>
        <a:xfrm>
          <a:off x="0" y="2290503"/>
          <a:ext cx="1878801" cy="8491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в МО </a:t>
          </a:r>
          <a:r>
            <a:rPr lang="ru-RU" sz="1200" kern="1200" dirty="0" err="1" smtClean="0"/>
            <a:t>Терпрограмма</a:t>
          </a:r>
          <a:r>
            <a:rPr lang="ru-RU" sz="1200" kern="1200" dirty="0" smtClean="0"/>
            <a:t>  ОМС</a:t>
          </a:r>
          <a:endParaRPr lang="ru-RU" sz="1200" kern="1200" dirty="0"/>
        </a:p>
      </dsp:txBody>
      <dsp:txXfrm>
        <a:off x="0" y="2290503"/>
        <a:ext cx="1878801" cy="849137"/>
      </dsp:txXfrm>
    </dsp:sp>
    <dsp:sp modelId="{AD17A16C-2F5F-4FC8-914F-0EDA4E5B7260}">
      <dsp:nvSpPr>
        <dsp:cNvPr id="0" name=""/>
        <dsp:cNvSpPr/>
      </dsp:nvSpPr>
      <dsp:spPr>
        <a:xfrm>
          <a:off x="2184914" y="1427353"/>
          <a:ext cx="598374" cy="379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D325B-B9B0-4CD3-B4C7-2946E8F5C893}">
      <dsp:nvSpPr>
        <dsp:cNvPr id="0" name=""/>
        <dsp:cNvSpPr/>
      </dsp:nvSpPr>
      <dsp:spPr>
        <a:xfrm>
          <a:off x="2251400" y="1490515"/>
          <a:ext cx="598374" cy="3799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СМО </a:t>
          </a:r>
          <a:endParaRPr lang="ru-RU" sz="1200" kern="1200" dirty="0"/>
        </a:p>
      </dsp:txBody>
      <dsp:txXfrm>
        <a:off x="2251400" y="1490515"/>
        <a:ext cx="598374" cy="379968"/>
      </dsp:txXfrm>
    </dsp:sp>
    <dsp:sp modelId="{33C1E031-C127-4191-BFF7-C08A28687016}">
      <dsp:nvSpPr>
        <dsp:cNvPr id="0" name=""/>
        <dsp:cNvSpPr/>
      </dsp:nvSpPr>
      <dsp:spPr>
        <a:xfrm>
          <a:off x="3153728" y="1135908"/>
          <a:ext cx="1989422" cy="790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CBC07-BE72-43A1-9B3F-06ECC63867A8}">
      <dsp:nvSpPr>
        <dsp:cNvPr id="0" name=""/>
        <dsp:cNvSpPr/>
      </dsp:nvSpPr>
      <dsp:spPr>
        <a:xfrm>
          <a:off x="3220214" y="1199070"/>
          <a:ext cx="1989422" cy="790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15  тематические </a:t>
          </a:r>
          <a:endParaRPr lang="ru-RU" sz="1400" kern="1200" dirty="0"/>
        </a:p>
      </dsp:txBody>
      <dsp:txXfrm>
        <a:off x="3220214" y="1199070"/>
        <a:ext cx="1989422" cy="790907"/>
      </dsp:txXfrm>
    </dsp:sp>
    <dsp:sp modelId="{FF6010D4-E2BE-4954-81FE-DBBEFBB8A66A}">
      <dsp:nvSpPr>
        <dsp:cNvPr id="0" name=""/>
        <dsp:cNvSpPr/>
      </dsp:nvSpPr>
      <dsp:spPr>
        <a:xfrm>
          <a:off x="2023809" y="3038421"/>
          <a:ext cx="1389157" cy="1668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87907-6271-4972-8AC5-C96453A9AAA6}">
      <dsp:nvSpPr>
        <dsp:cNvPr id="0" name=""/>
        <dsp:cNvSpPr/>
      </dsp:nvSpPr>
      <dsp:spPr>
        <a:xfrm>
          <a:off x="2090295" y="3101583"/>
          <a:ext cx="1389157" cy="16689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Единовременные компенсационные выплаты</a:t>
          </a:r>
          <a:endParaRPr lang="ru-RU" sz="1200" kern="1200" dirty="0"/>
        </a:p>
      </dsp:txBody>
      <dsp:txXfrm>
        <a:off x="2090295" y="3101583"/>
        <a:ext cx="1389157" cy="1668914"/>
      </dsp:txXfrm>
    </dsp:sp>
    <dsp:sp modelId="{D57A1CE1-DCC7-4AEA-B609-9DC3A72749F8}">
      <dsp:nvSpPr>
        <dsp:cNvPr id="0" name=""/>
        <dsp:cNvSpPr/>
      </dsp:nvSpPr>
      <dsp:spPr>
        <a:xfrm>
          <a:off x="3975314" y="2551872"/>
          <a:ext cx="1608066" cy="1201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DB036-B94E-4315-93FF-48B6A88DCA69}">
      <dsp:nvSpPr>
        <dsp:cNvPr id="0" name=""/>
        <dsp:cNvSpPr/>
      </dsp:nvSpPr>
      <dsp:spPr>
        <a:xfrm>
          <a:off x="4041800" y="2615034"/>
          <a:ext cx="1608066" cy="12014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 целевое использование в 2015 году средств обеспечения ВМП</a:t>
          </a:r>
          <a:endParaRPr lang="ru-RU" sz="1200" kern="1200" dirty="0"/>
        </a:p>
      </dsp:txBody>
      <dsp:txXfrm>
        <a:off x="4041800" y="2615034"/>
        <a:ext cx="1608066" cy="1201493"/>
      </dsp:txXfrm>
    </dsp:sp>
    <dsp:sp modelId="{F25B61C4-7A3F-4B81-8F5B-3966215ABF48}">
      <dsp:nvSpPr>
        <dsp:cNvPr id="0" name=""/>
        <dsp:cNvSpPr/>
      </dsp:nvSpPr>
      <dsp:spPr>
        <a:xfrm>
          <a:off x="6009473" y="2586499"/>
          <a:ext cx="1069720" cy="1588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18AE9-2464-40FF-BA14-FA314DDCCCFE}">
      <dsp:nvSpPr>
        <dsp:cNvPr id="0" name=""/>
        <dsp:cNvSpPr/>
      </dsp:nvSpPr>
      <dsp:spPr>
        <a:xfrm>
          <a:off x="6075959" y="2649660"/>
          <a:ext cx="1069720" cy="1588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 причины образования кредиторской </a:t>
          </a:r>
          <a:r>
            <a:rPr lang="ru-RU" sz="1200" kern="1200" dirty="0" err="1" smtClean="0"/>
            <a:t>заолженности</a:t>
          </a:r>
          <a:endParaRPr lang="ru-RU" sz="1200" kern="1200" dirty="0"/>
        </a:p>
      </dsp:txBody>
      <dsp:txXfrm>
        <a:off x="6075959" y="2649660"/>
        <a:ext cx="1069720" cy="1588118"/>
      </dsp:txXfrm>
    </dsp:sp>
    <dsp:sp modelId="{B5EDD69B-9E4F-4C1B-BC7C-D3DFD92F0773}">
      <dsp:nvSpPr>
        <dsp:cNvPr id="0" name=""/>
        <dsp:cNvSpPr/>
      </dsp:nvSpPr>
      <dsp:spPr>
        <a:xfrm>
          <a:off x="7212166" y="2586499"/>
          <a:ext cx="1005963" cy="1047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0988D-010C-4151-8595-A134EA075BE9}">
      <dsp:nvSpPr>
        <dsp:cNvPr id="0" name=""/>
        <dsp:cNvSpPr/>
      </dsp:nvSpPr>
      <dsp:spPr>
        <a:xfrm>
          <a:off x="7278652" y="2649660"/>
          <a:ext cx="1005963" cy="1047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5 проверок использование НСЗ на доп.мероприятия</a:t>
          </a:r>
          <a:endParaRPr lang="ru-RU" sz="1200" kern="1200" dirty="0"/>
        </a:p>
      </dsp:txBody>
      <dsp:txXfrm>
        <a:off x="7278652" y="2649660"/>
        <a:ext cx="1005963" cy="1047761"/>
      </dsp:txXfrm>
    </dsp:sp>
    <dsp:sp modelId="{BFA120AE-DA26-488A-96F7-9D6325A320D4}">
      <dsp:nvSpPr>
        <dsp:cNvPr id="0" name=""/>
        <dsp:cNvSpPr/>
      </dsp:nvSpPr>
      <dsp:spPr>
        <a:xfrm>
          <a:off x="6386121" y="922400"/>
          <a:ext cx="1817372" cy="8787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D886F-00FA-4DE3-8B5E-09F76F1A4E1C}">
      <dsp:nvSpPr>
        <dsp:cNvPr id="0" name=""/>
        <dsp:cNvSpPr/>
      </dsp:nvSpPr>
      <dsp:spPr>
        <a:xfrm>
          <a:off x="6452607" y="985562"/>
          <a:ext cx="1817372" cy="8787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1 контрольные </a:t>
          </a:r>
          <a:endParaRPr lang="ru-RU" sz="1400" kern="1200" dirty="0"/>
        </a:p>
      </dsp:txBody>
      <dsp:txXfrm>
        <a:off x="6452607" y="985562"/>
        <a:ext cx="1817372" cy="87872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301392-59C2-4CE2-BF05-865B5E2F1724}">
      <dsp:nvSpPr>
        <dsp:cNvPr id="0" name=""/>
        <dsp:cNvSpPr/>
      </dsp:nvSpPr>
      <dsp:spPr>
        <a:xfrm>
          <a:off x="-78897" y="0"/>
          <a:ext cx="8844595" cy="1034543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Нецелевое  использование средств выявлены во всех проверенных  медицинских организациях. </a:t>
          </a:r>
        </a:p>
      </dsp:txBody>
      <dsp:txXfrm>
        <a:off x="-78897" y="0"/>
        <a:ext cx="8844595" cy="1034543"/>
      </dsp:txXfrm>
    </dsp:sp>
    <dsp:sp modelId="{408C1637-6749-41AA-A4BF-097F5A2AC945}">
      <dsp:nvSpPr>
        <dsp:cNvPr id="0" name=""/>
        <dsp:cNvSpPr/>
      </dsp:nvSpPr>
      <dsp:spPr>
        <a:xfrm rot="5400000">
          <a:off x="4019193" y="1041326"/>
          <a:ext cx="614786" cy="465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 rot="5400000">
        <a:off x="4019193" y="1041326"/>
        <a:ext cx="614786" cy="465544"/>
      </dsp:txXfrm>
    </dsp:sp>
    <dsp:sp modelId="{8205734F-7297-4B9B-A1FC-8AA7FCAF0711}">
      <dsp:nvSpPr>
        <dsp:cNvPr id="0" name=""/>
        <dsp:cNvSpPr/>
      </dsp:nvSpPr>
      <dsp:spPr>
        <a:xfrm>
          <a:off x="0" y="1556000"/>
          <a:ext cx="8686800" cy="880799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	оплата видов медицинской помощи, не включенных в территориальную программу ОМС – 665,4 тысячи рублей;</a:t>
          </a:r>
          <a:endParaRPr lang="ru-RU" sz="2000" b="1" kern="1200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556000"/>
        <a:ext cx="8686800" cy="880799"/>
      </dsp:txXfrm>
    </dsp:sp>
    <dsp:sp modelId="{D9EB8FF9-6BB0-459A-877E-5DE4B147F19D}">
      <dsp:nvSpPr>
        <dsp:cNvPr id="0" name=""/>
        <dsp:cNvSpPr/>
      </dsp:nvSpPr>
      <dsp:spPr>
        <a:xfrm rot="5400000">
          <a:off x="4149423" y="2462664"/>
          <a:ext cx="387953" cy="465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0661562"/>
            <a:satOff val="6060"/>
            <a:lumOff val="-5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 rot="5400000">
        <a:off x="4149423" y="2462664"/>
        <a:ext cx="387953" cy="465544"/>
      </dsp:txXfrm>
    </dsp:sp>
    <dsp:sp modelId="{2E3CC4F0-56C1-478E-B7E6-A58DA92040D6}">
      <dsp:nvSpPr>
        <dsp:cNvPr id="0" name=""/>
        <dsp:cNvSpPr/>
      </dsp:nvSpPr>
      <dsp:spPr>
        <a:xfrm>
          <a:off x="0" y="2954072"/>
          <a:ext cx="8686800" cy="1034543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	оплата расходов, не включенных в тарифы на оплату медицинской помощи в рамках Территориальной программы ОМС –        5 157,8 тысячи рублей;</a:t>
          </a:r>
          <a:endParaRPr lang="ru-RU" sz="2000" b="1" kern="1200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954072"/>
        <a:ext cx="8686800" cy="1034543"/>
      </dsp:txXfrm>
    </dsp:sp>
    <dsp:sp modelId="{2094FAC3-7E56-49E1-80A1-FA2540D9E68F}">
      <dsp:nvSpPr>
        <dsp:cNvPr id="0" name=""/>
        <dsp:cNvSpPr/>
      </dsp:nvSpPr>
      <dsp:spPr>
        <a:xfrm rot="5400000">
          <a:off x="4164945" y="3993783"/>
          <a:ext cx="356909" cy="465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1323124"/>
            <a:satOff val="12119"/>
            <a:lumOff val="-1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5400000">
        <a:off x="4164945" y="3993783"/>
        <a:ext cx="356909" cy="465544"/>
      </dsp:txXfrm>
    </dsp:sp>
    <dsp:sp modelId="{1FE00895-5B21-4E73-B354-49C83A9793AC}">
      <dsp:nvSpPr>
        <dsp:cNvPr id="0" name=""/>
        <dsp:cNvSpPr/>
      </dsp:nvSpPr>
      <dsp:spPr>
        <a:xfrm>
          <a:off x="18730" y="4464495"/>
          <a:ext cx="8649338" cy="1034543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	финансирование структурных подразделений (служб) медицинских организаций, финансируемых из иных источников –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971,1 тысячи рублей;</a:t>
          </a:r>
          <a:endParaRPr lang="ru-RU" sz="2000" b="1" kern="1200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730" y="4464495"/>
        <a:ext cx="8649338" cy="10345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0.333</cdr:x>
      <cdr:y>0.332</cdr:y>
    </cdr:from>
    <cdr:to>
      <cdr:x>0.397</cdr:x>
      <cdr:y>0.37925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56806" y="1129760"/>
          <a:ext cx="486968" cy="1597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0.7265</cdr:x>
      <cdr:y>0.12227</cdr:y>
    </cdr:from>
    <cdr:to>
      <cdr:x>0.81197</cdr:x>
      <cdr:y>0.24129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120716" y="591825"/>
          <a:ext cx="720079" cy="576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0.76068</cdr:x>
      <cdr:y>0.39005</cdr:y>
    </cdr:from>
    <cdr:to>
      <cdr:x>0.86922</cdr:x>
      <cdr:y>0.57897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408712" y="188798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0.05983</cdr:x>
      <cdr:y>0.47297</cdr:y>
    </cdr:from>
    <cdr:to>
      <cdr:x>0.82906</cdr:x>
      <cdr:y>0.70247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V="1">
          <a:off x="504065" y="2520280"/>
          <a:ext cx="6480712" cy="122289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0.62099</cdr:x>
      <cdr:y>0.41726</cdr:y>
    </cdr:from>
    <cdr:to>
      <cdr:x>0.72953</cdr:x>
      <cdr:y>0.49293</cdr:y>
    </cdr:to>
    <cdr:sp macro="" textlink="">
      <cdr:nvSpPr>
        <cdr:cNvPr id="8" name="TextBox 7"/>
        <cdr:cNvSpPr txBox="1"/>
      </cdr:nvSpPr>
      <cdr:spPr>
        <a:xfrm xmlns:a="http://schemas.openxmlformats.org/drawingml/2006/main" rot="20852035">
          <a:off x="5231807" y="2223407"/>
          <a:ext cx="914442" cy="4032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+64,5%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0.11111</cdr:x>
      <cdr:y>0.2027</cdr:y>
    </cdr:from>
    <cdr:to>
      <cdr:x>0.89744</cdr:x>
      <cdr:y>0.56857</cdr:y>
    </cdr:to>
    <cdr:sp macro="" textlink="">
      <cdr:nvSpPr>
        <cdr:cNvPr id="10" name="Прямая со стрелкой 9"/>
        <cdr:cNvSpPr/>
      </cdr:nvSpPr>
      <cdr:spPr>
        <a:xfrm xmlns:a="http://schemas.openxmlformats.org/drawingml/2006/main" flipV="1">
          <a:off x="936095" y="1080120"/>
          <a:ext cx="6624745" cy="194955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>
            <a:solidFill>
              <a:srgbClr val="FF00FF"/>
            </a:solidFill>
          </a:endParaRPr>
        </a:p>
      </cdr:txBody>
    </cdr:sp>
  </cdr:relSizeAnchor>
  <cdr:relSizeAnchor xmlns:cdr="http://schemas.openxmlformats.org/drawingml/2006/chartDrawing">
    <cdr:from>
      <cdr:x>0.59558</cdr:x>
      <cdr:y>0.20927</cdr:y>
    </cdr:from>
    <cdr:to>
      <cdr:x>0.73642</cdr:x>
      <cdr:y>0.29706</cdr:y>
    </cdr:to>
    <cdr:sp macro="" textlink="">
      <cdr:nvSpPr>
        <cdr:cNvPr id="12" name="TextBox 11"/>
        <cdr:cNvSpPr txBox="1"/>
      </cdr:nvSpPr>
      <cdr:spPr>
        <a:xfrm xmlns:a="http://schemas.openxmlformats.org/drawingml/2006/main" rot="20615893">
          <a:off x="5017706" y="1115133"/>
          <a:ext cx="1186573" cy="46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+49,4%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0.49732</cdr:x>
      <cdr:y>0.02772</cdr:y>
    </cdr:from>
    <cdr:to>
      <cdr:x>0.95779</cdr:x>
      <cdr:y>0.11087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3888432" y="144016"/>
          <a:ext cx="3600400" cy="43204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B0F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/>
            <a:t>2 337 пациентов опрошено</a:t>
          </a:r>
          <a:endParaRPr lang="ru-RU" sz="20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0.03509</cdr:x>
      <cdr:y>0.28736</cdr:y>
    </cdr:from>
    <cdr:to>
      <cdr:x>0.0803</cdr:x>
      <cdr:y>0.45958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 rot="16200000">
          <a:off x="-65857" y="2154091"/>
          <a:ext cx="1078906" cy="37112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</a:rPr>
            <a:t>91,7%</a:t>
          </a:r>
          <a:endParaRPr lang="ru-RU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0.21075</cdr:x>
      <cdr:y>0.29169</cdr:y>
    </cdr:from>
    <cdr:to>
      <cdr:x>0.25641</cdr:x>
      <cdr:y>0.45382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 rot="16200000">
          <a:off x="1012340" y="1165861"/>
          <a:ext cx="562087" cy="25280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>
              <a:solidFill>
                <a:srgbClr val="FF0000"/>
              </a:solidFill>
            </a:rPr>
            <a:t>89,7%</a:t>
          </a:r>
        </a:p>
      </cdr:txBody>
    </cdr:sp>
  </cdr:relSizeAnchor>
  <cdr:relSizeAnchor xmlns:cdr="http://schemas.openxmlformats.org/drawingml/2006/chartDrawing">
    <cdr:from>
      <cdr:x>0.35088</cdr:x>
      <cdr:y>0.28736</cdr:y>
    </cdr:from>
    <cdr:to>
      <cdr:x>0.39702</cdr:x>
      <cdr:y>0.45337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 rot="16200000">
          <a:off x="2549699" y="2130821"/>
          <a:ext cx="1040002" cy="37875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</a:rPr>
            <a:t>92,7</a:t>
          </a:r>
          <a:r>
            <a:rPr lang="ru-RU" b="1" dirty="0">
              <a:solidFill>
                <a:srgbClr val="FF0000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0.50877</cdr:x>
      <cdr:y>0.28736</cdr:y>
    </cdr:from>
    <cdr:to>
      <cdr:x>0.55831</cdr:x>
      <cdr:y>0.45493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 rot="16200000">
          <a:off x="3854912" y="2121752"/>
          <a:ext cx="1049775" cy="40667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</a:rPr>
            <a:t>93,3</a:t>
          </a:r>
          <a:r>
            <a:rPr lang="ru-RU" b="1" dirty="0">
              <a:solidFill>
                <a:srgbClr val="FF0000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0.66667</cdr:x>
      <cdr:y>0.28736</cdr:y>
    </cdr:from>
    <cdr:to>
      <cdr:x>0.71329</cdr:x>
      <cdr:y>0.46423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 rot="16200000">
          <a:off x="5109940" y="2162868"/>
          <a:ext cx="1108036" cy="38270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solidFill>
                <a:srgbClr val="FF0000"/>
              </a:solidFill>
            </a:rPr>
            <a:t>91,9%</a:t>
          </a:r>
        </a:p>
      </cdr:txBody>
    </cdr:sp>
  </cdr:relSizeAnchor>
  <cdr:relSizeAnchor xmlns:cdr="http://schemas.openxmlformats.org/drawingml/2006/chartDrawing">
    <cdr:from>
      <cdr:x>0.82456</cdr:x>
      <cdr:y>0.29885</cdr:y>
    </cdr:from>
    <cdr:to>
      <cdr:x>0.85965</cdr:x>
      <cdr:y>0.47126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6768752" y="1872208"/>
          <a:ext cx="288032" cy="108012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 anchor="ctr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</a:rPr>
            <a:t>91,4%</a:t>
          </a:r>
          <a:endParaRPr lang="ru-RU" sz="14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77E5B46-F22E-4AEC-858B-AE6ED17B9664}" type="datetimeFigureOut">
              <a:rPr lang="ru-RU"/>
              <a:pPr>
                <a:defRPr/>
              </a:pPr>
              <a:t>24.03.2017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50A59FC-A5BE-45E1-954D-F360C070F7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D09DF2-3DAF-4608-A794-37463DB49D3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305DA8-C8D9-40E9-83A7-405A14D5E0EE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B0CDA8A-3F92-41D9-95E7-BE6E4BEEFF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91BF5-F9E8-4B85-9BCC-8CD7CE4AD2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82AC42D2-6517-45D1-817A-91241AD05C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F2D03-EE75-47B9-A79A-41A997CE0E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93942F-4F18-4571-A4F6-38FF12D43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59800-6296-47EE-A0A1-F347CBF0F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93D5E-A315-419F-9BD0-CDC61BC326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D8706A-D275-4EDE-A9AA-F823718EA31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A6DC418B-B72D-4459-93A1-FF0598F04B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6E6822-F199-4117-9ED7-7CEE09D8C6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EE6933-FD91-4E5D-88D0-440CD825B6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9F651665-E1B8-416E-8CE0-95FA2ED0FC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77" r:id="rId10"/>
    <p:sldLayoutId id="214748427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4.xml"/><Relationship Id="rId7" Type="http://schemas.openxmlformats.org/officeDocument/2006/relationships/chart" Target="../charts/chart1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7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331640" y="836712"/>
          <a:ext cx="7556376" cy="2763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1285852" y="3886200"/>
          <a:ext cx="6486548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355160" cy="792088"/>
          </a:xfr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направления деятельности </a:t>
            </a:r>
            <a:b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ТФОМС РА </a:t>
            </a: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5353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6"/>
          <p:cNvGraphicFramePr>
            <a:graphicFrameLocks/>
          </p:cNvGraphicFramePr>
          <p:nvPr/>
        </p:nvGraphicFramePr>
        <p:xfrm>
          <a:off x="285720" y="1340768"/>
          <a:ext cx="40386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4282" y="4286256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214282" y="5445224"/>
            <a:ext cx="4429156" cy="100811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 сравнению с 2012  годом  доходы бюджета ТФОМС  в 2016 году увеличились  в 1,6 раза., по сравнению с 2015 годом произошло увеличение на 2,0%.</a:t>
            </a:r>
          </a:p>
        </p:txBody>
      </p:sp>
      <p:graphicFrame>
        <p:nvGraphicFramePr>
          <p:cNvPr id="6" name="Содержимое 7"/>
          <p:cNvGraphicFramePr>
            <a:graphicFrameLocks/>
          </p:cNvGraphicFramePr>
          <p:nvPr/>
        </p:nvGraphicFramePr>
        <p:xfrm>
          <a:off x="4429124" y="1142984"/>
          <a:ext cx="4181476" cy="542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331640" y="285728"/>
            <a:ext cx="7140846" cy="6540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+mj-ea"/>
                <a:cs typeface="Tahoma" pitchFamily="34" charset="0"/>
              </a:rPr>
              <a:t>Доходы бюджета ТФОМС Республики Адыгея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/>
          </p:cNvGraphicFramePr>
          <p:nvPr/>
        </p:nvGraphicFramePr>
        <p:xfrm>
          <a:off x="4427984" y="1169368"/>
          <a:ext cx="44644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569442" cy="7143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РАСХОДЫ БЮДЖЕТА ТФОМС РА 2016 год, млн.руб.</a:t>
            </a:r>
            <a:endParaRPr lang="ru-RU" sz="2200" b="1" dirty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/>
          <p:nvPr/>
        </p:nvGraphicFramePr>
        <p:xfrm>
          <a:off x="179512" y="1556792"/>
          <a:ext cx="8280920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5940152" y="836712"/>
            <a:ext cx="2952328" cy="8640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Всего – 3 846,2 млн.руб.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81254" y="4274653"/>
            <a:ext cx="2557749" cy="12044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66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СМО</a:t>
            </a:r>
          </a:p>
          <a:p>
            <a:pPr algn="ctr">
              <a:defRPr/>
            </a:pPr>
            <a:r>
              <a:rPr lang="ru-RU" sz="2800" b="1">
                <a:solidFill>
                  <a:srgbClr val="66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259632" y="1124744"/>
            <a:ext cx="2736304" cy="888881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постоянного населения </a:t>
            </a:r>
            <a:r>
              <a:rPr lang="ru-RU" sz="1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 01.01.2017– 453  366 </a:t>
            </a:r>
            <a:r>
              <a:rPr lang="ru-RU" sz="1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чел.</a:t>
            </a:r>
          </a:p>
        </p:txBody>
      </p:sp>
      <p:sp>
        <p:nvSpPr>
          <p:cNvPr id="2" name="Скругленный прямоугольник 14"/>
          <p:cNvSpPr/>
          <p:nvPr/>
        </p:nvSpPr>
        <p:spPr>
          <a:xfrm>
            <a:off x="2089540" y="4995853"/>
            <a:ext cx="2190287" cy="785818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ведомственное</a:t>
            </a:r>
            <a:endParaRPr lang="ru-RU" sz="18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14"/>
          <p:cNvSpPr/>
          <p:nvPr/>
        </p:nvSpPr>
        <p:spPr>
          <a:xfrm>
            <a:off x="1730633" y="4562465"/>
            <a:ext cx="2182738" cy="785819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частных</a:t>
            </a:r>
            <a:endParaRPr lang="ru-RU" sz="18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14"/>
          <p:cNvSpPr/>
          <p:nvPr/>
        </p:nvSpPr>
        <p:spPr>
          <a:xfrm>
            <a:off x="1331640" y="4149080"/>
            <a:ext cx="2182738" cy="779214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sz="24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23   </a:t>
            </a: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государственных</a:t>
            </a:r>
          </a:p>
          <a:p>
            <a:pPr algn="r">
              <a:defRPr/>
            </a:pPr>
            <a:endParaRPr lang="ru-RU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138"/>
          <p:cNvGrpSpPr>
            <a:grpSpLocks/>
          </p:cNvGrpSpPr>
          <p:nvPr/>
        </p:nvGrpSpPr>
        <p:grpSpPr bwMode="auto">
          <a:xfrm>
            <a:off x="1597216" y="148625"/>
            <a:ext cx="6968477" cy="687356"/>
            <a:chOff x="5857883" y="5429264"/>
            <a:chExt cx="4103765" cy="714380"/>
          </a:xfrm>
          <a:noFill/>
        </p:grpSpPr>
        <p:sp>
          <p:nvSpPr>
            <p:cNvPr id="140" name="Скругленный прямоугольник 139"/>
            <p:cNvSpPr/>
            <p:nvPr/>
          </p:nvSpPr>
          <p:spPr>
            <a:xfrm>
              <a:off x="5857884" y="5429264"/>
              <a:ext cx="4103764" cy="714380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grpSp>
          <p:nvGrpSpPr>
            <p:cNvPr id="9" name="Группа 44"/>
            <p:cNvGrpSpPr>
              <a:grpSpLocks/>
            </p:cNvGrpSpPr>
            <p:nvPr/>
          </p:nvGrpSpPr>
          <p:grpSpPr bwMode="auto">
            <a:xfrm>
              <a:off x="5857883" y="5442113"/>
              <a:ext cx="4103765" cy="580680"/>
              <a:chOff x="5286379" y="5801090"/>
              <a:chExt cx="4042470" cy="661668"/>
            </a:xfrm>
            <a:grpFill/>
          </p:grpSpPr>
          <p:sp>
            <p:nvSpPr>
              <p:cNvPr id="142" name="Прямоугольник 141"/>
              <p:cNvSpPr/>
              <p:nvPr/>
            </p:nvSpPr>
            <p:spPr>
              <a:xfrm>
                <a:off x="5286379" y="5801090"/>
                <a:ext cx="4042468" cy="546736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2400" b="1" dirty="0">
                    <a:solidFill>
                      <a:srgbClr val="FF0000"/>
                    </a:solidFill>
                  </a:rPr>
                  <a:t>Система ОМС Республики Адыгея</a:t>
                </a:r>
              </a:p>
            </p:txBody>
          </p:sp>
          <p:sp>
            <p:nvSpPr>
              <p:cNvPr id="143" name="Прямоугольник 142"/>
              <p:cNvSpPr/>
              <p:nvPr/>
            </p:nvSpPr>
            <p:spPr>
              <a:xfrm>
                <a:off x="5286380" y="6112055"/>
                <a:ext cx="4042469" cy="350703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ru-RU" sz="1400" b="1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</p:grpSp>
      <p:sp>
        <p:nvSpPr>
          <p:cNvPr id="6" name="Скругленный прямоугольник 27"/>
          <p:cNvSpPr/>
          <p:nvPr/>
        </p:nvSpPr>
        <p:spPr>
          <a:xfrm>
            <a:off x="4729630" y="1116562"/>
            <a:ext cx="3296570" cy="96057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Численность застрахованных на </a:t>
            </a:r>
            <a:r>
              <a:rPr lang="ru-RU" sz="2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01.04.2016– 413 716 </a:t>
            </a:r>
            <a:r>
              <a:rPr lang="ru-RU" sz="2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чел.</a:t>
            </a:r>
          </a:p>
        </p:txBody>
      </p:sp>
      <p:grpSp>
        <p:nvGrpSpPr>
          <p:cNvPr id="10" name="Группа 51"/>
          <p:cNvGrpSpPr>
            <a:grpSpLocks/>
          </p:cNvGrpSpPr>
          <p:nvPr/>
        </p:nvGrpSpPr>
        <p:grpSpPr bwMode="auto">
          <a:xfrm>
            <a:off x="2299104" y="2502869"/>
            <a:ext cx="4261234" cy="1214163"/>
            <a:chOff x="5715008" y="6286520"/>
            <a:chExt cx="3214710" cy="462184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5715008" y="6286520"/>
              <a:ext cx="3214710" cy="428628"/>
            </a:xfrm>
            <a:prstGeom prst="roundRect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5786446" y="6286520"/>
              <a:ext cx="3099118" cy="4621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800" b="1" dirty="0">
                  <a:solidFill>
                    <a:srgbClr val="FF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ТФОМС РА</a:t>
              </a:r>
            </a:p>
            <a:p>
              <a:pPr algn="ctr">
                <a:defRPr/>
              </a:pPr>
              <a:r>
                <a:rPr lang="ru-RU" sz="1600" b="1" dirty="0" smtClean="0">
                  <a:solidFill>
                    <a:srgbClr val="FF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59 штатных единиц</a:t>
              </a:r>
            </a:p>
            <a:p>
              <a:pPr algn="ctr">
                <a:defRPr/>
              </a:pPr>
              <a:r>
                <a:rPr lang="ru-RU" sz="1600" b="1" dirty="0" smtClean="0">
                  <a:solidFill>
                    <a:srgbClr val="FF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специалистов</a:t>
              </a:r>
              <a:endParaRPr lang="ru-RU" sz="1600" b="1" dirty="0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7" name="Скругленный прямоугольник 14"/>
          <p:cNvSpPr/>
          <p:nvPr/>
        </p:nvSpPr>
        <p:spPr>
          <a:xfrm>
            <a:off x="722703" y="3769850"/>
            <a:ext cx="2190286" cy="779214"/>
          </a:xfrm>
          <a:prstGeom prst="round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33</a:t>
            </a:r>
            <a:endParaRPr lang="ru-RU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155904" cy="379512"/>
          </a:xfrm>
        </p:spPr>
        <p:txBody>
          <a:bodyPr anchor="t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Страховой медицинской организации  за 2016 год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86800" cy="4827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7371928" cy="3795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СМО за 2016 год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04800" y="908720"/>
          <a:ext cx="86868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899592" y="4941168"/>
            <a:ext cx="2016224" cy="1008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42,2 млн.руб.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Возврат целевых средств в ТФОМС РА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77809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ПОДУШЕВЫЕ НОРМАТИВЫ  НА 1 ЗАСТРАХОВАННОГО ЖИТЕЛЯ РА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4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/>
          <p:nvPr/>
        </p:nvGraphicFramePr>
        <p:xfrm>
          <a:off x="467544" y="1340768"/>
          <a:ext cx="8136904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665944" cy="100811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Сведения о поступлении и расходовании средств ОМС МО РА  в 2016 году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971600" y="1397000"/>
          <a:ext cx="7632848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кассовых расходов средств ОМС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МО РА в 2016 году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107504" y="908720"/>
          <a:ext cx="8928992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8600"/>
            <a:ext cx="7139136" cy="914400"/>
          </a:xfrm>
        </p:spPr>
        <p:txBody>
          <a:bodyPr anchor="ctr"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Выполнение объемных и финансовых показателей  МО РА в расчете на 1 жителя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1268760"/>
          <a:ext cx="8496943" cy="5288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168"/>
                <a:gridCol w="1088631"/>
                <a:gridCol w="1088631"/>
                <a:gridCol w="1149110"/>
                <a:gridCol w="1239403"/>
              </a:tblGrid>
              <a:tr h="67556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Вид помощи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2016г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algn="ctr"/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выполн-я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9291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1.Стационарная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(случаи госпитализации)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0,172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0,186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108,1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22 815,3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20 128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88,2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2.Стационаро-замещающая (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пациенто-дни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0,56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0,69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114,4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11 430,0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8 729,5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76,4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560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 Амбулаторно-поликлиническая всего, в том числе: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-обращений по поводу заболеваний (число)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1,98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1005,0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1 028,7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102,4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7783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-посещений по неотложной помощи (кол-во)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0,37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73,7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459,2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441,2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96,1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7783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-посещений с профилактической целью (кол-во)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2,35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2,34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77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358,7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342,4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95,4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4.Скорая (кол-во вызовов)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0,300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0,329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109,7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9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стоимость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1 747,7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1 642,7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142852"/>
            <a:ext cx="8572560" cy="107157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1" name="Заголовок 6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87952" cy="928694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2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Динамика расходов на медикаменты и продукты питания на койко-день в круглосуточном стационаре (руб.)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 smtClean="0">
              <a:solidFill>
                <a:srgbClr val="C00000"/>
              </a:solidFill>
            </a:endParaRPr>
          </a:p>
        </p:txBody>
      </p:sp>
      <p:graphicFrame>
        <p:nvGraphicFramePr>
          <p:cNvPr id="7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31963" y="333375"/>
            <a:ext cx="7412037" cy="431800"/>
          </a:xfrm>
        </p:spPr>
        <p:txBody>
          <a:bodyPr anchor="ctr"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 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Динамика расходов медицинских организаций на медикаменты, руб.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2"/>
          <p:cNvGraphicFramePr/>
          <p:nvPr/>
        </p:nvGraphicFramePr>
        <p:xfrm>
          <a:off x="0" y="980728"/>
          <a:ext cx="8568952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408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Финансирование  отдельных видов медицинской помощи в рамках ОМС  в 2016 году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33375" y="1658913"/>
          <a:ext cx="8581263" cy="4608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066"/>
          </a:xfrm>
        </p:spPr>
        <p:txBody>
          <a:bodyPr anchor="t"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Использование нормированного страхового запаса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23528" y="1268756"/>
          <a:ext cx="8496943" cy="5256592"/>
        </p:xfrm>
        <a:graphic>
          <a:graphicData uri="http://schemas.openxmlformats.org/drawingml/2006/table">
            <a:tbl>
              <a:tblPr/>
              <a:tblGrid>
                <a:gridCol w="1800200"/>
                <a:gridCol w="5760868"/>
                <a:gridCol w="935875"/>
              </a:tblGrid>
              <a:tr h="522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 ГБУЗ 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Сумма, тыс.руб.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522112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Адыгейская республиканская клиническая больница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Многоканальный электрокардиограф со встроенным дисплеем и термопринтером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179,9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Комлекс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диагностический для УЗИ экспертного класса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249,8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Дефибриллятор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93,9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523,6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78792">
                <a:tc rowSpan="1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Адыгейская республиканская детская клиническая больница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Аппарат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магнитотерапевтический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"Полимаг-02"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220,6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Аппарат механотерапии "ОРТОТЕНТ"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893,5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Оборудование для проведения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кинезотерапии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(тренажер "Гросса")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254,9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Эндоскопический прибор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776,0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Стол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общехирургический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рентген-прозрачный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 электроприводом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978,0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Светильник операционный потолочный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374,0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Консоль палатная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938,0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Консоль реанимационная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525,8</a:t>
                      </a: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Сейф-холодильник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Фотометр фотоэлектрический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77,0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5 137,8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90066"/>
          </a:xfrm>
        </p:spPr>
        <p:txBody>
          <a:bodyPr anchor="t">
            <a:normAutofit/>
          </a:bodyPr>
          <a:lstStyle/>
          <a:p>
            <a:pPr algn="ctr"/>
            <a:endParaRPr lang="ru-RU" sz="1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07505" y="188643"/>
          <a:ext cx="8712966" cy="6514927"/>
        </p:xfrm>
        <a:graphic>
          <a:graphicData uri="http://schemas.openxmlformats.org/drawingml/2006/table">
            <a:tbl>
              <a:tblPr/>
              <a:tblGrid>
                <a:gridCol w="2664295"/>
                <a:gridCol w="5089003"/>
                <a:gridCol w="959668"/>
              </a:tblGrid>
              <a:tr h="529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 ГБУЗ РА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Сумма, тыс.руб.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982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Адыгейская республиканская клиническая инфекционная больница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Оборудование для размораживания СЗП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150,0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Майкопская городская клиническая больница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Монитор реанимационный и анестезиологический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758,4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6980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Майкопская городская поликлиника № 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Электоркардиограф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3-х канальный, портативный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109,3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64872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Адыгейская МБ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им. К.М. Батмена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Рентгеновская трубка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588,7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Система ультразвуковая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2 492,0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3 080,7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91931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Красногвардейская ЦРБ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Цифровая стационарная цветная УЗИ система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2 397,7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Аппарат наркозный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1 236,7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3 634,4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993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ЦРБ Майкопского района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Палатный передвижной рентгеновский аппарат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698,0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31">
                <a:tc row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Гиагинская ЦРБ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Портативная цифровая цветная УЗИ система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2 148,0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Ремонт комплекса рентгеновского диагностического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467,0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2 615,0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Кошехабльская ЦРБ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Ремонт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маммографа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601,5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87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17 308,7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9114" marR="39114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Численность врачей, получивших единовременные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компенсационные выплаты в 2012 - 2016 годах</a:t>
            </a:r>
            <a:endParaRPr lang="ru-RU" sz="2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1447800"/>
          <a:ext cx="8291265" cy="512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429"/>
                <a:gridCol w="1145187"/>
                <a:gridCol w="875731"/>
                <a:gridCol w="1010459"/>
                <a:gridCol w="1145187"/>
                <a:gridCol w="1020136"/>
                <a:gridCol w="1020136"/>
              </a:tblGrid>
              <a:tr h="44889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Число врачей, чел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48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2012 год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2013 год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2014 год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2015 год</a:t>
                      </a:r>
                      <a:endParaRPr lang="ru-RU" sz="1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</a:rPr>
                        <a:t>2016год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65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Город Майкоп (ст. Ханская и пос. Западный)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Кошехабльский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Тахтамукайский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Майкопский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73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Шовгеновский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Теучежский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Красногвардейский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Гиагинский район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8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Всего по РА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261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144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4950" y="301084"/>
            <a:ext cx="6496050" cy="75778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числа лиц получивших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медицинскую помощь по межтерриториальным расчетам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600"/>
            <a:ext cx="7211144" cy="914400"/>
          </a:xfrm>
        </p:spPr>
        <p:txBody>
          <a:bodyPr anchor="ctr"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Межтерриториальные взаиморасчеты (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млн.руб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Диаграмма 3"/>
          <p:cNvGraphicFramePr/>
          <p:nvPr/>
        </p:nvGraphicFramePr>
        <p:xfrm>
          <a:off x="395536" y="1124744"/>
          <a:ext cx="842493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342900"/>
            <a:ext cx="7505700" cy="4873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Динамика задолженности по межтерриториальным расчетам 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F07EE-1B38-424A-876A-692A9F48E3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3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387325"/>
          <a:ext cx="8624915" cy="5180742"/>
        </p:xfrm>
        <a:graphic>
          <a:graphicData uri="http://schemas.openxmlformats.org/drawingml/2006/table">
            <a:tbl>
              <a:tblPr/>
              <a:tblGrid>
                <a:gridCol w="1311242"/>
                <a:gridCol w="1096900"/>
                <a:gridCol w="1071935"/>
                <a:gridCol w="1713433"/>
                <a:gridCol w="965272"/>
                <a:gridCol w="965272"/>
                <a:gridCol w="1500861"/>
              </a:tblGrid>
              <a:tr h="568769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Дебиторская задолженность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mbria"/>
                          <a:ea typeface="Times New Roman"/>
                          <a:cs typeface="Times New Roman"/>
                        </a:rPr>
                        <a:t>Уд.вес задолженности с истекшим сроком погашении в общей сумме дебиторской задолженности, %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Кредиторская задолженность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Доля задолженности с истекшим сроком погашения в общей сумме </a:t>
                      </a:r>
                      <a:r>
                        <a:rPr lang="ru-RU" sz="1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кред.задолженности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0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т.ч. с истекшим сроком погашения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т.ч. с истекшим сроком погашения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8 494,3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1 081,2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12,7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15 585,5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70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18 923,6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779,6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8 696,7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39 528,3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2 158,0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70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20 585,6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1 349,7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6,6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26 520,6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39 124,6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984,8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1 466,3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568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2016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29 856,2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1 179,9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3,95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31 645,0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26 370,1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83,3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795" marR="63795" marT="0" marB="0" anchor="ctr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57175"/>
            <a:ext cx="7162800" cy="4873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Удельный вес объема средств не принятых к оплате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43C98-FD7B-4F88-A476-D56BF6CB3A7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4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/>
          <p:nvPr/>
        </p:nvGraphicFramePr>
        <p:xfrm>
          <a:off x="239151" y="1543050"/>
          <a:ext cx="8752449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4211960" y="404664"/>
            <a:ext cx="4608512" cy="1008112"/>
          </a:xfrm>
          <a:prstGeom prst="wedgeRoundRectCallout">
            <a:avLst>
              <a:gd name="adj1" fmla="val -19347"/>
              <a:gd name="adj2" fmla="val 9360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N 323-ФЗ                  «Об основах охраны здоровья граждан в РФ», со ст.58, ст.64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988840"/>
            <a:ext cx="7848872" cy="34563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ТФОМС осуществляет контроль за деятельностью СМО, </a:t>
            </a:r>
            <a:r>
              <a:rPr lang="ru-RU" sz="2400" b="1" dirty="0" smtClean="0"/>
              <a:t>работающей </a:t>
            </a:r>
            <a:r>
              <a:rPr lang="ru-RU" sz="2400" b="1" dirty="0"/>
              <a:t>в системе ОМС, путем организации контроля объемов, сроков, качества и условий предоставления медицинской помощи, проводя медико-экономический контроль, медико-экономическую экспертизу и экспертизу качества медицинской помощи, в том числе повторно </a:t>
            </a:r>
            <a:r>
              <a:rPr lang="ru-RU" sz="2400" b="1" dirty="0" smtClean="0">
                <a:solidFill>
                  <a:srgbClr val="FF0000"/>
                </a:solidFill>
              </a:rPr>
              <a:t>(</a:t>
            </a:r>
            <a:r>
              <a:rPr lang="ru-RU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реэкспертизы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МЭЭ и ЭКМП)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 rot="10800000">
            <a:off x="1043608" y="5733256"/>
            <a:ext cx="7200800" cy="792088"/>
          </a:xfrm>
          <a:prstGeom prst="wedgeRoundRectCallout">
            <a:avLst>
              <a:gd name="adj1" fmla="val -21211"/>
              <a:gd name="adj2" fmla="val 77096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47664" y="6021288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Федеральный закон № 326 «Об обязательном медицинском страховании в РФ» ст.38, ст.40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41837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Реэкспертиза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95736" y="9087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трелка вправо 3"/>
          <p:cNvSpPr/>
          <p:nvPr/>
        </p:nvSpPr>
        <p:spPr>
          <a:xfrm>
            <a:off x="539552" y="2204864"/>
            <a:ext cx="1872208" cy="100811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Медико-экономическая экспертиза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51520" y="3645024"/>
            <a:ext cx="2160240" cy="115212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</a:rPr>
              <a:t>Экспертиза качества медицинской помощи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5517232"/>
            <a:ext cx="3528392" cy="9361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Всего при проведении медико-экономических экспертиз выявлено нарушений: за 2016г – 1 367, за 2015г -  1 038 нарушения.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08104" y="5517232"/>
            <a:ext cx="3240360" cy="10081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Всего при проведении экспертизы качества медицинской помощи выявлено нарушений за 2016г – 1 254, за 2015г – 950 нарушения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899592" y="3068960"/>
            <a:ext cx="792088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051720" y="4581128"/>
            <a:ext cx="460851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88" name="Group 36"/>
          <p:cNvGraphicFramePr>
            <a:graphicFrameLocks noGrp="1"/>
          </p:cNvGraphicFramePr>
          <p:nvPr/>
        </p:nvGraphicFramePr>
        <p:xfrm>
          <a:off x="499937" y="1357313"/>
          <a:ext cx="8358616" cy="4087911"/>
        </p:xfrm>
        <a:graphic>
          <a:graphicData uri="http://schemas.openxmlformats.org/drawingml/2006/table">
            <a:tbl>
              <a:tblPr/>
              <a:tblGrid>
                <a:gridCol w="2699657"/>
                <a:gridCol w="2872216"/>
                <a:gridCol w="2786743"/>
              </a:tblGrid>
              <a:tr h="5191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Вид обращения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2016 год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2015 год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4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Консультации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653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651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63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Жалобы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31 (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из них обоснованных 14 жалоб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 45,2%)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14 (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из них обоснованных 9 жалоб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,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64,3%) 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Заявления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28 645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42 604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Предложения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5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29 329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43 269</a:t>
                      </a:r>
                    </a:p>
                  </a:txBody>
                  <a:tcPr marT="45729" marB="4572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28" name="Прямоугольник 4"/>
          <p:cNvSpPr>
            <a:spLocks noChangeArrowheads="1"/>
          </p:cNvSpPr>
          <p:nvPr/>
        </p:nvSpPr>
        <p:spPr bwMode="auto">
          <a:xfrm>
            <a:off x="1187624" y="285751"/>
            <a:ext cx="77386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Структура обращений граждан,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поступивших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 СМО  и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ТФОМС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358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47556" y="6021388"/>
            <a:ext cx="2133601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1994D4E-43D5-4208-95B6-2433C277C63D}" type="slidenum">
              <a:rPr lang="ru-RU" smtClean="0"/>
              <a:pPr/>
              <a:t>24</a:t>
            </a:fld>
            <a:endParaRPr lang="ru-RU" smtClean="0"/>
          </a:p>
        </p:txBody>
      </p:sp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971600" y="5589240"/>
            <a:ext cx="7892982" cy="108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4417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82563" eaLnBrk="0" hangingPunct="0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досудебном порядке рассмотрено 14 спорных случая,8 из которых, удовлетворены с материальным возмещением в сумме – 43 289 рубля.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Заголовок 1"/>
          <p:cNvSpPr>
            <a:spLocks noGrp="1"/>
          </p:cNvSpPr>
          <p:nvPr>
            <p:ph type="title"/>
          </p:nvPr>
        </p:nvSpPr>
        <p:spPr>
          <a:xfrm>
            <a:off x="1331640" y="273050"/>
            <a:ext cx="7355160" cy="70767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обоснованных жалоб, поступивших </a:t>
            </a:r>
            <a:b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ТФОМС  РА и  СМО (в %)</a:t>
            </a:r>
          </a:p>
        </p:txBody>
      </p:sp>
      <p:sp>
        <p:nvSpPr>
          <p:cNvPr id="7173" name="Текст 2"/>
          <p:cNvSpPr>
            <a:spLocks noGrp="1"/>
          </p:cNvSpPr>
          <p:nvPr>
            <p:ph type="body" idx="1"/>
          </p:nvPr>
        </p:nvSpPr>
        <p:spPr>
          <a:xfrm>
            <a:off x="1043608" y="1052736"/>
            <a:ext cx="3589784" cy="762000"/>
          </a:xfrm>
        </p:spPr>
        <p:txBody>
          <a:bodyPr/>
          <a:lstStyle/>
          <a:p>
            <a:pPr algn="ctr"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</a:rPr>
              <a:t>2016 год –  14 жалоб (45,2%)</a:t>
            </a:r>
          </a:p>
        </p:txBody>
      </p:sp>
      <p:sp>
        <p:nvSpPr>
          <p:cNvPr id="7174" name="Текст 4"/>
          <p:cNvSpPr>
            <a:spLocks noGrp="1"/>
          </p:cNvSpPr>
          <p:nvPr>
            <p:ph type="body" sz="half" idx="3"/>
          </p:nvPr>
        </p:nvSpPr>
        <p:spPr>
          <a:xfrm>
            <a:off x="4932040" y="1052736"/>
            <a:ext cx="3733800" cy="762000"/>
          </a:xfrm>
        </p:spPr>
        <p:txBody>
          <a:bodyPr/>
          <a:lstStyle/>
          <a:p>
            <a:pPr algn="ctr"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</a:rPr>
              <a:t>2015 год 9 - жалоб (64,3%)</a:t>
            </a:r>
          </a:p>
        </p:txBody>
      </p:sp>
      <p:sp>
        <p:nvSpPr>
          <p:cNvPr id="7175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FCAB366-29F3-4DCD-B9E4-44CC54486878}" type="slidenum">
              <a:rPr lang="ru-RU" smtClean="0"/>
              <a:pPr/>
              <a:t>25</a:t>
            </a:fld>
            <a:endParaRPr lang="ru-RU" smtClean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0" y="1628800"/>
          <a:ext cx="457200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4"/>
          </p:nvPr>
        </p:nvGraphicFramePr>
        <p:xfrm>
          <a:off x="4067944" y="1988840"/>
          <a:ext cx="489654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6" descr="Лого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Удовлетворенность качеством  медицинской помощи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1560" y="1052736"/>
          <a:ext cx="817887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1000108"/>
            <a:ext cx="792961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Контакт-центр в сфере ОМС это: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Times New Roman" pitchFamily="18" charset="0"/>
              </a:rPr>
              <a:t> справочно-консультативная поддержка застрахованных;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Times New Roman" pitchFamily="18" charset="0"/>
              </a:rPr>
              <a:t> оказание оперативной практической помощи по защите прав застрахованных лиц;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Times New Roman" pitchFamily="18" charset="0"/>
              </a:rPr>
              <a:t> информирование граждан об их правах в сфере ОМС;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400" dirty="0" smtClean="0">
                <a:solidFill>
                  <a:srgbClr val="444444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Times New Roman" pitchFamily="18" charset="0"/>
              </a:rPr>
              <a:t>организация «обратной связи» с населением для получения информации, касающейся вопросов ОМС;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ea typeface="Times New Roman" pitchFamily="18" charset="0"/>
                <a:cs typeface="Times New Roman" pitchFamily="18" charset="0"/>
              </a:rPr>
              <a:t> обеспечение объективного, всестороннего и своевременного рассмотрения обращений, а также пресечение нарушений законодательства в сфере ОМС.</a:t>
            </a: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lang="ru-RU" sz="2400" dirty="0" smtClean="0">
              <a:solidFill>
                <a:srgbClr val="444444"/>
              </a:solidFill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444444"/>
              </a:solidFill>
              <a:effectLst/>
              <a:cs typeface="Times New Roman" pitchFamily="18" charset="0"/>
            </a:endParaRPr>
          </a:p>
          <a:p>
            <a:pPr lvl="0" algn="just" eaLnBrk="0" hangingPunct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FF0000"/>
                </a:solidFill>
              </a:rPr>
              <a:t>8-800-350-33-23 –телефон контакт центра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274320"/>
            <a:ext cx="7386024" cy="490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Контрольно-ревизионная деятельность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1628800"/>
          <a:ext cx="849694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6" descr="Лого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572000" y="62068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cs typeface="Times New Roman" pitchFamily="18" charset="0"/>
              </a:rPr>
              <a:t>Проверено </a:t>
            </a:r>
            <a:r>
              <a:rPr lang="ru-RU" sz="1600" b="1" dirty="0" smtClean="0">
                <a:cs typeface="Times New Roman" pitchFamily="18" charset="0"/>
              </a:rPr>
              <a:t>в </a:t>
            </a:r>
            <a:r>
              <a:rPr lang="ru-RU" sz="1600" b="1" dirty="0" smtClean="0">
                <a:cs typeface="Times New Roman" pitchFamily="18" charset="0"/>
              </a:rPr>
              <a:t>2016г</a:t>
            </a:r>
            <a:r>
              <a:rPr lang="ru-RU" sz="1600" b="1" dirty="0" smtClean="0">
                <a:cs typeface="Times New Roman" pitchFamily="18" charset="0"/>
              </a:rPr>
              <a:t>:</a:t>
            </a:r>
            <a:br>
              <a:rPr lang="ru-RU" sz="1600" b="1" dirty="0" smtClean="0">
                <a:cs typeface="Times New Roman" pitchFamily="18" charset="0"/>
              </a:rPr>
            </a:br>
            <a:r>
              <a:rPr lang="ru-RU" sz="1600" b="1" dirty="0" smtClean="0">
                <a:cs typeface="Times New Roman" pitchFamily="18" charset="0"/>
              </a:rPr>
              <a:t>– </a:t>
            </a:r>
            <a:r>
              <a:rPr lang="ru-RU" sz="1600" b="1" dirty="0" smtClean="0">
                <a:solidFill>
                  <a:srgbClr val="FF0000"/>
                </a:solidFill>
                <a:cs typeface="Times New Roman" pitchFamily="18" charset="0"/>
              </a:rPr>
              <a:t>18</a:t>
            </a:r>
            <a:r>
              <a:rPr lang="ru-RU" sz="1600" b="1" dirty="0" smtClean="0">
                <a:cs typeface="Times New Roman" pitchFamily="18" charset="0"/>
              </a:rPr>
              <a:t> МО из </a:t>
            </a:r>
            <a:r>
              <a:rPr lang="ru-RU" sz="1600" b="1" dirty="0" smtClean="0">
                <a:solidFill>
                  <a:srgbClr val="FF0000"/>
                </a:solidFill>
                <a:cs typeface="Times New Roman" pitchFamily="18" charset="0"/>
              </a:rPr>
              <a:t>33</a:t>
            </a:r>
            <a:r>
              <a:rPr lang="ru-RU" sz="1600" b="1" dirty="0" smtClean="0">
                <a:cs typeface="Times New Roman" pitchFamily="18" charset="0"/>
              </a:rPr>
              <a:t> работающих в системе ОМС</a:t>
            </a:r>
            <a:br>
              <a:rPr lang="ru-RU" sz="1600" b="1" dirty="0" smtClean="0">
                <a:cs typeface="Times New Roman" pitchFamily="18" charset="0"/>
              </a:rPr>
            </a:br>
            <a:r>
              <a:rPr lang="ru-RU" sz="1600" b="1" dirty="0" smtClean="0">
                <a:cs typeface="Times New Roman" pitchFamily="18" charset="0"/>
              </a:rPr>
              <a:t>- </a:t>
            </a:r>
            <a:r>
              <a:rPr lang="ru-RU" sz="16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r>
              <a:rPr lang="ru-RU" sz="1600" b="1" dirty="0" smtClean="0">
                <a:cs typeface="Times New Roman" pitchFamily="18" charset="0"/>
              </a:rPr>
              <a:t> СМО </a:t>
            </a:r>
            <a:endParaRPr lang="ru-RU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386024" cy="77809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сумм нецелевого использования средств (тыс.руб.)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1331640" y="152400"/>
            <a:ext cx="7526640" cy="99060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КОНТРОЛЬНО-РЕВИЗИОННАЯ ДЕЯТЕЛЬНОСТЬ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04800" y="1052736"/>
          <a:ext cx="8686800" cy="554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70609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ЗАСТРАХОВАННОГО НАСЕЛЕНИЯ РЕСПУБЛИКИ АДЫГЕЯ НА НАЧАЛО ГОДА 2012-2017 ГГ.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395536" y="1397000"/>
          <a:ext cx="8424936" cy="455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539552" y="188640"/>
          <a:ext cx="8208912" cy="6264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648" y="285728"/>
          <a:ext cx="7311788" cy="71438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311788"/>
              </a:tblGrid>
              <a:tr h="7143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средней заработной платы медицинских работников </a:t>
                      </a:r>
                      <a:endParaRPr lang="en-US" sz="2000" b="1" i="0" u="none" strike="noStrike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системе ОМС за период 2008 </a:t>
                      </a:r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2000" b="1" i="0" u="none" strike="noStrik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51520" y="1214422"/>
          <a:ext cx="8568952" cy="538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6" descr="Лого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44650" y="1052513"/>
            <a:ext cx="7499350" cy="439261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Book Antiqua" pitchFamily="18" charset="0"/>
              </a:rPr>
              <a:t>СПАСИБО ЗА ВНИМАНИЕ</a:t>
            </a:r>
            <a:endParaRPr lang="ru-RU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11627</TotalTime>
  <Words>1523</Words>
  <Application>Microsoft Office PowerPoint</Application>
  <PresentationFormat>Экран (4:3)</PresentationFormat>
  <Paragraphs>508</Paragraphs>
  <Slides>34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Справедливость</vt:lpstr>
      <vt:lpstr>Слайд 1</vt:lpstr>
      <vt:lpstr>Основные направления деятельности   ТФОМС РА </vt:lpstr>
      <vt:lpstr>Слайд 3</vt:lpstr>
      <vt:lpstr>РАСХОДЫ БЮДЖЕТА ТФОМС РА 2016 год, млн.руб.</vt:lpstr>
      <vt:lpstr>Слайд 5</vt:lpstr>
      <vt:lpstr>Доходы Страховой медицинской организации  за 2016 год</vt:lpstr>
      <vt:lpstr>Расходы СМО за 2016 год</vt:lpstr>
      <vt:lpstr>          ПОДУШЕВЫЕ НОРМАТИВЫ  НА 1 ЗАСТРАХОВАННОГО ЖИТЕЛЯ РА</vt:lpstr>
      <vt:lpstr>Сведения о поступлении и расходовании средств ОМС МО РА  в 2016 году</vt:lpstr>
      <vt:lpstr>Структура кассовых расходов средств ОМС  в МО РА в 2016 году</vt:lpstr>
      <vt:lpstr>Выполнение объемных и финансовых показателей  МО РА в расчете на 1 жителя</vt:lpstr>
      <vt:lpstr> Динамика расходов на медикаменты и продукты питания на койко-день в круглосуточном стационаре (руб.) </vt:lpstr>
      <vt:lpstr>  Динамика расходов медицинских организаций на медикаменты, руб.  </vt:lpstr>
      <vt:lpstr>Финансирование  отдельных видов медицинской помощи в рамках ОМС  в 2016 году</vt:lpstr>
      <vt:lpstr>Использование нормированного страхового запаса</vt:lpstr>
      <vt:lpstr>Слайд 16</vt:lpstr>
      <vt:lpstr>Численность врачей, получивших единовременные компенсационные выплаты в 2012 - 2016 годах</vt:lpstr>
      <vt:lpstr>Динамика числа лиц получивших  медицинскую помощь по межтерриториальным расчетам </vt:lpstr>
      <vt:lpstr>Межтерриториальные взаиморасчеты (млн.руб)</vt:lpstr>
      <vt:lpstr>Динамика задолженности по межтерриториальным расчетам </vt:lpstr>
      <vt:lpstr>Удельный вес объема средств не принятых к оплате</vt:lpstr>
      <vt:lpstr>Слайд 22</vt:lpstr>
      <vt:lpstr>Реэкспертиза </vt:lpstr>
      <vt:lpstr>Слайд 24</vt:lpstr>
      <vt:lpstr>Причины обоснованных жалоб, поступивших  в ТФОМС  РА и  СМО (в %)</vt:lpstr>
      <vt:lpstr>Удовлетворенность качеством  медицинской помощи</vt:lpstr>
      <vt:lpstr>Слайд 27</vt:lpstr>
      <vt:lpstr>Контрольно-ревизионная деятельность </vt:lpstr>
      <vt:lpstr>Динамика сумм нецелевого использования средств (тыс.руб.)</vt:lpstr>
      <vt:lpstr>КОНТРОЛЬНО-РЕВИЗИОННАЯ ДЕЯТЕЛЬНОСТЬ </vt:lpstr>
      <vt:lpstr>СТРУКТУРА ЗАСТРАХОВАННОГО НАСЕЛЕНИЯ РЕСПУБЛИКИ АДЫГЕЯ НА НАЧАЛО ГОДА 2012-2017 ГГ.</vt:lpstr>
      <vt:lpstr>Слайд 32</vt:lpstr>
      <vt:lpstr>Слайд 33</vt:lpstr>
      <vt:lpstr>СПАСИБО ЗА ВНИМАНИЕ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Поэтапное внедрение одноканального финансирования медицинских организаций Республики Адыгея через систему ОМС</dc:title>
  <dc:creator>Admin</dc:creator>
  <cp:lastModifiedBy>Director</cp:lastModifiedBy>
  <cp:revision>908</cp:revision>
  <dcterms:created xsi:type="dcterms:W3CDTF">2011-11-08T16:14:32Z</dcterms:created>
  <dcterms:modified xsi:type="dcterms:W3CDTF">2017-03-24T09:18:23Z</dcterms:modified>
</cp:coreProperties>
</file>