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8" r:id="rId3"/>
    <p:sldId id="260" r:id="rId4"/>
    <p:sldId id="264" r:id="rId5"/>
    <p:sldId id="269" r:id="rId6"/>
    <p:sldId id="270" r:id="rId7"/>
    <p:sldId id="257" r:id="rId8"/>
    <p:sldId id="268" r:id="rId9"/>
    <p:sldId id="265" r:id="rId10"/>
    <p:sldId id="263" r:id="rId11"/>
    <p:sldId id="262" r:id="rId12"/>
    <p:sldId id="261" r:id="rId13"/>
    <p:sldId id="259" r:id="rId14"/>
    <p:sldId id="26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1BE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5D9E61-2595-475A-8B0C-DB525067DD4C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B93844-AFF9-4751-8E63-D7BA28EFD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B93844-AFF9-4751-8E63-D7BA28EFD91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B20D-DB00-499C-8128-9771AF861387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B6A3-DBE1-4A9B-87E8-D1B8BB5B2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B20D-DB00-499C-8128-9771AF861387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B6A3-DBE1-4A9B-87E8-D1B8BB5B2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B20D-DB00-499C-8128-9771AF861387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B6A3-DBE1-4A9B-87E8-D1B8BB5B2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B20D-DB00-499C-8128-9771AF861387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B6A3-DBE1-4A9B-87E8-D1B8BB5B2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B20D-DB00-499C-8128-9771AF861387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B6A3-DBE1-4A9B-87E8-D1B8BB5B2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B20D-DB00-499C-8128-9771AF861387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B6A3-DBE1-4A9B-87E8-D1B8BB5B2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B20D-DB00-499C-8128-9771AF861387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B6A3-DBE1-4A9B-87E8-D1B8BB5B2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B20D-DB00-499C-8128-9771AF861387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B6A3-DBE1-4A9B-87E8-D1B8BB5B2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B20D-DB00-499C-8128-9771AF861387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2BEB6A3-DBE1-4A9B-87E8-D1B8BB5B2F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B20D-DB00-499C-8128-9771AF861387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B6A3-DBE1-4A9B-87E8-D1B8BB5B2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AB20D-DB00-499C-8128-9771AF861387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EB6A3-DBE1-4A9B-87E8-D1B8BB5B2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0">
              <a:srgbClr val="99CCFF">
                <a:alpha val="53000"/>
              </a:srgbClr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60AB20D-DB00-499C-8128-9771AF861387}" type="datetimeFigureOut">
              <a:rPr lang="ru-RU" smtClean="0"/>
              <a:pPr/>
              <a:t>19.06.2017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2BEB6A3-DBE1-4A9B-87E8-D1B8BB5B2FA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3808" y="2420888"/>
            <a:ext cx="6048672" cy="2088232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000" dirty="0" smtClean="0">
                <a:ln/>
                <a:solidFill>
                  <a:schemeClr val="accent3"/>
                </a:solidFill>
                <a:effectLst/>
                <a:latin typeface="Arial Black" pitchFamily="34" charset="0"/>
              </a:rPr>
              <a:t/>
            </a:r>
            <a:br>
              <a:rPr lang="ru-RU" sz="2000" dirty="0" smtClean="0">
                <a:ln/>
                <a:solidFill>
                  <a:schemeClr val="accent3"/>
                </a:solidFill>
                <a:effectLst/>
                <a:latin typeface="Arial Black" pitchFamily="34" charset="0"/>
              </a:rPr>
            </a:br>
            <a:r>
              <a:rPr lang="ru-RU" sz="2000" dirty="0" smtClean="0">
                <a:ln/>
                <a:solidFill>
                  <a:schemeClr val="accent3"/>
                </a:solidFill>
                <a:effectLst/>
                <a:latin typeface="Arial Black" pitchFamily="34" charset="0"/>
              </a:rPr>
              <a:t/>
            </a:r>
            <a:br>
              <a:rPr lang="ru-RU" sz="2000" dirty="0" smtClean="0">
                <a:ln/>
                <a:solidFill>
                  <a:schemeClr val="accent3"/>
                </a:solidFill>
                <a:effectLst/>
                <a:latin typeface="Arial Black" pitchFamily="34" charset="0"/>
              </a:rPr>
            </a:br>
            <a:r>
              <a:rPr lang="ru-RU" sz="2000" dirty="0" smtClean="0">
                <a:ln/>
                <a:solidFill>
                  <a:schemeClr val="accent3"/>
                </a:solidFill>
                <a:effectLst/>
                <a:latin typeface="Arial Black" pitchFamily="34" charset="0"/>
              </a:rPr>
              <a:t/>
            </a:r>
            <a:br>
              <a:rPr lang="ru-RU" sz="2000" dirty="0" smtClean="0">
                <a:ln/>
                <a:solidFill>
                  <a:schemeClr val="accent3"/>
                </a:solidFill>
                <a:effectLst/>
                <a:latin typeface="Arial Black" pitchFamily="34" charset="0"/>
              </a:rPr>
            </a:br>
            <a:r>
              <a:rPr lang="ru-RU" sz="2000" dirty="0" smtClean="0">
                <a:ln/>
                <a:solidFill>
                  <a:schemeClr val="accent3"/>
                </a:solidFill>
                <a:effectLst/>
                <a:latin typeface="Arial Black" pitchFamily="34" charset="0"/>
              </a:rPr>
              <a:t/>
            </a:r>
            <a:br>
              <a:rPr lang="ru-RU" sz="2000" dirty="0" smtClean="0">
                <a:ln/>
                <a:solidFill>
                  <a:schemeClr val="accent3"/>
                </a:solidFill>
                <a:effectLst/>
                <a:latin typeface="Arial Black" pitchFamily="34" charset="0"/>
              </a:rPr>
            </a:br>
            <a:r>
              <a:rPr lang="ru-RU" sz="2000" dirty="0" smtClean="0">
                <a:ln/>
                <a:solidFill>
                  <a:schemeClr val="accent3"/>
                </a:solidFill>
                <a:effectLst/>
                <a:latin typeface="Arial Black" pitchFamily="34" charset="0"/>
              </a:rPr>
              <a:t>  ФИНАНСОВЫЕ ПОТЕРИ </a:t>
            </a:r>
            <a:br>
              <a:rPr lang="ru-RU" sz="2000" dirty="0" smtClean="0">
                <a:ln/>
                <a:solidFill>
                  <a:schemeClr val="accent3"/>
                </a:solidFill>
                <a:effectLst/>
                <a:latin typeface="Arial Black" pitchFamily="34" charset="0"/>
              </a:rPr>
            </a:br>
            <a:r>
              <a:rPr lang="ru-RU" sz="2000" dirty="0" smtClean="0">
                <a:ln/>
                <a:solidFill>
                  <a:schemeClr val="accent3"/>
                </a:solidFill>
                <a:effectLst/>
                <a:latin typeface="Arial Black" pitchFamily="34" charset="0"/>
              </a:rPr>
              <a:t>МЕДИЦИНСКИХ ОРГАНИЗАЦИЙ РЕСПУБЛИКИ АДЫГЕЯ ПРИ МЕЖТЕРРИТОРИАЛЬНЫХ РАСЧЕТАХ ЗА ПЕРИОД ЯНВАРЬ – МАРТ 2017г.</a:t>
            </a:r>
            <a:br>
              <a:rPr lang="ru-RU" sz="2000" dirty="0" smtClean="0">
                <a:ln/>
                <a:solidFill>
                  <a:schemeClr val="accent3"/>
                </a:solidFill>
                <a:effectLst/>
                <a:latin typeface="Arial Black" pitchFamily="34" charset="0"/>
              </a:rPr>
            </a:br>
            <a:endParaRPr lang="ru-RU" sz="2000" dirty="0">
              <a:ln/>
              <a:solidFill>
                <a:schemeClr val="accent3"/>
              </a:solidFill>
              <a:effectLst/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5301208"/>
            <a:ext cx="5040560" cy="1368152"/>
          </a:xfrm>
        </p:spPr>
        <p:txBody>
          <a:bodyPr>
            <a:normAutofit fontScale="85000" lnSpcReduction="2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000" b="1" dirty="0" smtClean="0">
                <a:ln/>
                <a:solidFill>
                  <a:schemeClr val="accent3"/>
                </a:solidFill>
              </a:rPr>
              <a:t>Пшизова Зарема Абдуловна – </a:t>
            </a:r>
          </a:p>
          <a:p>
            <a:r>
              <a:rPr lang="ru-RU" sz="2000" b="1" dirty="0" smtClean="0">
                <a:ln/>
                <a:solidFill>
                  <a:schemeClr val="accent3"/>
                </a:solidFill>
              </a:rPr>
              <a:t>заместитель директора по организации ОМС </a:t>
            </a:r>
          </a:p>
          <a:p>
            <a:r>
              <a:rPr lang="ru-RU" sz="2000" b="1" dirty="0" smtClean="0">
                <a:ln/>
                <a:solidFill>
                  <a:schemeClr val="accent3"/>
                </a:solidFill>
              </a:rPr>
              <a:t>Территориального фонда обязательного медицинского страхования </a:t>
            </a:r>
          </a:p>
          <a:p>
            <a:r>
              <a:rPr lang="ru-RU" sz="2000" b="1" dirty="0" smtClean="0">
                <a:ln/>
                <a:solidFill>
                  <a:schemeClr val="accent3"/>
                </a:solidFill>
              </a:rPr>
              <a:t>Республики Адыгея</a:t>
            </a:r>
          </a:p>
          <a:p>
            <a:endParaRPr lang="ru-RU" b="1" dirty="0">
              <a:ln/>
              <a:solidFill>
                <a:schemeClr val="accent3"/>
              </a:solidFill>
            </a:endParaRPr>
          </a:p>
        </p:txBody>
      </p:sp>
      <p:pic>
        <p:nvPicPr>
          <p:cNvPr id="4" name="Picture 2" descr="D:\Заставки\Рисунок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0432" y="116632"/>
            <a:ext cx="504056" cy="50405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Территориальный фонд обязательного медицинского страхования Республики Адыгея</a:t>
            </a:r>
            <a:endParaRPr lang="ru-RU" sz="1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43431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/>
            </a:r>
            <a:br>
              <a:rPr lang="ru-RU" sz="2800" b="1" dirty="0" smtClean="0">
                <a:solidFill>
                  <a:srgbClr val="FFFF00"/>
                </a:solidFill>
              </a:rPr>
            </a:b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1993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rgbClr val="FFFF00"/>
                </a:solidFill>
              </a:rPr>
              <a:t>		В первом квартале 2017 года медицинскими организациями в ТФОМС РА было представлено 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rgbClr val="FFFF00"/>
                </a:solidFill>
              </a:rPr>
              <a:t>179,7 тыс. счетов 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rgbClr val="FFFF00"/>
                </a:solidFill>
              </a:rPr>
              <a:t>на возмещение затрат за оказанную медицинскую помощь гражданам, застрахованным на территории  других субъектов РФ на сумму 75206583,59рублей (192,1 тыс. счетов 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rgbClr val="FFFF00"/>
                </a:solidFill>
              </a:rPr>
              <a:t> за аналогичный период 2016г.).</a:t>
            </a:r>
            <a:endParaRPr lang="ru-RU" sz="3200" dirty="0"/>
          </a:p>
        </p:txBody>
      </p:sp>
      <p:pic>
        <p:nvPicPr>
          <p:cNvPr id="4" name="Picture 2" descr="D:\Заставки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7936" y="260648"/>
            <a:ext cx="576064" cy="5760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Территориальный фонд обязательного медицинского страхования Республики Адыгея</a:t>
            </a:r>
            <a:endParaRPr lang="ru-RU" sz="1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8424936" cy="2160240"/>
          </a:xfrm>
        </p:spPr>
        <p:txBody>
          <a:bodyPr>
            <a:noAutofit/>
          </a:bodyPr>
          <a:lstStyle/>
          <a:p>
            <a:pPr algn="ctr"/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	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 результате проведенного медико-экономического контроля выявлены 16 043 счета, что составило 8,9% от общего количества счетов, нарушений в них - 17251. В 2016 году было выявлено 24862 нарушения в  </a:t>
            </a:r>
            <a:b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</a:b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23 406 счетах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 - 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12,1% от общего 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количества счетов. 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/>
            </a:r>
            <a:b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</a:b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	В  структуре выявленных нарушений  97,7% принадлежит  следующим позициям:</a:t>
            </a:r>
            <a:endParaRPr lang="ru-RU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424106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/>
              <a:t>		</a:t>
            </a:r>
          </a:p>
          <a:p>
            <a:pPr>
              <a:buFont typeface="Wingdings" pitchFamily="2" charset="2"/>
              <a:buChar char="§"/>
            </a:pPr>
            <a:r>
              <a:rPr lang="ru-RU" b="1" dirty="0" smtClean="0"/>
              <a:t> нарушения , связанные с оформлением  и предъявлением на оплату счетов , их доля составила  41,2% от общего количества нарушений (53,9% - в 2016г.);</a:t>
            </a:r>
          </a:p>
          <a:p>
            <a:pPr>
              <a:buFont typeface="Wingdings" pitchFamily="2" charset="2"/>
              <a:buChar char="§"/>
            </a:pPr>
            <a:r>
              <a:rPr lang="ru-RU" b="1" dirty="0" smtClean="0"/>
              <a:t>нарушения, связанные с принадлежностью застрахованных лиц к СМО, составили  32,3% (26,8% - в 2016г.);</a:t>
            </a:r>
          </a:p>
          <a:p>
            <a:pPr>
              <a:buFont typeface="Wingdings" pitchFamily="2" charset="2"/>
              <a:buChar char="§"/>
            </a:pPr>
            <a:r>
              <a:rPr lang="ru-RU" b="1" dirty="0" smtClean="0"/>
              <a:t>нарушения, связанные с повторным или необоснованным включением в реестр счетов случаев оказания медицинской помощи,  представлены  24,2% (17,8% - в 2016г.) в </a:t>
            </a:r>
            <a:r>
              <a:rPr lang="ru-RU" b="1" smtClean="0"/>
              <a:t>структуре нарушений.</a:t>
            </a:r>
            <a:endParaRPr lang="ru-RU" b="1" dirty="0" smtClean="0"/>
          </a:p>
          <a:p>
            <a:pPr algn="ctr"/>
            <a:endParaRPr lang="ru-RU" dirty="0"/>
          </a:p>
        </p:txBody>
      </p:sp>
      <p:pic>
        <p:nvPicPr>
          <p:cNvPr id="4" name="Picture 2" descr="D:\Заставки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7936" y="116632"/>
            <a:ext cx="576064" cy="5760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Территориальный фонд обязательного медицинского страхования Республики Адыгея</a:t>
            </a:r>
            <a:endParaRPr lang="ru-RU" sz="1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rgbClr val="FFFF00"/>
                </a:solidFill>
              </a:rPr>
              <a:t> 	Сумма приостановленной  после  МЭК оплаты в размере 7 840 190,57 рублей в разрезе медицинских учреждений представлена в таблицах и в процентном эквиваленте составляет от 2,71% до 63,3%.</a:t>
            </a:r>
            <a:endParaRPr lang="ru-RU" sz="4400" dirty="0">
              <a:solidFill>
                <a:srgbClr val="FFFF00"/>
              </a:solidFill>
            </a:endParaRPr>
          </a:p>
        </p:txBody>
      </p:sp>
      <p:pic>
        <p:nvPicPr>
          <p:cNvPr id="4" name="Picture 2" descr="D:\Заставки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7936" y="260648"/>
            <a:ext cx="576064" cy="5760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Территориальный фонд обязательного медицинского страхования Республики Адыгея</a:t>
            </a:r>
            <a:endParaRPr lang="ru-RU" sz="1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434312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FFFF00"/>
                </a:solidFill>
              </a:rPr>
              <a:t>Сведения о финансовых расчетах с республиканскими МО  за оказанные медицинские услуги гражданам, застрахованным в других субъектах РФ по счетам за январь - март 2017г.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0" y="1556793"/>
          <a:ext cx="8856988" cy="497501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8034"/>
                <a:gridCol w="1224136"/>
                <a:gridCol w="936104"/>
                <a:gridCol w="864096"/>
                <a:gridCol w="864096"/>
                <a:gridCol w="936104"/>
                <a:gridCol w="864096"/>
                <a:gridCol w="1008112"/>
                <a:gridCol w="1008112"/>
                <a:gridCol w="864098"/>
              </a:tblGrid>
              <a:tr h="37771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ЛПУ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 выставленного счета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 приостановленной. оплаты/ экспертизы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отложенной оплаты /экспертизы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УДЕРЖАНО ПО МЭК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не восстановленной суммы от МЭК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оплачено январь.-март 2017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 CYR"/>
                          <a:ea typeface="Times New Roman"/>
                          <a:cs typeface="Times New Roman"/>
                        </a:rPr>
                        <a:t>% выставленной суммы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5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 CYR"/>
                          <a:ea typeface="Times New Roman"/>
                          <a:cs typeface="Times New Roman"/>
                        </a:rPr>
                        <a:t>Не  восстановленная сумма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МЭК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4/3*100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 CYR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 CYR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000" b="1" dirty="0" smtClean="0">
                          <a:latin typeface="Times New Roman CYR"/>
                          <a:ea typeface="Times New Roman"/>
                          <a:cs typeface="Times New Roman"/>
                        </a:rPr>
                        <a:t>=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 CYR"/>
                          <a:ea typeface="Times New Roman"/>
                          <a:cs typeface="Times New Roman"/>
                        </a:rPr>
                        <a:t>6/4*100</a:t>
                      </a:r>
                      <a:r>
                        <a:rPr lang="ru-RU" sz="1000" b="1" dirty="0">
                          <a:latin typeface="Times New Roman CYR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 CYR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 CYR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ru-RU" sz="1000" b="1" dirty="0" smtClean="0">
                          <a:latin typeface="Times New Roman CYR"/>
                          <a:ea typeface="Times New Roman"/>
                          <a:cs typeface="Times New Roman"/>
                        </a:rPr>
                        <a:t>=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 CYR"/>
                          <a:ea typeface="Times New Roman"/>
                          <a:cs typeface="Times New Roman"/>
                        </a:rPr>
                        <a:t>9/3*100</a:t>
                      </a:r>
                      <a:r>
                        <a:rPr lang="ru-RU" sz="1000" b="1" dirty="0">
                          <a:latin typeface="Times New Roman CYR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ГБУЗ РА АРКБ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14 046 251,12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622 913,20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4,43%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104 606,89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13 716 273,05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97,65%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ГБУЗ РА АРДКБ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3 646 217,89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635 702,81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17,43%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12 258,01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72 449,27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1,93%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3 528 917,12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96,78%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458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ГБУЗ РА "АРКОД им. М.Х.Ашхамафа"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9 987 255,09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2 125 918,10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21,29%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917,76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9 918 635,14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99,31%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ГБУЗ РА "АРККВД"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322 279,06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345,60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0,11%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204,16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322 074,90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99,94%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ГБУЗ РА "АРКИБ"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1 986 674,19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276 524,58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13,92%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52 376,58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18,94%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1 911 069,17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96,19%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14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ГБУЗ РА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АРКСП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1 173 829,00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77 869,64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6,63%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1 447,04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13 306,67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1,86%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1 147 895,34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97,79%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ГБУЗ РА "АРЦМП"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48 192,44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3 160,16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6,56%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3 160,16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45 032,28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93,44%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55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ГБУЗ РА "АРЦМР"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59 421,44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59 421,44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100,00%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Picture 2" descr="D:\Заставки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7936" y="260648"/>
            <a:ext cx="576064" cy="5760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51520" y="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Территориальный фонд обязательного медицинского страхования Республики Адыгея</a:t>
            </a:r>
            <a:endParaRPr lang="ru-RU" sz="1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434312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0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FFFF00"/>
                </a:solidFill>
              </a:rPr>
              <a:t>Сведения о финансовых расчетах с МО  районов РА за оказанные медицинские услуги гражданам, застрахованным в других субъектах РФ по счетам за январь- март 2017г.</a:t>
            </a:r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0" y="1556793"/>
          <a:ext cx="8856988" cy="50116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8034"/>
                <a:gridCol w="1152128"/>
                <a:gridCol w="1080120"/>
                <a:gridCol w="864096"/>
                <a:gridCol w="936104"/>
                <a:gridCol w="936104"/>
                <a:gridCol w="792088"/>
                <a:gridCol w="864096"/>
                <a:gridCol w="1080120"/>
                <a:gridCol w="864098"/>
              </a:tblGrid>
              <a:tr h="37771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0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0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ЛПУ</a:t>
                      </a:r>
                      <a:endParaRPr lang="ru-RU" sz="110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 выставленного счета</a:t>
                      </a:r>
                      <a:endParaRPr lang="ru-RU" sz="110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 приостановленной оплаты/ экспертизы</a:t>
                      </a:r>
                      <a:endParaRPr lang="ru-RU" sz="110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отложенной оплаты /экспертизы</a:t>
                      </a:r>
                      <a:endParaRPr lang="ru-RU" sz="110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УДЕРЖАНО ПО МЭК</a:t>
                      </a:r>
                      <a:endParaRPr lang="ru-RU" sz="110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не восстановленной суммы от МЭК</a:t>
                      </a:r>
                      <a:endParaRPr lang="ru-RU" sz="110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оплачено январь.-март 2017</a:t>
                      </a:r>
                      <a:endParaRPr lang="ru-RU" sz="110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latin typeface="Times New Roman CYR"/>
                          <a:ea typeface="Times New Roman"/>
                          <a:cs typeface="Times New Roman"/>
                        </a:rPr>
                        <a:t>% выставленной суммы</a:t>
                      </a:r>
                      <a:endParaRPr lang="ru-RU" sz="11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5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2060"/>
                          </a:solidFill>
                          <a:latin typeface="Times New Roman CYR"/>
                          <a:ea typeface="Times New Roman"/>
                          <a:cs typeface="Times New Roman"/>
                        </a:rPr>
                        <a:t>Не  восстановленная сумма</a:t>
                      </a:r>
                      <a:endParaRPr lang="ru-RU" sz="110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МЭК</a:t>
                      </a:r>
                      <a:endParaRPr lang="ru-RU" sz="1100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=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4/3*100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 CYR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 CYR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000" b="1" dirty="0" smtClean="0">
                          <a:latin typeface="Times New Roman CYR"/>
                          <a:ea typeface="Times New Roman"/>
                          <a:cs typeface="Times New Roman"/>
                        </a:rPr>
                        <a:t>=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 CYR"/>
                          <a:ea typeface="Times New Roman"/>
                          <a:cs typeface="Times New Roman"/>
                        </a:rPr>
                        <a:t>6/4*100</a:t>
                      </a:r>
                      <a:r>
                        <a:rPr lang="ru-RU" sz="1000" b="1" dirty="0">
                          <a:latin typeface="Times New Roman CYR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 CYR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 CYR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ru-RU" sz="1000" b="1" dirty="0" smtClean="0">
                          <a:latin typeface="Times New Roman CYR"/>
                          <a:ea typeface="Times New Roman"/>
                          <a:cs typeface="Times New Roman"/>
                        </a:rPr>
                        <a:t>=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 CYR"/>
                          <a:ea typeface="Times New Roman"/>
                          <a:cs typeface="Times New Roman"/>
                        </a:rPr>
                        <a:t>9/3*100</a:t>
                      </a:r>
                      <a:r>
                        <a:rPr lang="ru-RU" sz="1000" b="1" dirty="0">
                          <a:latin typeface="Times New Roman CYR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ГБУЗ РА "КОШЕХАБЛЬСКАЯ ЦРБ"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1 341 319,44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308 650,33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23,01%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5 912,46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225 617,10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1,92%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1 094 932,46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81,63%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ГБУЗ РА "ТАХТАМУКАЙСКАЯ ЦРБ"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14 278 932,91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843 735,12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5,91%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10 418,58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437 381,14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1,23%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13 347 770,55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93,48%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ГБУЗ РА "ЦРБ МАЙКОПСКОГО РАЙОНА"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2 510 156,26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549 664,84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21,90%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20 277,93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58 787,79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3,69%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2 401 512,21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95,67%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ГБУЗ РА "ШЦРБ"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232 709,55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147 309,79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63,30%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143 137,75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706,53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97,17%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87 746,52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37,71%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ГБУЗ РА "КРАСНОГВАРДЕЙСКАЯ ЦРБ"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2 491 687,15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481 813,64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19,34%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32 200,87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33 649,89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6,68%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2 380 028,93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95,52%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14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ГБУЗ РА "АМБ ИМ. К.М. БАТМЕНА"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3 659 438,18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406 529,36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11,11%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37 174,58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211 475,53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9,14%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3 224 731,95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88,12%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ГБУЗ РА "ГИАГИНСКАЯ ЦРБ"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1 057 250,22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89 422,96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8,46%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1 334,36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32 764,63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1,49%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1 011 546,30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95,68%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Picture 2" descr="D:\Заставки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7936" y="260648"/>
            <a:ext cx="576064" cy="5760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51520" y="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Территориальный фонд обязательного медицинского страхования Республики Адыгея</a:t>
            </a:r>
            <a:endParaRPr lang="ru-RU" sz="1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434312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Сведения о финансовых расчетах с городскими МО  за оказанные медицинские услуги гражданам, застрахованным в других субъектах РФ по счетам за январь- март 2017г.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0" y="1556793"/>
          <a:ext cx="8856988" cy="493319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88034"/>
                <a:gridCol w="1296144"/>
                <a:gridCol w="864096"/>
                <a:gridCol w="792088"/>
                <a:gridCol w="936104"/>
                <a:gridCol w="936104"/>
                <a:gridCol w="864096"/>
                <a:gridCol w="1008112"/>
                <a:gridCol w="1008112"/>
                <a:gridCol w="864098"/>
              </a:tblGrid>
              <a:tr h="50405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</a:rPr>
                        <a:t>№ </a:t>
                      </a:r>
                      <a:r>
                        <a:rPr lang="ru-RU" sz="1000" b="1" dirty="0" err="1">
                          <a:latin typeface="+mj-lt"/>
                        </a:rPr>
                        <a:t>п</a:t>
                      </a:r>
                      <a:r>
                        <a:rPr lang="ru-RU" sz="1000" b="1" dirty="0">
                          <a:latin typeface="+mj-lt"/>
                        </a:rPr>
                        <a:t>/</a:t>
                      </a:r>
                      <a:r>
                        <a:rPr lang="ru-RU" sz="1000" b="1" dirty="0" err="1">
                          <a:latin typeface="+mj-lt"/>
                        </a:rPr>
                        <a:t>п</a:t>
                      </a:r>
                      <a:endParaRPr lang="ru-RU" sz="11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</a:rPr>
                        <a:t>Наименование ЛПУ</a:t>
                      </a:r>
                      <a:endParaRPr lang="ru-RU" sz="11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</a:rPr>
                        <a:t>Сумма выставленного счета</a:t>
                      </a:r>
                      <a:endParaRPr lang="ru-RU" sz="11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</a:rPr>
                        <a:t>Сумма приостановленной оплаты/ экспертизы</a:t>
                      </a:r>
                      <a:endParaRPr lang="ru-RU" sz="11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</a:rPr>
                        <a:t>% отложенной оплаты /экспертизы</a:t>
                      </a:r>
                      <a:endParaRPr lang="ru-RU" sz="11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</a:rPr>
                        <a:t>ВСЕГО УДЕРЖАНО ПО МЭК</a:t>
                      </a:r>
                      <a:endParaRPr lang="ru-RU" sz="11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% не восстановленной суммы от МЭК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Всего оплачено январь.-март 2017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</a:rPr>
                        <a:t>% выставленной суммы</a:t>
                      </a:r>
                      <a:endParaRPr lang="ru-RU" sz="11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5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</a:rPr>
                        <a:t>Не  восстановленная сумма</a:t>
                      </a:r>
                      <a:endParaRPr lang="ru-RU" sz="11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</a:rPr>
                        <a:t>МЭК</a:t>
                      </a:r>
                      <a:endParaRPr lang="ru-RU" sz="11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</a:rPr>
                        <a:t>1</a:t>
                      </a:r>
                      <a:endParaRPr lang="ru-RU" sz="11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</a:rPr>
                        <a:t>2</a:t>
                      </a:r>
                      <a:endParaRPr lang="ru-RU" sz="11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3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4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5=4/3*100%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6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7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8=6/4*100%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9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</a:rPr>
                        <a:t>10</a:t>
                      </a:r>
                      <a:r>
                        <a:rPr lang="ru-RU" sz="1000" b="1" dirty="0" smtClean="0">
                          <a:latin typeface="+mj-lt"/>
                        </a:rPr>
                        <a:t>=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+mj-lt"/>
                        </a:rPr>
                        <a:t>9/3*100</a:t>
                      </a:r>
                      <a:r>
                        <a:rPr lang="ru-RU" sz="1000" b="1" dirty="0">
                          <a:latin typeface="+mj-lt"/>
                        </a:rPr>
                        <a:t>%</a:t>
                      </a:r>
                      <a:endParaRPr lang="ru-RU" sz="11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ГБУЗ РА "МГП № 1"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727 475,78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44 437,23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6,11%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14 813,79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9 450,62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33,34%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690 289,66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94,89%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2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ГБУЗ РА "МГП № 2"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440 202,85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22 261,92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5,06%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12 617,99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586,50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56,68%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418 841,71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95,15%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3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ГБУЗ РА "МГП № 3"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1 373 307,39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57 195,82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4,16%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11 557,48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3 068,94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20,21%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1 337 830,96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97,42%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4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ГБУЗ РА "МГДП №1"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366 175,26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14 229,99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3,89%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3 381,39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1 401,84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23,76%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357 202,88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97,55%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5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</a:rPr>
                        <a:t>ГБУЗ РА "МДГП №2"</a:t>
                      </a:r>
                      <a:endParaRPr lang="ru-RU" sz="11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286 171,92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7 761,02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2,71%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1 668,34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1 979,78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21,50%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277 309,02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96,90%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14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6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ГБУЗ РА "ХАНСКАЯ ПОЛИКЛИНИКА"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330 185,85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23 610,27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7,15%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1 645,94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3 241,88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6,97%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314 511,98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</a:rPr>
                        <a:t>95,25%</a:t>
                      </a:r>
                      <a:endParaRPr lang="ru-RU" sz="11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7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7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ГБУЗ РА "МГКБ"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8 501 760,56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591 096,06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6,95%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102 269,76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15 047,51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17,30%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8 310 458,76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97,75%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55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8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ГБУЗ РА "ССМП Г.МАЙКОПА"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2 190 678,00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149 199,00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6,81%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149 199,00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0,00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100,00%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+mj-lt"/>
                        </a:rPr>
                        <a:t>2 016 142,22</a:t>
                      </a:r>
                      <a:endParaRPr lang="ru-RU" sz="1100" b="1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j-lt"/>
                        </a:rPr>
                        <a:t>92,03%</a:t>
                      </a:r>
                      <a:endParaRPr lang="ru-RU" sz="11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Picture 2" descr="D:\Заставки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7936" y="260648"/>
            <a:ext cx="576064" cy="5760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51520" y="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Территориальный фонд обязательного медицинского страхования Республики Адыгея</a:t>
            </a:r>
            <a:endParaRPr lang="ru-RU" sz="1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434312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FFFF00"/>
                </a:solidFill>
              </a:rPr>
              <a:t>Сведения о финансовых расчетах с частными МО  РА за оказанные медицинские услуги гражданам, застрахованным в других субъектах РФ по счетам за январь - март 2017г.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FFFF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0" y="1556793"/>
          <a:ext cx="8856988" cy="511256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2050"/>
                <a:gridCol w="1152128"/>
                <a:gridCol w="864096"/>
                <a:gridCol w="792088"/>
                <a:gridCol w="936104"/>
                <a:gridCol w="936104"/>
                <a:gridCol w="864096"/>
                <a:gridCol w="1008112"/>
                <a:gridCol w="936104"/>
                <a:gridCol w="936106"/>
              </a:tblGrid>
              <a:tr h="45211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ЛПУ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 выставленного счета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Сумма приостановленной. оплаты/ экспертизы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отложенной оплаты /экспертизы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УДЕРЖАНО ПО МЭК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не восстановленной суммы от МЭК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оплачено январь.-март 2017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 CYR"/>
                          <a:ea typeface="Times New Roman"/>
                          <a:cs typeface="Times New Roman"/>
                        </a:rPr>
                        <a:t>% выставленной суммы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10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 CYR"/>
                          <a:ea typeface="Times New Roman"/>
                          <a:cs typeface="Times New Roman"/>
                        </a:rPr>
                        <a:t>Не  восстановленная сумма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МЭК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2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5=4/3*100%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 CYR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 CYR"/>
                          <a:ea typeface="Times New Roman"/>
                          <a:cs typeface="Times New Roman"/>
                        </a:rPr>
                        <a:t>8=6/4*100%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 CYR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 CYR"/>
                          <a:ea typeface="Times New Roman"/>
                          <a:cs typeface="Times New Roman"/>
                        </a:rPr>
                        <a:t>10=9/3*100%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2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ООО КЛИНИКА XXI ВЕКА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2 269 249,47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191 353,53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8,43%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4 652,20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2,43%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2 195 522,98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96,75%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2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ООО "ДЦА"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1 280 491,50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81 201,90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6,34%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1 280 491,50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2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ООО "АТЛАНТ"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228 127,06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13 059,57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5,72%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2 173,15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16,64%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225 953,91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99,05%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2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ООО ИЗУМРУД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148 044,00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36 456,46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24,63%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36456,46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111 587,54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75,37%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2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ООО "ЦЕНТР ЗДОРОВЬЯ"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67 184,12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9 267,67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13,79%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9 267,67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57 916,45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86,21%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546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ООО "МРТ-ЭКСПЕРТ МАЙКОП"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146 800,00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29 500,00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20,10%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146 800,00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21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ООО "ВИДДЕР-А"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9 115,89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9 115,89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100,00%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Picture 2" descr="D:\Заставки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7936" y="260648"/>
            <a:ext cx="576064" cy="5760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51520" y="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Территориальный фонд обязательного медицинского страхования Республики Адыгея</a:t>
            </a:r>
            <a:endParaRPr lang="ru-RU" sz="1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СООТНОШЕНИЕ ОБЪЕМА ПРИОСТАНОВЛЕННОЙ ОПЛАТЫ К ОБЪЕМУ СРЕДСТВ ПО ПРЕДЪЯВЛЕННЫМ СЧЕТАМ, в %:</a:t>
            </a:r>
            <a:br>
              <a:rPr lang="ru-RU" sz="2800" b="1" dirty="0" smtClean="0">
                <a:solidFill>
                  <a:srgbClr val="FFFF00"/>
                </a:solidFill>
              </a:rPr>
            </a:b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463314" cy="574468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FFFF00"/>
                </a:solidFill>
              </a:rPr>
              <a:t>1.по медицинским организациям г. Майкопа:</a:t>
            </a:r>
          </a:p>
          <a:p>
            <a:r>
              <a:rPr lang="ru-RU" dirty="0" smtClean="0"/>
              <a:t>-в ГБУЗ РА «МДГП №2» -2,71% (7 761,02руб.) от суммы выставленного счета;</a:t>
            </a:r>
          </a:p>
          <a:p>
            <a:r>
              <a:rPr lang="ru-RU" dirty="0" smtClean="0"/>
              <a:t>-в ГБУЗ РА « Ханская поликлиника» -7,15% (23 610,27руб) от суммы выставленного счета.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FF00"/>
                </a:solidFill>
              </a:rPr>
              <a:t>2.по ЦРБ РА:</a:t>
            </a:r>
          </a:p>
          <a:p>
            <a:r>
              <a:rPr lang="ru-RU" dirty="0" smtClean="0"/>
              <a:t>-в ГБУЗ РА «Тахтамукайская ЦРБ» -5,91%  (843 735,12)от суммы выставленного счета;</a:t>
            </a:r>
          </a:p>
          <a:p>
            <a:r>
              <a:rPr lang="ru-RU" dirty="0" smtClean="0"/>
              <a:t>-в ГБУЗ РА «ШЦРБ» -63,3% (147 309,79)от суммы выставленного счета.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FF00"/>
                </a:solidFill>
              </a:rPr>
              <a:t>3. по республиканским  медицинским организациям:</a:t>
            </a:r>
          </a:p>
          <a:p>
            <a:r>
              <a:rPr lang="ru-RU" dirty="0" smtClean="0"/>
              <a:t>-в ГБУЗ РА «АРККВД» -0,11% (345,60руб) от суммы выставленного счета;</a:t>
            </a:r>
          </a:p>
          <a:p>
            <a:r>
              <a:rPr lang="ru-RU" dirty="0" smtClean="0"/>
              <a:t>-в ГБУЗ РА «АРКОД им. </a:t>
            </a:r>
            <a:r>
              <a:rPr lang="ru-RU" dirty="0" err="1" smtClean="0"/>
              <a:t>М.Х.Ашхамафа</a:t>
            </a:r>
            <a:r>
              <a:rPr lang="ru-RU" dirty="0" smtClean="0"/>
              <a:t>» - 21,29% (635 702,81руб.) от суммы выставленного счета.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FF00"/>
                </a:solidFill>
              </a:rPr>
              <a:t>4. по частным  медицинским  организациям:</a:t>
            </a:r>
          </a:p>
          <a:p>
            <a:r>
              <a:rPr lang="ru-RU" dirty="0" smtClean="0"/>
              <a:t>-в  ООО «Изумруд» - 24,63% (36 456,46руб.) от суммы выставленного счета;</a:t>
            </a:r>
          </a:p>
          <a:p>
            <a:r>
              <a:rPr lang="ru-RU" dirty="0" smtClean="0"/>
              <a:t>-в  ООО «</a:t>
            </a:r>
            <a:r>
              <a:rPr lang="ru-RU" dirty="0" err="1" smtClean="0"/>
              <a:t>Виддер-А</a:t>
            </a:r>
            <a:r>
              <a:rPr lang="ru-RU" dirty="0" smtClean="0"/>
              <a:t>» - 0% от суммы выставленного счета.	</a:t>
            </a:r>
          </a:p>
          <a:p>
            <a:endParaRPr lang="ru-RU" dirty="0"/>
          </a:p>
        </p:txBody>
      </p:sp>
      <p:pic>
        <p:nvPicPr>
          <p:cNvPr id="4" name="Picture 2" descr="D:\Заставки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7936" y="116632"/>
            <a:ext cx="576064" cy="5760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Территориальный фонд обязательного медицинского страхования Республики Адыгея</a:t>
            </a:r>
            <a:endParaRPr lang="ru-RU" sz="1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СООТНОШЕНИЕ НЕ ВОССТАНОВЛЕННОГО ОБЪЕМА СРЕДСТВ К ОБЪЕМУ СРЕДСТВ ПРИОСТАНОВЛЕННОЙ ОПЛАТЫ, в %:</a:t>
            </a:r>
            <a:r>
              <a:rPr lang="ru-RU" sz="2800" dirty="0" smtClean="0">
                <a:solidFill>
                  <a:srgbClr val="FFFF00"/>
                </a:solidFill>
              </a:rPr>
              <a:t/>
            </a:r>
            <a:br>
              <a:rPr lang="ru-RU" sz="2800" dirty="0" smtClean="0">
                <a:solidFill>
                  <a:srgbClr val="FFFF00"/>
                </a:solidFill>
              </a:rPr>
            </a:b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14422"/>
            <a:ext cx="8715436" cy="585791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pPr algn="ctr">
              <a:buNone/>
            </a:pPr>
            <a:r>
              <a:rPr lang="ru-RU" sz="2900" b="1" dirty="0" smtClean="0">
                <a:solidFill>
                  <a:srgbClr val="FFFF00"/>
                </a:solidFill>
              </a:rPr>
              <a:t>1 .по медицинским организациям г. Майкопа:</a:t>
            </a:r>
          </a:p>
          <a:p>
            <a:r>
              <a:rPr lang="ru-RU" sz="2900" dirty="0" smtClean="0"/>
              <a:t>-в ГБУЗ РА  «Ханская поликлиника» -6,97% (1 645,94руб.)  от приостановленной суммы;</a:t>
            </a:r>
          </a:p>
          <a:p>
            <a:r>
              <a:rPr lang="ru-RU" sz="2900" dirty="0" smtClean="0"/>
              <a:t>-в ГБУЗ РА «МГП №2» -56,68% ( 12 617,99руб.) от приостановленной суммы оплаты;</a:t>
            </a:r>
          </a:p>
          <a:p>
            <a:r>
              <a:rPr lang="ru-RU" sz="2900" dirty="0" smtClean="0"/>
              <a:t> -в  ГБУЗ РА «ССМП» -100% (149199,00руб.) от суммы приостановленной оплаты, что связано со спецификой деятельности;</a:t>
            </a:r>
          </a:p>
          <a:p>
            <a:pPr algn="ctr">
              <a:buNone/>
            </a:pPr>
            <a:r>
              <a:rPr lang="ru-RU" sz="2900" b="1" dirty="0" smtClean="0">
                <a:solidFill>
                  <a:srgbClr val="FFFF00"/>
                </a:solidFill>
              </a:rPr>
              <a:t>2.по ЦРБ  РА:</a:t>
            </a:r>
          </a:p>
          <a:p>
            <a:r>
              <a:rPr lang="ru-RU" sz="2900" dirty="0" smtClean="0"/>
              <a:t>-в  ГБУЗ РА «Кошехабльская ЦРБ» -1,2% (5 912,46руб.) от приостановленной суммы оплаты;	</a:t>
            </a:r>
          </a:p>
          <a:p>
            <a:r>
              <a:rPr lang="ru-RU" sz="2900" dirty="0" smtClean="0"/>
              <a:t>-в  ГБУЗ РА « ШЦРБ» -97,17% (143 137,75руб.) от суммы приостановленной оплаты;</a:t>
            </a:r>
          </a:p>
          <a:p>
            <a:pPr algn="ctr">
              <a:buNone/>
            </a:pPr>
            <a:r>
              <a:rPr lang="ru-RU" sz="2900" b="1" dirty="0" smtClean="0">
                <a:solidFill>
                  <a:srgbClr val="FFFF00"/>
                </a:solidFill>
              </a:rPr>
              <a:t>3.по  республиканским  медицинским  организациям:</a:t>
            </a:r>
          </a:p>
          <a:p>
            <a:r>
              <a:rPr lang="ru-RU" sz="2900" dirty="0" smtClean="0"/>
              <a:t>-в  ГБУЗ РА «АРКБ», «АРКОД», «АРККВД» 0% от суммы приостановленной оплаты;</a:t>
            </a:r>
          </a:p>
          <a:p>
            <a:r>
              <a:rPr lang="ru-RU" sz="2900" dirty="0" smtClean="0"/>
              <a:t>-в  ГБУЗ РА « АРЦМП» - 100% ( 93 160,16руб.) от суммы приостановленной оплаты;</a:t>
            </a:r>
          </a:p>
          <a:p>
            <a:pPr algn="ctr">
              <a:buNone/>
            </a:pPr>
            <a:r>
              <a:rPr lang="ru-RU" sz="2900" b="1" dirty="0" smtClean="0">
                <a:solidFill>
                  <a:srgbClr val="FFFF00"/>
                </a:solidFill>
              </a:rPr>
              <a:t>4.по  частным  медицинским организациям:</a:t>
            </a:r>
          </a:p>
          <a:p>
            <a:r>
              <a:rPr lang="ru-RU" sz="2900" dirty="0" smtClean="0"/>
              <a:t>-в  ООО «ДЦА», «МРТ-ЭКСПЕРТ-МАЙКОП» - 0% от приостановленной суммы;</a:t>
            </a:r>
          </a:p>
          <a:p>
            <a:r>
              <a:rPr lang="ru-RU" sz="2900" dirty="0" smtClean="0"/>
              <a:t>-в  ООО «Изумруд» - 100% (36 456,46руб.) от приостановленной суммы.</a:t>
            </a:r>
          </a:p>
          <a:p>
            <a:endParaRPr lang="ru-RU" dirty="0"/>
          </a:p>
        </p:txBody>
      </p:sp>
      <p:pic>
        <p:nvPicPr>
          <p:cNvPr id="4" name="Picture 2" descr="D:\Заставки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7936" y="116632"/>
            <a:ext cx="576064" cy="5760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Территориальный фонд обязательного медицинского страхования Республики Адыгея</a:t>
            </a:r>
            <a:endParaRPr lang="ru-RU" sz="1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СООТНОШЕНИЕ ОБЪЕМА ПОЛУЧЕННЫХ СРЕДСТВ К ОБЪЕМУ СРЕДСТВ ПО ПРЕДЪЯВЛЕННЫМ СЧЕТАМ, в %.</a:t>
            </a:r>
            <a:br>
              <a:rPr lang="ru-RU" sz="2800" b="1" dirty="0" smtClean="0">
                <a:solidFill>
                  <a:srgbClr val="FFFF00"/>
                </a:solidFill>
              </a:rPr>
            </a:b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229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		</a:t>
            </a:r>
            <a:r>
              <a:rPr lang="ru-RU" sz="2900" b="1" dirty="0" smtClean="0">
                <a:solidFill>
                  <a:srgbClr val="FFFF00"/>
                </a:solidFill>
              </a:rPr>
              <a:t>1. по медицинским организациям г. Майкопа:</a:t>
            </a:r>
          </a:p>
          <a:p>
            <a:r>
              <a:rPr lang="ru-RU" dirty="0" smtClean="0"/>
              <a:t> ГБУЗ РА «МГКБ» - 97,75%(8 310 458,76руб.) от суммы выставленного счета;</a:t>
            </a:r>
          </a:p>
          <a:p>
            <a:r>
              <a:rPr lang="ru-RU" dirty="0" smtClean="0"/>
              <a:t> ГБУЗ РА «МГП №1» - 94,89% (690 289,66руб.)  от суммы выставленного счета.</a:t>
            </a:r>
          </a:p>
          <a:p>
            <a:pPr algn="ctr">
              <a:buNone/>
            </a:pPr>
            <a:r>
              <a:rPr lang="ru-RU" dirty="0" smtClean="0"/>
              <a:t>		</a:t>
            </a:r>
            <a:r>
              <a:rPr lang="ru-RU" sz="2900" b="1" dirty="0" smtClean="0">
                <a:solidFill>
                  <a:srgbClr val="FFFF00"/>
                </a:solidFill>
              </a:rPr>
              <a:t>2.по ЦРБ РА:</a:t>
            </a:r>
          </a:p>
          <a:p>
            <a:r>
              <a:rPr lang="ru-RU" dirty="0" smtClean="0"/>
              <a:t> ГБУЗ РА «Гиагинская ЦРБ» - 95,68% (1 011 546,3руб.) от суммы выставленного счета;</a:t>
            </a:r>
          </a:p>
          <a:p>
            <a:r>
              <a:rPr lang="ru-RU" dirty="0" smtClean="0"/>
              <a:t> ГБУЗ РА « ШЦРБ» - 37,71%  (87 746,52руб.) от суммы выставленного счета.</a:t>
            </a:r>
          </a:p>
          <a:p>
            <a:pPr algn="ctr">
              <a:buNone/>
            </a:pPr>
            <a:r>
              <a:rPr lang="ru-RU" dirty="0" smtClean="0"/>
              <a:t>		</a:t>
            </a:r>
            <a:r>
              <a:rPr lang="ru-RU" sz="2900" b="1" dirty="0" smtClean="0">
                <a:solidFill>
                  <a:srgbClr val="FFFF00"/>
                </a:solidFill>
              </a:rPr>
              <a:t>3.по  республиканским медицинским организациям:</a:t>
            </a:r>
          </a:p>
          <a:p>
            <a:r>
              <a:rPr lang="ru-RU" dirty="0" smtClean="0"/>
              <a:t>ГБУЗ РА «АРЦМР»,  ГБУЗ РА « АРККВД» -100%, 99,94%  соответственно (59 421,44руб., 322 074,90руб) от сумм выставленных счетов;</a:t>
            </a:r>
          </a:p>
          <a:p>
            <a:r>
              <a:rPr lang="ru-RU" dirty="0" smtClean="0"/>
              <a:t>ГБУЗ РА «АРЦМП» - 93,44% (45 032,28руб.) от суммы выставленного счета.</a:t>
            </a:r>
          </a:p>
          <a:p>
            <a:pPr algn="ctr">
              <a:buNone/>
            </a:pPr>
            <a:r>
              <a:rPr lang="ru-RU" dirty="0" smtClean="0"/>
              <a:t>	</a:t>
            </a:r>
            <a:r>
              <a:rPr lang="ru-RU" b="1" dirty="0" smtClean="0"/>
              <a:t>	</a:t>
            </a:r>
            <a:r>
              <a:rPr lang="ru-RU" sz="2900" b="1" dirty="0" smtClean="0">
                <a:solidFill>
                  <a:srgbClr val="FFFF00"/>
                </a:solidFill>
              </a:rPr>
              <a:t>4.по частным  медицинским  организациям:</a:t>
            </a:r>
          </a:p>
          <a:p>
            <a:r>
              <a:rPr lang="ru-RU" dirty="0" smtClean="0"/>
              <a:t>ООО «ДЦА»,ООО «МРТ ЭКСПЕРТ МАЙКОП»,ООО «</a:t>
            </a:r>
            <a:r>
              <a:rPr lang="ru-RU" dirty="0" err="1" smtClean="0"/>
              <a:t>Виддер</a:t>
            </a:r>
            <a:r>
              <a:rPr lang="ru-RU" dirty="0" smtClean="0"/>
              <a:t> –А» - 100% (1 280 491,50руб.,146800,00руб.,9 115,89руб.соотвественно) от сумм выставленных счетов;</a:t>
            </a:r>
          </a:p>
          <a:p>
            <a:r>
              <a:rPr lang="ru-RU" dirty="0" smtClean="0"/>
              <a:t>ООО «Изумруд» - 75,37% (111 587,54руб.) от суммы выставленного счета.</a:t>
            </a:r>
            <a:endParaRPr lang="ru-RU" dirty="0"/>
          </a:p>
        </p:txBody>
      </p:sp>
      <p:pic>
        <p:nvPicPr>
          <p:cNvPr id="4" name="Picture 2" descr="D:\Заставки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7936" y="260648"/>
            <a:ext cx="576064" cy="5760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Территориальный фонд обязательного медицинского страхования Республики Адыгея</a:t>
            </a:r>
            <a:endParaRPr lang="ru-RU" sz="1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642918"/>
            <a:ext cx="8496944" cy="6026442"/>
          </a:xfrm>
        </p:spPr>
        <p:txBody>
          <a:bodyPr>
            <a:normAutofit fontScale="70000" lnSpcReduction="20000"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>
              <a:buNone/>
            </a:pP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.</a:t>
            </a:r>
          </a:p>
          <a:p>
            <a:pPr>
              <a:buNone/>
            </a:pP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	</a:t>
            </a:r>
            <a:r>
              <a:rPr lang="ru-RU" b="1" dirty="0" smtClean="0"/>
              <a:t>Всего, медицинским  организациям , осуществляющим  свою деятельность на территории Республики Адыгея, было перечислено средств по предъявленным счетам в размере 71 206 583,59 руб.( 95,67% от объема средств, предъявленным к оплате),сумма средств ,не принятая к оплате , составила 3 259 020,77руб.,в том числе:</a:t>
            </a:r>
          </a:p>
          <a:p>
            <a:pPr lvl="0">
              <a:buNone/>
            </a:pPr>
            <a:r>
              <a:rPr lang="ru-RU" b="1" dirty="0" smtClean="0"/>
              <a:t>	1 869 045,92руб. (57,35%) – по МЭК (в т.ч. 447 799,72руб.-23,96% - ГБУЗ РА «Тахтамукайская ЦРБ», 248 650,11руб.-13,3% -ГБУЗ РА «АМБ им. К. М. Батмена»);</a:t>
            </a:r>
          </a:p>
          <a:p>
            <a:pPr>
              <a:buNone/>
            </a:pPr>
            <a:r>
              <a:rPr lang="ru-RU" b="1" dirty="0" smtClean="0"/>
              <a:t> </a:t>
            </a:r>
          </a:p>
          <a:p>
            <a:pPr lvl="0"/>
            <a:r>
              <a:rPr lang="ru-RU" b="1" dirty="0" smtClean="0"/>
              <a:t>875 361,09руб.(26,86%) -по мотивированным  отказам  Краснодарского края ( вт.ч.442 154,81руб. – ГБУЗ РА «Тахтамукайская ЦРБ» -50,5%,137 135,32руб. - ГБУЗ РА «АМБ им. К.М. Батмена»-15,67% );</a:t>
            </a:r>
          </a:p>
          <a:p>
            <a:pPr>
              <a:buNone/>
            </a:pPr>
            <a:r>
              <a:rPr lang="ru-RU" b="1" dirty="0" smtClean="0"/>
              <a:t> </a:t>
            </a:r>
          </a:p>
          <a:p>
            <a:pPr lvl="0"/>
            <a:r>
              <a:rPr lang="ru-RU" b="1" dirty="0" smtClean="0"/>
              <a:t>107 942,01руб.(3,31%) - по мотивированным отказам территориальных фондов других территорий;</a:t>
            </a:r>
          </a:p>
          <a:p>
            <a:pPr>
              <a:buNone/>
            </a:pPr>
            <a:r>
              <a:rPr lang="ru-RU" b="1" dirty="0" smtClean="0"/>
              <a:t> </a:t>
            </a:r>
          </a:p>
          <a:p>
            <a:pPr lvl="0"/>
            <a:r>
              <a:rPr lang="ru-RU" b="1" dirty="0" smtClean="0"/>
              <a:t>308 772,01руб.(9,47%)	 - по экспертизам качества медицинской помощи;</a:t>
            </a:r>
          </a:p>
          <a:p>
            <a:pPr>
              <a:buNone/>
            </a:pPr>
            <a:r>
              <a:rPr lang="ru-RU" b="1" dirty="0" smtClean="0"/>
              <a:t> </a:t>
            </a:r>
          </a:p>
          <a:p>
            <a:pPr lvl="0"/>
            <a:r>
              <a:rPr lang="ru-RU" b="1" dirty="0" smtClean="0"/>
              <a:t>70  944,58руб.(2,18%) – по МЭЭ.</a:t>
            </a:r>
          </a:p>
          <a:p>
            <a:endParaRPr lang="ru-RU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4" name="Picture 2" descr="D:\Заставки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7936" y="260648"/>
            <a:ext cx="576064" cy="5760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Территориальный фонд обязательного медицинского страхования Республики Адыгея</a:t>
            </a:r>
            <a:endParaRPr lang="ru-RU" sz="1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68728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ВЫВОДЫ</a:t>
            </a:r>
            <a:br>
              <a:rPr lang="ru-RU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Потери медицинских организаций за первый квартал 2017 года составили 4,3% от суммы средств по предъявленным счетам, из которых 59,5% приходится на МЭК и МЭЭ, в то время как на ЭКМП -  9,5% .</a:t>
            </a:r>
          </a:p>
          <a:p>
            <a:r>
              <a:rPr lang="ru-RU" dirty="0" smtClean="0">
                <a:solidFill>
                  <a:srgbClr val="FFFF00"/>
                </a:solidFill>
              </a:rPr>
              <a:t>В непростых экономических реалиях, когда доходы учреждений не перекрывают их расходов, и перед руководителями постоянно встает вопрос об увеличении доходной части бюджета, представители ЛПУ, ответственные за внесение данных и формирование реестров счетов </a:t>
            </a:r>
            <a:r>
              <a:rPr lang="ru-RU" smtClean="0">
                <a:solidFill>
                  <a:srgbClr val="FFFF00"/>
                </a:solidFill>
              </a:rPr>
              <a:t>должны по-новому </a:t>
            </a:r>
            <a:r>
              <a:rPr lang="ru-RU" dirty="0" smtClean="0">
                <a:solidFill>
                  <a:srgbClr val="FFFF00"/>
                </a:solidFill>
              </a:rPr>
              <a:t>взглянуть на свою работу, оценить ее важность, т.к. именно здесь находятся «скрытые» резервы.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2" descr="D:\Заставки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7936" y="260648"/>
            <a:ext cx="576064" cy="57606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Территориальный фонд обязательного медицинского страхования Республики Адыгея</a:t>
            </a:r>
            <a:endParaRPr lang="ru-RU" sz="1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Заставки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6416" y="116632"/>
            <a:ext cx="735752" cy="73575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0"/>
            <a:ext cx="82089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Территориальный фонд обязательного медицинского страхования Республики Адыгея</a:t>
            </a:r>
            <a:endParaRPr lang="ru-RU" sz="1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1920" y="4581127"/>
            <a:ext cx="46805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cap="all" dirty="0" smtClean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БЛАГОДАРЮ</a:t>
            </a:r>
            <a:br>
              <a:rPr lang="ru-RU" sz="4800" b="1" cap="all" dirty="0" smtClean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4800" b="1" cap="all" dirty="0" smtClean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внимание!</a:t>
            </a:r>
            <a:endParaRPr lang="ru-RU" sz="48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165</TotalTime>
  <Words>1182</Words>
  <Application>Microsoft Office PowerPoint</Application>
  <PresentationFormat>Экран (4:3)</PresentationFormat>
  <Paragraphs>484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      ФИНАНСОВЫЕ ПОТЕРИ  МЕДИЦИНСКИХ ОРГАНИЗАЦИЙ РЕСПУБЛИКИ АДЫГЕЯ ПРИ МЕЖТЕРРИТОРИАЛЬНЫХ РАСЧЕТАХ ЗА ПЕРИОД ЯНВАРЬ – МАРТ 2017г. </vt:lpstr>
      <vt:lpstr> </vt:lpstr>
      <vt:lpstr> В результате проведенного медико-экономического контроля выявлены 16 043 счета, что составило 8,9% от общего количества счетов, нарушений в них - 17251. В 2016 году было выявлено 24862 нарушения в   23 406 счетах, - 12,1% от общего количества счетов.   В  структуре выявленных нарушений  97,7% принадлежит  следующим позициям:</vt:lpstr>
      <vt:lpstr> </vt:lpstr>
      <vt:lpstr>        Сведения о финансовых расчетах с республиканскими МО  за оказанные медицинские услуги гражданам, застрахованным в других субъектах РФ по счетам за январь - март 2017г. </vt:lpstr>
      <vt:lpstr>        Сведения о финансовых расчетах с МО  районов РА за оказанные медицинские услуги гражданам, застрахованным в других субъектах РФ по счетам за январь- март 2017г. </vt:lpstr>
      <vt:lpstr>        Сведения о финансовых расчетах с городскими МО  за оказанные медицинские услуги гражданам, застрахованным в других субъектах РФ по счетам за январь- март 2017г. </vt:lpstr>
      <vt:lpstr>        Сведения о финансовых расчетах с частными МО  РА за оказанные медицинские услуги гражданам, застрахованным в других субъектах РФ по счетам за январь - март 2017г. </vt:lpstr>
      <vt:lpstr>СООТНОШЕНИЕ ОБЪЕМА ПРИОСТАНОВЛЕННОЙ ОПЛАТЫ К ОБЪЕМУ СРЕДСТВ ПО ПРЕДЪЯВЛЕННЫМ СЧЕТАМ, в %: </vt:lpstr>
      <vt:lpstr>СООТНОШЕНИЕ НЕ ВОССТАНОВЛЕННОГО ОБЪЕМА СРЕДСТВ К ОБЪЕМУ СРЕДСТВ ПРИОСТАНОВЛЕННОЙ ОПЛАТЫ, в %: </vt:lpstr>
      <vt:lpstr>СООТНОШЕНИЕ ОБЪЕМА ПОЛУЧЕННЫХ СРЕДСТВ К ОБЪЕМУ СРЕДСТВ ПО ПРЕДЪЯВЛЕННЫМ СЧЕТАМ, в %. </vt:lpstr>
      <vt:lpstr>Слайд 12</vt:lpstr>
      <vt:lpstr>ВЫВОДЫ </vt:lpstr>
      <vt:lpstr>Слайд 14</vt:lpstr>
    </vt:vector>
  </TitlesOfParts>
  <Company>ТФОМС РА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 ФИНАНСОВЫХ  РАСЧЕТОВ  С  МО, ОСУЩЕСТВЛЯЮЩИМИ  ДЕЯТЕЛЬНОСТЬ В СИСТЕМЕ ОМС НА ТЕРРИТОРИИ РЕСПУБЛИКИ АДЫГЕЯ , ЗА ОКАЗАННЫЕ УСЛУГИ ГРАЖДАНАМ ,ЗАСТРАХОВАННЫМ В ДРУГИХ СУБЪЕКТАХ РФ , ПО СЧЕТАМ ЯНВАРЬ – МАРТ 2017 Г.</dc:title>
  <dc:creator>levterova</dc:creator>
  <cp:lastModifiedBy>Pshizova</cp:lastModifiedBy>
  <cp:revision>24</cp:revision>
  <dcterms:created xsi:type="dcterms:W3CDTF">2017-06-15T11:07:35Z</dcterms:created>
  <dcterms:modified xsi:type="dcterms:W3CDTF">2017-06-19T15:17:04Z</dcterms:modified>
</cp:coreProperties>
</file>