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351" r:id="rId3"/>
    <p:sldId id="381" r:id="rId4"/>
    <p:sldId id="355" r:id="rId5"/>
    <p:sldId id="378" r:id="rId6"/>
    <p:sldId id="358" r:id="rId7"/>
    <p:sldId id="359" r:id="rId8"/>
    <p:sldId id="360" r:id="rId9"/>
    <p:sldId id="361" r:id="rId10"/>
    <p:sldId id="363" r:id="rId11"/>
    <p:sldId id="364" r:id="rId12"/>
    <p:sldId id="366" r:id="rId13"/>
    <p:sldId id="367" r:id="rId14"/>
    <p:sldId id="382" r:id="rId15"/>
    <p:sldId id="383" r:id="rId16"/>
    <p:sldId id="371" r:id="rId17"/>
    <p:sldId id="384" r:id="rId18"/>
    <p:sldId id="385" r:id="rId19"/>
    <p:sldId id="379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93" r:id="rId28"/>
    <p:sldId id="394" r:id="rId29"/>
    <p:sldId id="395" r:id="rId30"/>
    <p:sldId id="396" r:id="rId31"/>
    <p:sldId id="397" r:id="rId32"/>
    <p:sldId id="398" r:id="rId33"/>
    <p:sldId id="399" r:id="rId34"/>
    <p:sldId id="400" r:id="rId35"/>
    <p:sldId id="401" r:id="rId36"/>
    <p:sldId id="402" r:id="rId37"/>
    <p:sldId id="310" r:id="rId38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buFont typeface="Wingdings" pitchFamily="2" charset="2"/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99FF"/>
    <a:srgbClr val="FF7C80"/>
    <a:srgbClr val="FF9999"/>
    <a:srgbClr val="0066FF"/>
    <a:srgbClr val="FF9900"/>
    <a:srgbClr val="9966FF"/>
    <a:srgbClr val="FF00FF"/>
    <a:srgbClr val="FF66CC"/>
    <a:srgbClr val="CC66FF"/>
    <a:srgbClr val="F3A95F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9317" autoAdjust="0"/>
  </p:normalViewPr>
  <p:slideViewPr>
    <p:cSldViewPr snapToGrid="0">
      <p:cViewPr>
        <p:scale>
          <a:sx n="100" d="100"/>
          <a:sy n="100" d="100"/>
        </p:scale>
        <p:origin x="-2004" y="-456"/>
      </p:cViewPr>
      <p:guideLst>
        <p:guide orient="horz" pos="2160"/>
        <p:guide pos="2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-250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.xlsx"/><Relationship Id="rId1" Type="http://schemas.openxmlformats.org/officeDocument/2006/relationships/image" Target="../media/image6.jpeg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2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3.xlsx"/><Relationship Id="rId1" Type="http://schemas.openxmlformats.org/officeDocument/2006/relationships/image" Target="../media/image6.jpe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4.xlsx"/><Relationship Id="rId1" Type="http://schemas.openxmlformats.org/officeDocument/2006/relationships/image" Target="../media/image6.jpe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5.xlsx"/><Relationship Id="rId1" Type="http://schemas.openxmlformats.org/officeDocument/2006/relationships/image" Target="../media/image6.jpe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6.xlsx"/><Relationship Id="rId1" Type="http://schemas.openxmlformats.org/officeDocument/2006/relationships/image" Target="../media/image6.jpe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7.xlsx"/><Relationship Id="rId1" Type="http://schemas.openxmlformats.org/officeDocument/2006/relationships/image" Target="../media/image6.jpe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8.xlsx"/><Relationship Id="rId1" Type="http://schemas.openxmlformats.org/officeDocument/2006/relationships/image" Target="../media/image6.jpe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9.xlsx"/><Relationship Id="rId1" Type="http://schemas.openxmlformats.org/officeDocument/2006/relationships/image" Target="../media/image6.jpeg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0.xlsx"/><Relationship Id="rId1" Type="http://schemas.openxmlformats.org/officeDocument/2006/relationships/image" Target="../media/image6.jpeg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1.xlsx"/><Relationship Id="rId1" Type="http://schemas.openxmlformats.org/officeDocument/2006/relationships/image" Target="../media/image6.jpeg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2.xlsx"/><Relationship Id="rId1" Type="http://schemas.openxmlformats.org/officeDocument/2006/relationships/image" Target="../media/image6.jpeg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3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4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3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Office_Excel15.xlsx"/><Relationship Id="rId1" Type="http://schemas.openxmlformats.org/officeDocument/2006/relationships/image" Target="../media/image6.jpeg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6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4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Office_Excel17.xlsx"/><Relationship Id="rId2" Type="http://schemas.openxmlformats.org/officeDocument/2006/relationships/image" Target="../media/image6.jpeg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проф.посещений и обращений  по поводу заболевания </a:t>
            </a:r>
          </a:p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5848708839271694"/>
          <c:y val="1.4184022238759943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3"/>
          <c:y val="0.14481607492737691"/>
          <c:w val="0.89295473611606346"/>
          <c:h val="0.66720970499840015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выполнение плана проф.посещений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5.7226590417039777E-3"/>
                  <c:y val="-6.9772731757058198E-2"/>
                </c:manualLayout>
              </c:layout>
              <c:showVal val="1"/>
            </c:dLbl>
            <c:dLbl>
              <c:idx val="1"/>
              <c:layout>
                <c:manualLayout>
                  <c:x val="2.2342517241631982E-3"/>
                  <c:y val="-7.2212122983290924E-2"/>
                </c:manualLayout>
              </c:layout>
              <c:showVal val="1"/>
            </c:dLbl>
            <c:dLbl>
              <c:idx val="2"/>
              <c:layout>
                <c:manualLayout>
                  <c:x val="4.9769242151220475E-3"/>
                  <c:y val="-7.7902670802990973E-2"/>
                </c:manualLayout>
              </c:layout>
              <c:showVal val="1"/>
            </c:dLbl>
            <c:dLbl>
              <c:idx val="3"/>
              <c:layout>
                <c:manualLayout>
                  <c:x val="8.3333324219890675E-3"/>
                  <c:y val="-1.891202965167995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5E-2"/>
                  <c:y val="-1.6548025945220004E-2"/>
                </c:manualLayout>
              </c:layout>
              <c:showVal val="1"/>
            </c:dLbl>
            <c:dLbl>
              <c:idx val="5"/>
              <c:layout>
                <c:manualLayout>
                  <c:x val="1.0185066412563774E-16"/>
                  <c:y val="-1.891202965167995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Тахтамукайская ЦРБ</c:v>
                </c:pt>
                <c:pt idx="1">
                  <c:v>Ханская поликлиника</c:v>
                </c:pt>
                <c:pt idx="2">
                  <c:v>Гиагинская ЦРБ</c:v>
                </c:pt>
              </c:strCache>
            </c:strRef>
          </c:cat>
          <c:val>
            <c:numRef>
              <c:f>Sheet1!$B$2:$D$2</c:f>
              <c:numCache>
                <c:formatCode>0.0%</c:formatCode>
                <c:ptCount val="3"/>
                <c:pt idx="0">
                  <c:v>1.153</c:v>
                </c:pt>
                <c:pt idx="1">
                  <c:v>1.1519999999999968</c:v>
                </c:pt>
                <c:pt idx="2">
                  <c:v>1.0129999999999968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выполнение плана обращений по поводу заболевания</c:v>
                </c:pt>
              </c:strCache>
            </c:strRef>
          </c:tx>
          <c:spPr>
            <a:solidFill>
              <a:srgbClr val="92D05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2.7843938337277219E-2"/>
                  <c:y val="-7.4064049981367369E-2"/>
                </c:manualLayout>
              </c:layout>
              <c:showVal val="1"/>
            </c:dLbl>
            <c:dLbl>
              <c:idx val="1"/>
              <c:layout>
                <c:manualLayout>
                  <c:x val="2.338057487089077E-2"/>
                  <c:y val="-6.2509283833453708E-2"/>
                </c:manualLayout>
              </c:layout>
              <c:showVal val="1"/>
            </c:dLbl>
            <c:dLbl>
              <c:idx val="2"/>
              <c:layout>
                <c:manualLayout>
                  <c:x val="2.424595097922683E-2"/>
                  <c:y val="-7.9662085215074133E-2"/>
                </c:manualLayout>
              </c:layout>
              <c:showVal val="1"/>
            </c:dLbl>
            <c:dLbl>
              <c:idx val="3"/>
              <c:layout>
                <c:manualLayout>
                  <c:x val="1.9444442317974382E-2"/>
                  <c:y val="-1.4184022238759943E-2"/>
                </c:manualLayout>
              </c:layout>
              <c:showVal val="1"/>
            </c:dLbl>
            <c:dLbl>
              <c:idx val="4"/>
              <c:layout>
                <c:manualLayout>
                  <c:x val="2.7777774739963592E-2"/>
                  <c:y val="-1.8912029651679957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8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Тахтамукайская ЦРБ</c:v>
                </c:pt>
                <c:pt idx="1">
                  <c:v>Ханская поликлиника</c:v>
                </c:pt>
                <c:pt idx="2">
                  <c:v>Гиагинская ЦРБ</c:v>
                </c:pt>
              </c:strCache>
            </c:strRef>
          </c:cat>
          <c:val>
            <c:numRef>
              <c:f>Sheet1!$B$3:$D$3</c:f>
              <c:numCache>
                <c:formatCode>0.0%</c:formatCode>
                <c:ptCount val="3"/>
                <c:pt idx="0">
                  <c:v>1.026</c:v>
                </c:pt>
                <c:pt idx="1">
                  <c:v>1.4219999999999942</c:v>
                </c:pt>
                <c:pt idx="2">
                  <c:v>1.0349999999999968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1950208"/>
        <c:axId val="101951744"/>
        <c:axId val="0"/>
      </c:bar3DChart>
      <c:catAx>
        <c:axId val="101950208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1951744"/>
        <c:crosses val="autoZero"/>
        <c:auto val="1"/>
        <c:lblAlgn val="ctr"/>
        <c:lblOffset val="100"/>
        <c:tickLblSkip val="1"/>
        <c:tickMarkSkip val="1"/>
      </c:catAx>
      <c:valAx>
        <c:axId val="101951744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1950208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301E-2"/>
          <c:y val="0.91023580099332835"/>
          <c:w val="0.98580835215920004"/>
          <c:h val="6.9517158757926717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проф.посещений и обращений  по поводу заболевания </a:t>
            </a:r>
          </a:p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5848708839271697"/>
          <c:y val="1.4184022238759921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34"/>
          <c:y val="0.14481607492737691"/>
          <c:w val="0.89295473611606135"/>
          <c:h val="0.66720970499840027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выполнение плана проф.посещений</c:v>
                </c:pt>
              </c:strCache>
            </c:strRef>
          </c:tx>
          <c:spPr>
            <a:solidFill>
              <a:srgbClr val="FFC00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4.3337703047057934E-3"/>
                  <c:y val="-1.3036642802018219E-2"/>
                </c:manualLayout>
              </c:layout>
              <c:showVal val="1"/>
            </c:dLbl>
            <c:dLbl>
              <c:idx val="1"/>
              <c:layout>
                <c:manualLayout>
                  <c:x val="6.4009179351577081E-3"/>
                  <c:y val="-1.7840037734711163E-2"/>
                </c:manualLayout>
              </c:layout>
              <c:showVal val="1"/>
            </c:dLbl>
            <c:dLbl>
              <c:idx val="2"/>
              <c:layout>
                <c:manualLayout>
                  <c:x val="6.3659223134380823E-3"/>
                  <c:y val="-1.4074570728571057E-2"/>
                </c:manualLayout>
              </c:layout>
              <c:showVal val="1"/>
            </c:dLbl>
            <c:dLbl>
              <c:idx val="3"/>
              <c:layout>
                <c:manualLayout>
                  <c:x val="8.3333324219890693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76E-2"/>
                </c:manualLayout>
              </c:layout>
              <c:showVal val="1"/>
            </c:dLbl>
            <c:dLbl>
              <c:idx val="5"/>
              <c:layout>
                <c:manualLayout>
                  <c:x val="1.0185066412563769E-16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МДГП № 2</c:v>
                </c:pt>
                <c:pt idx="1">
                  <c:v>МГП № 2</c:v>
                </c:pt>
                <c:pt idx="2">
                  <c:v>АРКСП</c:v>
                </c:pt>
                <c:pt idx="3">
                  <c:v>АРДКБ</c:v>
                </c:pt>
                <c:pt idx="4">
                  <c:v>Кошехабльская ЦРБ</c:v>
                </c:pt>
              </c:strCache>
            </c:strRef>
          </c:cat>
          <c:val>
            <c:numRef>
              <c:f>Sheet1!$B$2:$F$2</c:f>
              <c:numCache>
                <c:formatCode>0.0%</c:formatCode>
                <c:ptCount val="5"/>
                <c:pt idx="0">
                  <c:v>0.51100000000000001</c:v>
                </c:pt>
                <c:pt idx="1">
                  <c:v>0.60000000000000064</c:v>
                </c:pt>
                <c:pt idx="2">
                  <c:v>0.63600000000000156</c:v>
                </c:pt>
                <c:pt idx="3">
                  <c:v>0.92900000000000005</c:v>
                </c:pt>
                <c:pt idx="4">
                  <c:v>0.95100000000000062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выполнение плана обращений по поводу заболевания</c:v>
                </c:pt>
              </c:strCache>
            </c:strRef>
          </c:tx>
          <c:spPr>
            <a:solidFill>
              <a:srgbClr val="0070C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2.2288383389284482E-2"/>
                  <c:y val="-1.7327961026327568E-2"/>
                </c:manualLayout>
              </c:layout>
              <c:showVal val="1"/>
            </c:dLbl>
            <c:dLbl>
              <c:idx val="1"/>
              <c:layout>
                <c:manualLayout>
                  <c:x val="2.060279739689444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2.4245950979226858E-2"/>
                  <c:y val="-1.3469795292170449E-2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21E-2"/>
                </c:manualLayout>
              </c:layout>
              <c:showVal val="1"/>
            </c:dLbl>
            <c:dLbl>
              <c:idx val="4"/>
              <c:layout>
                <c:manualLayout>
                  <c:x val="2.7777774739963543E-2"/>
                  <c:y val="-1.8912029651679887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75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МДГП № 2</c:v>
                </c:pt>
                <c:pt idx="1">
                  <c:v>МГП № 2</c:v>
                </c:pt>
                <c:pt idx="2">
                  <c:v>АРКСП</c:v>
                </c:pt>
                <c:pt idx="3">
                  <c:v>АРДКБ</c:v>
                </c:pt>
                <c:pt idx="4">
                  <c:v>Кошехабльская ЦРБ</c:v>
                </c:pt>
              </c:strCache>
            </c:strRef>
          </c:cat>
          <c:val>
            <c:numRef>
              <c:f>Sheet1!$B$3:$F$3</c:f>
              <c:numCache>
                <c:formatCode>0.0%</c:formatCode>
                <c:ptCount val="5"/>
                <c:pt idx="0">
                  <c:v>0.87000000000000144</c:v>
                </c:pt>
                <c:pt idx="1">
                  <c:v>0.82600000000000062</c:v>
                </c:pt>
                <c:pt idx="2">
                  <c:v>0.97500000000000064</c:v>
                </c:pt>
                <c:pt idx="3">
                  <c:v>0.96100000000000063</c:v>
                </c:pt>
                <c:pt idx="4">
                  <c:v>0.94499999999999995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49652480"/>
        <c:axId val="49654016"/>
        <c:axId val="0"/>
      </c:bar3DChart>
      <c:catAx>
        <c:axId val="4965248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9654016"/>
        <c:crosses val="autoZero"/>
        <c:auto val="1"/>
        <c:lblAlgn val="ctr"/>
        <c:lblOffset val="100"/>
        <c:tickLblSkip val="1"/>
        <c:tickMarkSkip val="1"/>
      </c:catAx>
      <c:valAx>
        <c:axId val="49654016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49652480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3E-2"/>
          <c:y val="0.91023580099332835"/>
          <c:w val="0.98580835215920004"/>
          <c:h val="6.9517158757926439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оказанию неотложной МП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9876485140366895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34"/>
          <c:y val="0.14481607492737691"/>
          <c:w val="0.89295473611606113"/>
          <c:h val="0.66720970499840027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9966FF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3955050967295391E-2"/>
                  <c:y val="-1.732796102632756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4E-2"/>
                </c:manualLayout>
              </c:layout>
              <c:showVal val="1"/>
            </c:dLbl>
            <c:dLbl>
              <c:idx val="3"/>
              <c:layout>
                <c:manualLayout>
                  <c:x val="1.1111109895985443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235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Sheet1!$A$1:$E$1</c:f>
              <c:strCache>
                <c:ptCount val="5"/>
                <c:pt idx="0">
                  <c:v>МГП № 2</c:v>
                </c:pt>
                <c:pt idx="1">
                  <c:v>МГП № 1</c:v>
                </c:pt>
                <c:pt idx="2">
                  <c:v>МГП № 3</c:v>
                </c:pt>
                <c:pt idx="3">
                  <c:v>Ханская поликлиника</c:v>
                </c:pt>
                <c:pt idx="4">
                  <c:v>МДГП № 2</c:v>
                </c:pt>
              </c:strCache>
            </c:strRef>
          </c:cat>
          <c:val>
            <c:numRef>
              <c:f>Sheet1!$A$2:$E$2</c:f>
              <c:numCache>
                <c:formatCode>0.0%</c:formatCode>
                <c:ptCount val="5"/>
                <c:pt idx="0">
                  <c:v>0.36200000000000032</c:v>
                </c:pt>
                <c:pt idx="1">
                  <c:v>0.56599999999999995</c:v>
                </c:pt>
                <c:pt idx="2">
                  <c:v>0.62000000000000133</c:v>
                </c:pt>
                <c:pt idx="3">
                  <c:v>1.026999999999997</c:v>
                </c:pt>
                <c:pt idx="4">
                  <c:v>1.002999999999997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2276480"/>
        <c:axId val="102282368"/>
        <c:axId val="0"/>
      </c:bar3DChart>
      <c:catAx>
        <c:axId val="10227648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180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282368"/>
        <c:crosses val="autoZero"/>
        <c:auto val="1"/>
        <c:lblAlgn val="ctr"/>
        <c:lblOffset val="100"/>
        <c:tickLblSkip val="1"/>
        <c:tickMarkSkip val="1"/>
      </c:catAx>
      <c:valAx>
        <c:axId val="102282368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276480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диспансеризации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8904261930855135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38"/>
          <c:y val="0.14481607492737691"/>
          <c:w val="0.89295473611606113"/>
          <c:h val="0.66720970499840049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00B0F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3955050967295391E-2"/>
                  <c:y val="-1.732796102632756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42E-2"/>
                </c:manualLayout>
              </c:layout>
              <c:showVal val="1"/>
            </c:dLbl>
            <c:dLbl>
              <c:idx val="3"/>
              <c:layout>
                <c:manualLayout>
                  <c:x val="1.1111109895985447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27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Sheet1!$A$1:$J$1</c:f>
              <c:strCache>
                <c:ptCount val="10"/>
                <c:pt idx="0">
                  <c:v>Красногвардейская ЦРБ</c:v>
                </c:pt>
                <c:pt idx="1">
                  <c:v>МГП № 1</c:v>
                </c:pt>
                <c:pt idx="2">
                  <c:v>Тахтамукайская ЦРБ</c:v>
                </c:pt>
                <c:pt idx="3">
                  <c:v>Ханская поликлиника</c:v>
                </c:pt>
                <c:pt idx="4">
                  <c:v>Адыгейская МБ</c:v>
                </c:pt>
                <c:pt idx="5">
                  <c:v>МГП № 3</c:v>
                </c:pt>
                <c:pt idx="6">
                  <c:v>ЦРБ Майкопского района</c:v>
                </c:pt>
                <c:pt idx="7">
                  <c:v>Кошехабльская ЦРБ</c:v>
                </c:pt>
                <c:pt idx="8">
                  <c:v>Гиагинская ЦРБ</c:v>
                </c:pt>
                <c:pt idx="9">
                  <c:v>МГП № 2</c:v>
                </c:pt>
              </c:strCache>
            </c:strRef>
          </c:cat>
          <c:val>
            <c:numRef>
              <c:f>Sheet1!$A$2:$J$2</c:f>
              <c:numCache>
                <c:formatCode>0.0%</c:formatCode>
                <c:ptCount val="10"/>
                <c:pt idx="0">
                  <c:v>1.9970000000000001</c:v>
                </c:pt>
                <c:pt idx="1">
                  <c:v>1.4</c:v>
                </c:pt>
                <c:pt idx="2">
                  <c:v>1.1990000000000001</c:v>
                </c:pt>
                <c:pt idx="3">
                  <c:v>1.141</c:v>
                </c:pt>
                <c:pt idx="4">
                  <c:v>1.125999999999997</c:v>
                </c:pt>
                <c:pt idx="5">
                  <c:v>1.038</c:v>
                </c:pt>
                <c:pt idx="6">
                  <c:v>1.016</c:v>
                </c:pt>
                <c:pt idx="7">
                  <c:v>0.62800000000000145</c:v>
                </c:pt>
                <c:pt idx="8">
                  <c:v>0.73800000000000132</c:v>
                </c:pt>
                <c:pt idx="9">
                  <c:v>0.77200000000000146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2467456"/>
        <c:axId val="102468992"/>
        <c:axId val="0"/>
      </c:bar3DChart>
      <c:catAx>
        <c:axId val="10246745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468992"/>
        <c:crosses val="autoZero"/>
        <c:auto val="1"/>
        <c:lblAlgn val="ctr"/>
        <c:lblOffset val="100"/>
        <c:tickLblSkip val="1"/>
        <c:tickMarkSkip val="1"/>
      </c:catAx>
      <c:valAx>
        <c:axId val="102468992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46745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мед.осмотров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8904261930855141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42"/>
          <c:y val="0.14481607492737691"/>
          <c:w val="0.89295473611606113"/>
          <c:h val="0.66720970499840071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990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3955050967295391E-2"/>
                  <c:y val="-1.732796102632756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46E-2"/>
                </c:manualLayout>
              </c:layout>
              <c:showVal val="1"/>
            </c:dLbl>
            <c:dLbl>
              <c:idx val="3"/>
              <c:layout>
                <c:manualLayout>
                  <c:x val="1.111110989598545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305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Sheet1!$A$1:$I$1</c:f>
              <c:strCache>
                <c:ptCount val="9"/>
                <c:pt idx="0">
                  <c:v>МГП № 1</c:v>
                </c:pt>
                <c:pt idx="1">
                  <c:v>МГП № 2</c:v>
                </c:pt>
                <c:pt idx="2">
                  <c:v>МГП № 3</c:v>
                </c:pt>
                <c:pt idx="3">
                  <c:v>Тахтамукайская ЦРБ</c:v>
                </c:pt>
                <c:pt idx="4">
                  <c:v>Красногвардейская ЦРБ</c:v>
                </c:pt>
                <c:pt idx="5">
                  <c:v>МДГП № 2</c:v>
                </c:pt>
                <c:pt idx="6">
                  <c:v>Шовгеновская ЦРБ</c:v>
                </c:pt>
                <c:pt idx="7">
                  <c:v>Кошехабльская ЦРБ</c:v>
                </c:pt>
                <c:pt idx="8">
                  <c:v>Адыгейская МБ</c:v>
                </c:pt>
              </c:strCache>
            </c:strRef>
          </c:cat>
          <c:val>
            <c:numRef>
              <c:f>Sheet1!$A$2:$I$2</c:f>
              <c:numCache>
                <c:formatCode>0.0%</c:formatCode>
                <c:ptCount val="9"/>
                <c:pt idx="0">
                  <c:v>1.583</c:v>
                </c:pt>
                <c:pt idx="1">
                  <c:v>1.4</c:v>
                </c:pt>
                <c:pt idx="2">
                  <c:v>1.034</c:v>
                </c:pt>
                <c:pt idx="3">
                  <c:v>1.014999999999997</c:v>
                </c:pt>
                <c:pt idx="4">
                  <c:v>0.98099999999999998</c:v>
                </c:pt>
                <c:pt idx="5">
                  <c:v>0.96600000000000064</c:v>
                </c:pt>
                <c:pt idx="6">
                  <c:v>0.29100000000000031</c:v>
                </c:pt>
                <c:pt idx="7">
                  <c:v>0.64600000000000146</c:v>
                </c:pt>
                <c:pt idx="8">
                  <c:v>0.67600000000000182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2695296"/>
        <c:axId val="102696832"/>
        <c:axId val="0"/>
      </c:bar3DChart>
      <c:catAx>
        <c:axId val="10269529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696832"/>
        <c:crosses val="autoZero"/>
        <c:auto val="1"/>
        <c:lblAlgn val="ctr"/>
        <c:lblOffset val="100"/>
        <c:tickLblSkip val="1"/>
        <c:tickMarkSkip val="1"/>
      </c:catAx>
      <c:valAx>
        <c:axId val="102696832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69529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 u="sng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</a:rPr>
              <a:t>Цитологические исследования</a:t>
            </a:r>
            <a:endParaRPr lang="ru-RU" sz="1600" u="sng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1832260929830247"/>
          <c:y val="2.301011387428834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969341062583038"/>
          <c:y val="0.14222707710669141"/>
          <c:w val="0.89295473611606113"/>
          <c:h val="0.66720970499840127"/>
        </c:manualLayout>
      </c:layout>
      <c:bar3DChart>
        <c:barDir val="col"/>
        <c:grouping val="clustered"/>
        <c:dLbls>
          <c:showVal val="1"/>
        </c:dLbls>
        <c:gapWidth val="230"/>
        <c:gapDepth val="0"/>
        <c:shape val="box"/>
        <c:axId val="102748160"/>
        <c:axId val="102749696"/>
        <c:axId val="0"/>
      </c:bar3DChart>
      <c:catAx>
        <c:axId val="102748160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749696"/>
        <c:crosses val="autoZero"/>
        <c:auto val="1"/>
        <c:lblAlgn val="ctr"/>
        <c:lblOffset val="100"/>
        <c:tickLblSkip val="1"/>
        <c:tickMarkSkip val="1"/>
      </c:catAx>
      <c:valAx>
        <c:axId val="102749696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748160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 u="sng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u="sng" dirty="0" smtClean="0">
                <a:solidFill>
                  <a:schemeClr val="accent1">
                    <a:lumMod val="50000"/>
                  </a:schemeClr>
                </a:solidFill>
              </a:rPr>
              <a:t>Проведение исследований на КТ</a:t>
            </a:r>
            <a:endParaRPr lang="ru-RU" sz="2000" u="sng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9673654855642939"/>
          <c:y val="6.879730459224513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7559055155"/>
          <c:y val="0.12048513151527172"/>
          <c:w val="0.89295473611606113"/>
          <c:h val="0.66720970499840082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FF99FF">
                    <a:shade val="30000"/>
                    <a:satMod val="115000"/>
                  </a:srgbClr>
                </a:gs>
                <a:gs pos="50000">
                  <a:srgbClr val="FF99FF">
                    <a:shade val="67500"/>
                    <a:satMod val="115000"/>
                  </a:srgbClr>
                </a:gs>
                <a:gs pos="100000">
                  <a:srgbClr val="FF99FF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5.6217191601049873E-3"/>
                  <c:y val="-4.5696841086353565E-2"/>
                </c:manualLayout>
              </c:layout>
              <c:showVal val="1"/>
            </c:dLbl>
            <c:dLbl>
              <c:idx val="1"/>
              <c:layout>
                <c:manualLayout>
                  <c:x val="1.2269466316710421E-2"/>
                  <c:y val="-7.1966642467563804E-2"/>
                </c:manualLayout>
              </c:layout>
              <c:showVal val="1"/>
            </c:dLbl>
            <c:dLbl>
              <c:idx val="2"/>
              <c:layout>
                <c:manualLayout>
                  <c:x val="1.4523731408573931E-2"/>
                  <c:y val="-7.0207553843003839E-2"/>
                </c:manualLayout>
              </c:layout>
              <c:showVal val="1"/>
            </c:dLbl>
            <c:dLbl>
              <c:idx val="3"/>
              <c:layout>
                <c:manualLayout>
                  <c:x val="1.2500000000000001E-2"/>
                  <c:y val="-5.6737216358593731E-2"/>
                </c:manualLayout>
              </c:layout>
              <c:showVal val="1"/>
            </c:dLbl>
            <c:dLbl>
              <c:idx val="4"/>
              <c:layout>
                <c:manualLayout>
                  <c:x val="1.2500000000000001E-2"/>
                  <c:y val="-5.9101654846336116E-2"/>
                </c:manualLayout>
              </c:layout>
              <c:showVal val="1"/>
            </c:dLbl>
            <c:dLbl>
              <c:idx val="5"/>
              <c:layout>
                <c:manualLayout>
                  <c:x val="1.6666666666666701E-2"/>
                  <c:y val="-5.4373150164740064E-2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339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Sheet1!$A$1:$G$1</c:f>
              <c:strCache>
                <c:ptCount val="7"/>
                <c:pt idx="0">
                  <c:v>АРКБ</c:v>
                </c:pt>
                <c:pt idx="1">
                  <c:v>Клиника 21 века</c:v>
                </c:pt>
                <c:pt idx="2">
                  <c:v>ВИДДЕР-А</c:v>
                </c:pt>
                <c:pt idx="3">
                  <c:v>МГКБ</c:v>
                </c:pt>
                <c:pt idx="4">
                  <c:v>АРКОД</c:v>
                </c:pt>
                <c:pt idx="5">
                  <c:v>АРДКБ</c:v>
                </c:pt>
                <c:pt idx="6">
                  <c:v>Красногвардейская ЦРБ</c:v>
                </c:pt>
              </c:strCache>
            </c:strRef>
          </c:cat>
          <c:val>
            <c:numRef>
              <c:f>Sheet1!$A$2:$G$2</c:f>
              <c:numCache>
                <c:formatCode>0.0%</c:formatCode>
                <c:ptCount val="7"/>
                <c:pt idx="0">
                  <c:v>0.998</c:v>
                </c:pt>
                <c:pt idx="1">
                  <c:v>1</c:v>
                </c:pt>
                <c:pt idx="2">
                  <c:v>1</c:v>
                </c:pt>
                <c:pt idx="3">
                  <c:v>1.006999999999997</c:v>
                </c:pt>
                <c:pt idx="4">
                  <c:v>1.006999999999997</c:v>
                </c:pt>
                <c:pt idx="5">
                  <c:v>1.020999999999997</c:v>
                </c:pt>
                <c:pt idx="6">
                  <c:v>1.026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3001088"/>
        <c:axId val="103092992"/>
        <c:axId val="0"/>
      </c:bar3DChart>
      <c:catAx>
        <c:axId val="103001088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092992"/>
        <c:crosses val="autoZero"/>
        <c:auto val="1"/>
        <c:lblAlgn val="ctr"/>
        <c:lblOffset val="100"/>
        <c:tickLblSkip val="1"/>
        <c:tickMarkSkip val="1"/>
      </c:catAx>
      <c:valAx>
        <c:axId val="103092992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001088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 u="sng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1600" u="sng" dirty="0" smtClean="0">
                <a:solidFill>
                  <a:schemeClr val="accent1">
                    <a:lumMod val="50000"/>
                  </a:schemeClr>
                </a:solidFill>
              </a:rPr>
              <a:t>Проведение исследований на МРТ</a:t>
            </a:r>
            <a:endParaRPr lang="ru-RU" sz="1600" u="sng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6755435102180471"/>
          <c:y val="1.756779643442254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969341062583034"/>
          <c:y val="0.14222707710669141"/>
          <c:w val="0.89295473611606113"/>
          <c:h val="0.66720970499840104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003366">
                    <a:lumMod val="40000"/>
                    <a:lumOff val="60000"/>
                    <a:shade val="30000"/>
                    <a:satMod val="115000"/>
                  </a:srgbClr>
                </a:gs>
                <a:gs pos="50000">
                  <a:srgbClr val="003366">
                    <a:lumMod val="40000"/>
                    <a:lumOff val="60000"/>
                    <a:shade val="67500"/>
                    <a:satMod val="115000"/>
                  </a:srgbClr>
                </a:gs>
                <a:gs pos="100000">
                  <a:srgbClr val="003366">
                    <a:lumMod val="40000"/>
                    <a:lumOff val="60000"/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3.0248408358323851E-2"/>
                  <c:y val="-6.6710706410158929E-2"/>
                </c:manualLayout>
              </c:layout>
              <c:showVal val="1"/>
            </c:dLbl>
            <c:dLbl>
              <c:idx val="1"/>
              <c:layout>
                <c:manualLayout>
                  <c:x val="2.7236076142213524E-2"/>
                  <c:y val="-6.9339697637926398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54E-2"/>
                </c:manualLayout>
              </c:layout>
              <c:showVal val="1"/>
            </c:dLbl>
            <c:dLbl>
              <c:idx val="3"/>
              <c:layout>
                <c:manualLayout>
                  <c:x val="1.1111109895985464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7.0920111193799535E-3"/>
                </c:manualLayout>
              </c:layout>
              <c:showVal val="1"/>
            </c:dLbl>
            <c:dLbl>
              <c:idx val="6"/>
              <c:layout>
                <c:manualLayout>
                  <c:x val="8.3333324219890207E-3"/>
                  <c:y val="-7.0920111193799535E-3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426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Sheet1!$A$1:$B$1</c:f>
              <c:strCache>
                <c:ptCount val="2"/>
                <c:pt idx="0">
                  <c:v>АРКБ</c:v>
                </c:pt>
                <c:pt idx="1">
                  <c:v>МРТ-Эксперт</c:v>
                </c:pt>
              </c:strCache>
            </c:strRef>
          </c:cat>
          <c:val>
            <c:numRef>
              <c:f>Sheet1!$A$2:$B$2</c:f>
              <c:numCache>
                <c:formatCode>0.0%</c:formatCode>
                <c:ptCount val="2"/>
                <c:pt idx="0">
                  <c:v>0.70100000000000062</c:v>
                </c:pt>
                <c:pt idx="1">
                  <c:v>1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3228544"/>
        <c:axId val="103230080"/>
        <c:axId val="0"/>
      </c:bar3DChart>
      <c:catAx>
        <c:axId val="10322854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230080"/>
        <c:crosses val="autoZero"/>
        <c:auto val="1"/>
        <c:lblAlgn val="ctr"/>
        <c:lblOffset val="100"/>
        <c:tickLblSkip val="1"/>
        <c:tickMarkSkip val="1"/>
      </c:catAx>
      <c:valAx>
        <c:axId val="103230080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228544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ВМП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7932038721343386"/>
          <c:y val="2.60040407710600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42"/>
          <c:y val="0.14481607492737691"/>
          <c:w val="0.89295473611606113"/>
          <c:h val="0.66720970499840071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3399FF"/>
                </a:gs>
                <a:gs pos="16000">
                  <a:srgbClr val="00CCCC"/>
                </a:gs>
                <a:gs pos="47000">
                  <a:srgbClr val="9999FF"/>
                </a:gs>
                <a:gs pos="60001">
                  <a:srgbClr val="2E6792"/>
                </a:gs>
                <a:gs pos="71001">
                  <a:srgbClr val="3333CC"/>
                </a:gs>
                <a:gs pos="81000">
                  <a:srgbClr val="1170FF"/>
                </a:gs>
                <a:gs pos="100000">
                  <a:srgbClr val="006699"/>
                </a:gs>
              </a:gsLst>
              <a:path path="circle">
                <a:fillToRect l="50000" t="50000" r="50000" b="50000"/>
              </a:path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3399FF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7883847563008802E-3"/>
                  <c:y val="-1.9691964732787618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46E-2"/>
                </c:manualLayout>
              </c:layout>
              <c:showVal val="1"/>
            </c:dLbl>
            <c:dLbl>
              <c:idx val="3"/>
              <c:layout>
                <c:manualLayout>
                  <c:x val="1.111110989598545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63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305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Sheet1!$A$1:$E$1</c:f>
              <c:strCache>
                <c:ptCount val="5"/>
                <c:pt idx="0">
                  <c:v>РА</c:v>
                </c:pt>
                <c:pt idx="1">
                  <c:v>АРКОД</c:v>
                </c:pt>
                <c:pt idx="2">
                  <c:v>АРДКБ</c:v>
                </c:pt>
                <c:pt idx="3">
                  <c:v>АРКБ</c:v>
                </c:pt>
                <c:pt idx="4">
                  <c:v>МГКБ</c:v>
                </c:pt>
              </c:strCache>
            </c:strRef>
          </c:cat>
          <c:val>
            <c:numRef>
              <c:f>Sheet1!$A$2:$E$2</c:f>
              <c:numCache>
                <c:formatCode>0.0%</c:formatCode>
                <c:ptCount val="5"/>
                <c:pt idx="0">
                  <c:v>0.94199999999999995</c:v>
                </c:pt>
                <c:pt idx="1">
                  <c:v>1.149999999999997</c:v>
                </c:pt>
                <c:pt idx="2">
                  <c:v>1</c:v>
                </c:pt>
                <c:pt idx="3">
                  <c:v>0.98499999999999999</c:v>
                </c:pt>
                <c:pt idx="4">
                  <c:v>0.73300000000000065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2875136"/>
        <c:axId val="102876672"/>
        <c:axId val="0"/>
      </c:bar3DChart>
      <c:catAx>
        <c:axId val="10287513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876672"/>
        <c:crosses val="autoZero"/>
        <c:auto val="1"/>
        <c:lblAlgn val="ctr"/>
        <c:lblOffset val="100"/>
        <c:tickLblSkip val="1"/>
        <c:tickMarkSkip val="1"/>
      </c:catAx>
      <c:valAx>
        <c:axId val="102876672"/>
        <c:scaling>
          <c:orientation val="minMax"/>
          <c:min val="0.4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287513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Выполнение плана по медицинской реабилитации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0475008696958802"/>
          <c:y val="2.600402223000995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45"/>
          <c:y val="0.14481607492737691"/>
          <c:w val="0.89295473611606113"/>
          <c:h val="0.66720970499840082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 flip="none" rotWithShape="1">
              <a:gsLst>
                <a:gs pos="0">
                  <a:srgbClr val="FC9FCB"/>
                </a:gs>
                <a:gs pos="13000">
                  <a:srgbClr val="F8B049"/>
                </a:gs>
                <a:gs pos="21001">
                  <a:srgbClr val="F8B049"/>
                </a:gs>
                <a:gs pos="63000">
                  <a:srgbClr val="FEE7F2"/>
                </a:gs>
                <a:gs pos="67000">
                  <a:srgbClr val="F952A0"/>
                </a:gs>
                <a:gs pos="69000">
                  <a:srgbClr val="C50849"/>
                </a:gs>
                <a:gs pos="82001">
                  <a:srgbClr val="B43E85"/>
                </a:gs>
                <a:gs pos="100000">
                  <a:srgbClr val="F8B049"/>
                </a:gs>
              </a:gsLst>
              <a:lin ang="10800000" scaled="0"/>
              <a:tileRect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chemeClr val="accent6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3955050967295391E-2"/>
                  <c:y val="-4.771295883962131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4.5643190910304415E-2"/>
                </c:manualLayout>
              </c:layout>
              <c:showVal val="1"/>
            </c:dLbl>
            <c:dLbl>
              <c:idx val="2"/>
              <c:layout>
                <c:manualLayout>
                  <c:x val="2.2857062242228606E-2"/>
                  <c:y val="-4.6160954656325123E-2"/>
                </c:manualLayout>
              </c:layout>
              <c:showVal val="1"/>
            </c:dLbl>
            <c:dLbl>
              <c:idx val="3"/>
              <c:layout>
                <c:manualLayout>
                  <c:x val="1.3888778008663904E-2"/>
                  <c:y val="-4.9210355127828474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63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339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Sheet1!$A$1:$D$1</c:f>
              <c:strCache>
                <c:ptCount val="4"/>
                <c:pt idx="0">
                  <c:v>РА</c:v>
                </c:pt>
                <c:pt idx="1">
                  <c:v>Адыгейская МРБ</c:v>
                </c:pt>
                <c:pt idx="2">
                  <c:v>АРДКБ</c:v>
                </c:pt>
                <c:pt idx="3">
                  <c:v>Кошехабльская ЦРБ</c:v>
                </c:pt>
              </c:strCache>
            </c:strRef>
          </c:cat>
          <c:val>
            <c:numRef>
              <c:f>Sheet1!$A$2:$D$2</c:f>
              <c:numCache>
                <c:formatCode>0.0%</c:formatCode>
                <c:ptCount val="4"/>
                <c:pt idx="0">
                  <c:v>1.030999999999997</c:v>
                </c:pt>
                <c:pt idx="1">
                  <c:v>1.0920000000000001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3369344"/>
        <c:axId val="103403904"/>
        <c:axId val="0"/>
      </c:bar3DChart>
      <c:catAx>
        <c:axId val="10336934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403904"/>
        <c:crosses val="autoZero"/>
        <c:auto val="1"/>
        <c:lblAlgn val="ctr"/>
        <c:lblOffset val="100"/>
        <c:tickLblSkip val="1"/>
        <c:tickMarkSkip val="1"/>
      </c:catAx>
      <c:valAx>
        <c:axId val="103403904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369344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52"/>
          <c:y val="0.14481607492737691"/>
          <c:w val="0.89295473611606113"/>
          <c:h val="0.66720970499840104"/>
        </c:manualLayout>
      </c:layout>
      <c:bar3DChart>
        <c:barDir val="col"/>
        <c:grouping val="clustered"/>
        <c:ser>
          <c:idx val="2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gradFill>
              <a:gsLst>
                <a:gs pos="0">
                  <a:srgbClr val="FF00FF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2700000" scaled="0"/>
            </a:gra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solidFill>
                <a:srgbClr val="9966FF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7883847563008802E-3"/>
                  <c:y val="-1.9691964732787632E-2"/>
                </c:manualLayout>
              </c:layout>
              <c:showVal val="1"/>
            </c:dLbl>
            <c:dLbl>
              <c:idx val="1"/>
              <c:layout>
                <c:manualLayout>
                  <c:x val="1.3658353711903581E-2"/>
                  <c:y val="-1.9957217117173801E-2"/>
                </c:manualLayout>
              </c:layout>
              <c:showVal val="1"/>
            </c:dLbl>
            <c:dLbl>
              <c:idx val="2"/>
              <c:layout>
                <c:manualLayout>
                  <c:x val="1.1745952346243201E-2"/>
                  <c:y val="-1.3469795292170454E-2"/>
                </c:manualLayout>
              </c:layout>
              <c:showVal val="1"/>
            </c:dLbl>
            <c:dLbl>
              <c:idx val="3"/>
              <c:layout>
                <c:manualLayout>
                  <c:x val="1.1111109895985464E-2"/>
                  <c:y val="-1.4184022238759891E-2"/>
                </c:manualLayout>
              </c:layout>
              <c:showVal val="1"/>
            </c:dLbl>
            <c:dLbl>
              <c:idx val="4"/>
              <c:layout>
                <c:manualLayout>
                  <c:x val="1.6666664843978041E-2"/>
                  <c:y val="-1.1820204674324061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1.4184022238759907E-2"/>
                </c:manualLayout>
              </c:layout>
              <c:showVal val="1"/>
            </c:dLbl>
            <c:dLbl>
              <c:idx val="6"/>
              <c:layout>
                <c:manualLayout>
                  <c:x val="1.2499889271665761E-2"/>
                  <c:y val="-1.8912029651679863E-2"/>
                </c:manualLayout>
              </c:layout>
              <c:showVal val="1"/>
            </c:dLbl>
            <c:dLbl>
              <c:idx val="7"/>
              <c:layout>
                <c:manualLayout>
                  <c:x val="5.5555549479926782E-3"/>
                  <c:y val="-9.4560148258400426E-3"/>
                </c:manualLayout>
              </c:layout>
              <c:showVal val="1"/>
            </c:dLbl>
            <c:dLbl>
              <c:idx val="8"/>
              <c:layout>
                <c:manualLayout>
                  <c:x val="4.1666662109944123E-3"/>
                  <c:y val="-7.0920111193799535E-3"/>
                </c:manualLayout>
              </c:layout>
              <c:showVal val="1"/>
            </c:dLbl>
            <c:dLbl>
              <c:idx val="9"/>
              <c:layout>
                <c:manualLayout>
                  <c:x val="4.1666662109945104E-3"/>
                  <c:y val="-1.1820018532299923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Sheet1!$A$1:$H$1</c:f>
              <c:strCache>
                <c:ptCount val="8"/>
                <c:pt idx="0">
                  <c:v>РА</c:v>
                </c:pt>
                <c:pt idx="1">
                  <c:v>Адыгейская МБ</c:v>
                </c:pt>
                <c:pt idx="2">
                  <c:v>ССМП г. Майкопа</c:v>
                </c:pt>
                <c:pt idx="3">
                  <c:v>Кошехабльская ЦРБ</c:v>
                </c:pt>
                <c:pt idx="4">
                  <c:v>Гиагинская ЦРБ</c:v>
                </c:pt>
                <c:pt idx="5">
                  <c:v>Тахтамукайская ЦРБ</c:v>
                </c:pt>
                <c:pt idx="6">
                  <c:v>Красногвардейская ЦРБ</c:v>
                </c:pt>
                <c:pt idx="7">
                  <c:v>Шовгеновская ЦРБ</c:v>
                </c:pt>
              </c:strCache>
            </c:strRef>
          </c:cat>
          <c:val>
            <c:numRef>
              <c:f>Sheet1!$A$2:$H$2</c:f>
              <c:numCache>
                <c:formatCode>0.0%</c:formatCode>
                <c:ptCount val="8"/>
                <c:pt idx="0">
                  <c:v>1.069</c:v>
                </c:pt>
                <c:pt idx="1">
                  <c:v>1.002999999999997</c:v>
                </c:pt>
                <c:pt idx="2">
                  <c:v>1.016999999999997</c:v>
                </c:pt>
                <c:pt idx="3">
                  <c:v>1.018999999999997</c:v>
                </c:pt>
                <c:pt idx="4">
                  <c:v>1.1060000000000001</c:v>
                </c:pt>
                <c:pt idx="5">
                  <c:v>1.488999999999997</c:v>
                </c:pt>
                <c:pt idx="6">
                  <c:v>0.50800000000000001</c:v>
                </c:pt>
                <c:pt idx="7">
                  <c:v>0.82399999999999995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3699968"/>
        <c:axId val="103701504"/>
        <c:axId val="0"/>
      </c:bar3DChart>
      <c:catAx>
        <c:axId val="103699968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10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701504"/>
        <c:crosses val="autoZero"/>
        <c:auto val="1"/>
        <c:lblAlgn val="ctr"/>
        <c:lblOffset val="100"/>
        <c:tickLblSkip val="1"/>
        <c:tickMarkSkip val="1"/>
      </c:catAx>
      <c:valAx>
        <c:axId val="103701504"/>
        <c:scaling>
          <c:orientation val="minMax"/>
          <c:min val="0.70000000000000062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699968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Амбулаторная помощь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918203858464176"/>
          <c:y val="2.127603335813987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34"/>
          <c:y val="0.14481607492737691"/>
          <c:w val="0.89295473611606113"/>
          <c:h val="0.66720970499840027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сложившаяся стоимость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6699473239340298E-4"/>
                  <c:y val="5.0791457272401579E-2"/>
                </c:manualLayout>
              </c:layout>
              <c:showVal val="1"/>
            </c:dLbl>
            <c:dLbl>
              <c:idx val="1"/>
              <c:layout>
                <c:manualLayout>
                  <c:x val="8.4536298716503483E-4"/>
                  <c:y val="5.3080073459088432E-2"/>
                </c:manualLayout>
              </c:layout>
              <c:showVal val="1"/>
            </c:dLbl>
            <c:dLbl>
              <c:idx val="2"/>
              <c:layout>
                <c:manualLayout>
                  <c:x val="2.199146741125695E-3"/>
                  <c:y val="6.3937551584608454E-2"/>
                </c:manualLayout>
              </c:layout>
              <c:showVal val="1"/>
            </c:dLbl>
            <c:dLbl>
              <c:idx val="3"/>
              <c:layout>
                <c:manualLayout>
                  <c:x val="8.3333324219890207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73E-2"/>
                </c:manualLayout>
              </c:layout>
              <c:showVal val="1"/>
            </c:dLbl>
            <c:dLbl>
              <c:idx val="5"/>
              <c:layout>
                <c:manualLayout>
                  <c:x val="1.0185066412563769E-16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РА</c:v>
                </c:pt>
                <c:pt idx="1">
                  <c:v>АРККВД</c:v>
                </c:pt>
                <c:pt idx="2">
                  <c:v>АРКИБ</c:v>
                </c:pt>
                <c:pt idx="3">
                  <c:v>АРКСП</c:v>
                </c:pt>
              </c:strCache>
            </c:strRef>
          </c:cat>
          <c:val>
            <c:numRef>
              <c:f>Sheet1!$B$2:$E$2</c:f>
              <c:numCache>
                <c:formatCode>#,##0.00</c:formatCode>
                <c:ptCount val="4"/>
                <c:pt idx="0">
                  <c:v>289.92999999999995</c:v>
                </c:pt>
                <c:pt idx="1">
                  <c:v>111.7</c:v>
                </c:pt>
                <c:pt idx="2">
                  <c:v>127.82</c:v>
                </c:pt>
                <c:pt idx="3">
                  <c:v>143.58000000000001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установленная по расчетному размеру финансового обеспечения</c:v>
                </c:pt>
              </c:strCache>
            </c:strRef>
          </c:tx>
          <c:spPr>
            <a:solidFill>
              <a:srgbClr val="92D05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455052334311871E-3"/>
                  <c:y val="6.0684161286851897E-2"/>
                </c:manualLayout>
              </c:layout>
              <c:showVal val="1"/>
            </c:dLbl>
            <c:dLbl>
              <c:idx val="1"/>
              <c:layout>
                <c:manualLayout>
                  <c:x val="2.5472438159182182E-3"/>
                  <c:y val="5.5690901489545898E-2"/>
                </c:manualLayout>
              </c:layout>
              <c:showVal val="1"/>
            </c:dLbl>
            <c:dLbl>
              <c:idx val="2"/>
              <c:layout>
                <c:manualLayout>
                  <c:x val="6.3484245025782488E-4"/>
                  <c:y val="5.5086312195169157E-2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07E-2"/>
                </c:manualLayout>
              </c:layout>
              <c:showVal val="1"/>
            </c:dLbl>
            <c:dLbl>
              <c:idx val="4"/>
              <c:layout>
                <c:manualLayout>
                  <c:x val="2.7777774739963536E-2"/>
                  <c:y val="-1.8912029651679887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7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Sheet1!$B$1:$E$1</c:f>
              <c:strCache>
                <c:ptCount val="4"/>
                <c:pt idx="0">
                  <c:v>РА</c:v>
                </c:pt>
                <c:pt idx="1">
                  <c:v>АРККВД</c:v>
                </c:pt>
                <c:pt idx="2">
                  <c:v>АРКИБ</c:v>
                </c:pt>
                <c:pt idx="3">
                  <c:v>АРКСП</c:v>
                </c:pt>
              </c:strCache>
            </c:strRef>
          </c:cat>
          <c:val>
            <c:numRef>
              <c:f>Sheet1!$B$3:$E$3</c:f>
              <c:numCache>
                <c:formatCode>#,##0.00</c:formatCode>
                <c:ptCount val="4"/>
                <c:pt idx="0">
                  <c:v>357.35</c:v>
                </c:pt>
                <c:pt idx="1">
                  <c:v>182.76999999999998</c:v>
                </c:pt>
                <c:pt idx="2">
                  <c:v>493.6</c:v>
                </c:pt>
                <c:pt idx="3">
                  <c:v>321.18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3830272"/>
        <c:axId val="103831808"/>
        <c:axId val="0"/>
      </c:bar3DChart>
      <c:catAx>
        <c:axId val="10383027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831808"/>
        <c:crosses val="autoZero"/>
        <c:auto val="1"/>
        <c:lblAlgn val="ctr"/>
        <c:lblOffset val="100"/>
        <c:tickLblSkip val="1"/>
        <c:tickMarkSkip val="1"/>
      </c:catAx>
      <c:valAx>
        <c:axId val="103831808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830272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293E-2"/>
          <c:y val="0.91023580099332835"/>
          <c:w val="0.98580835215920004"/>
          <c:h val="6.9517158757926439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Стационарная помощь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9182038584641776"/>
          <c:y val="2.127603335813987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0.10704526388393938"/>
          <c:y val="0.14481607492737691"/>
          <c:w val="0.89295473611606113"/>
          <c:h val="0.66720970499840049"/>
        </c:manualLayout>
      </c:layout>
      <c:bar3DChart>
        <c:barDir val="col"/>
        <c:grouping val="clustered"/>
        <c:ser>
          <c:idx val="1"/>
          <c:order val="0"/>
          <c:tx>
            <c:strRef>
              <c:f>Sheet1!$A$2</c:f>
              <c:strCache>
                <c:ptCount val="1"/>
                <c:pt idx="0">
                  <c:v>сложившаяся стоимость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6699473239340304E-4"/>
                  <c:y val="5.0791457272401586E-2"/>
                </c:manualLayout>
              </c:layout>
              <c:showVal val="1"/>
            </c:dLbl>
            <c:dLbl>
              <c:idx val="1"/>
              <c:layout>
                <c:manualLayout>
                  <c:x val="8.4536298716503526E-4"/>
                  <c:y val="5.3080073459088432E-2"/>
                </c:manualLayout>
              </c:layout>
              <c:showVal val="1"/>
            </c:dLbl>
            <c:dLbl>
              <c:idx val="2"/>
              <c:layout>
                <c:manualLayout>
                  <c:x val="2.1991467411256959E-3"/>
                  <c:y val="6.3937551584608454E-2"/>
                </c:manualLayout>
              </c:layout>
              <c:showVal val="1"/>
            </c:dLbl>
            <c:dLbl>
              <c:idx val="3"/>
              <c:layout>
                <c:manualLayout>
                  <c:x val="8.3333324219890207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76E-2"/>
                </c:manualLayout>
              </c:layout>
              <c:showVal val="1"/>
            </c:dLbl>
            <c:dLbl>
              <c:idx val="5"/>
              <c:layout>
                <c:manualLayout>
                  <c:x val="1.0185066412563777E-16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РА</c:v>
                </c:pt>
                <c:pt idx="1">
                  <c:v>АРКОД</c:v>
                </c:pt>
                <c:pt idx="2">
                  <c:v>АРКБ</c:v>
                </c:pt>
                <c:pt idx="3">
                  <c:v>Красногвардейская ЦРБ</c:v>
                </c:pt>
                <c:pt idx="4">
                  <c:v>Гиагинская ЦРБ</c:v>
                </c:pt>
              </c:strCache>
            </c:strRef>
          </c:cat>
          <c:val>
            <c:numRef>
              <c:f>Sheet1!$B$2:$F$2</c:f>
              <c:numCache>
                <c:formatCode>#,##0.00</c:formatCode>
                <c:ptCount val="5"/>
                <c:pt idx="0">
                  <c:v>15159.94</c:v>
                </c:pt>
                <c:pt idx="1">
                  <c:v>28067.41</c:v>
                </c:pt>
                <c:pt idx="2">
                  <c:v>22312.54</c:v>
                </c:pt>
                <c:pt idx="3">
                  <c:v>8334.6400000000049</c:v>
                </c:pt>
                <c:pt idx="4">
                  <c:v>5943.21</c:v>
                </c:pt>
              </c:numCache>
            </c:numRef>
          </c:val>
        </c:ser>
        <c:ser>
          <c:idx val="2"/>
          <c:order val="1"/>
          <c:tx>
            <c:strRef>
              <c:f>Sheet1!$A$3</c:f>
              <c:strCache>
                <c:ptCount val="1"/>
                <c:pt idx="0">
                  <c:v>установленная по расчетному размеру финансового обеспечения</c:v>
                </c:pt>
              </c:strCache>
            </c:strRef>
          </c:tx>
          <c:spPr>
            <a:solidFill>
              <a:srgbClr val="92D05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Lbls>
            <c:dLbl>
              <c:idx val="0"/>
              <c:layout>
                <c:manualLayout>
                  <c:x val="1.4550523343118715E-3"/>
                  <c:y val="6.0684161286851897E-2"/>
                </c:manualLayout>
              </c:layout>
              <c:showVal val="1"/>
            </c:dLbl>
            <c:dLbl>
              <c:idx val="1"/>
              <c:layout>
                <c:manualLayout>
                  <c:x val="2.5472438159182182E-3"/>
                  <c:y val="5.5690901489545905E-2"/>
                </c:manualLayout>
              </c:layout>
              <c:showVal val="1"/>
            </c:dLbl>
            <c:dLbl>
              <c:idx val="2"/>
              <c:layout>
                <c:manualLayout>
                  <c:x val="6.3484245025782488E-4"/>
                  <c:y val="5.5086312195169157E-2"/>
                </c:manualLayout>
              </c:layout>
              <c:showVal val="1"/>
            </c:dLbl>
            <c:dLbl>
              <c:idx val="3"/>
              <c:layout>
                <c:manualLayout>
                  <c:x val="1.9444442317974389E-2"/>
                  <c:y val="-1.4184022238759907E-2"/>
                </c:manualLayout>
              </c:layout>
              <c:showVal val="1"/>
            </c:dLbl>
            <c:dLbl>
              <c:idx val="4"/>
              <c:layout>
                <c:manualLayout>
                  <c:x val="2.7777774739963543E-2"/>
                  <c:y val="-1.8912029651679887E-2"/>
                </c:manualLayout>
              </c:layout>
              <c:showVal val="1"/>
            </c:dLbl>
            <c:dLbl>
              <c:idx val="5"/>
              <c:layout>
                <c:manualLayout>
                  <c:x val="5.5555549479926782E-3"/>
                  <c:y val="-2.127603335813987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Sheet1!$B$1:$F$1</c:f>
              <c:strCache>
                <c:ptCount val="5"/>
                <c:pt idx="0">
                  <c:v>РА</c:v>
                </c:pt>
                <c:pt idx="1">
                  <c:v>АРКОД</c:v>
                </c:pt>
                <c:pt idx="2">
                  <c:v>АРКБ</c:v>
                </c:pt>
                <c:pt idx="3">
                  <c:v>Красногвардейская ЦРБ</c:v>
                </c:pt>
                <c:pt idx="4">
                  <c:v>Гиагинская ЦРБ</c:v>
                </c:pt>
              </c:strCache>
            </c:strRef>
          </c:cat>
          <c:val>
            <c:numRef>
              <c:f>Sheet1!$B$3:$F$3</c:f>
              <c:numCache>
                <c:formatCode>#,##0.00</c:formatCode>
                <c:ptCount val="5"/>
                <c:pt idx="0">
                  <c:v>22402.760000000009</c:v>
                </c:pt>
                <c:pt idx="1">
                  <c:v>48733.04</c:v>
                </c:pt>
                <c:pt idx="2">
                  <c:v>32831.22</c:v>
                </c:pt>
                <c:pt idx="3">
                  <c:v>11518.89</c:v>
                </c:pt>
                <c:pt idx="4">
                  <c:v>12239.630000000006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4030976"/>
        <c:axId val="104032512"/>
        <c:axId val="0"/>
      </c:bar3DChart>
      <c:catAx>
        <c:axId val="10403097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032512"/>
        <c:crosses val="autoZero"/>
        <c:auto val="1"/>
        <c:lblAlgn val="ctr"/>
        <c:lblOffset val="100"/>
        <c:tickLblSkip val="1"/>
        <c:tickMarkSkip val="1"/>
      </c:catAx>
      <c:valAx>
        <c:axId val="104032512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030976"/>
        <c:crosses val="autoZero"/>
        <c:crossBetween val="between"/>
      </c:valAx>
      <c:spPr>
        <a:noFill/>
        <a:ln w="22993">
          <a:noFill/>
        </a:ln>
      </c:spPr>
    </c:plotArea>
    <c:legend>
      <c:legendPos val="b"/>
      <c:layout>
        <c:manualLayout>
          <c:xMode val="edge"/>
          <c:yMode val="edge"/>
          <c:x val="1.1914787076451293E-2"/>
          <c:y val="0.91023580099332835"/>
          <c:w val="0.98580835215920004"/>
          <c:h val="6.9517158757926439E-2"/>
        </c:manualLayout>
      </c:layout>
      <c:spPr>
        <a:noFill/>
        <a:ln w="22991">
          <a:noFill/>
        </a:ln>
      </c:spPr>
      <c:txPr>
        <a:bodyPr/>
        <a:lstStyle/>
        <a:p>
          <a:pPr>
            <a:defRPr sz="16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</a:rPr>
              <a:t>Стационарозамещающая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помощь (удельный</a:t>
            </a:r>
            <a:r>
              <a:rPr lang="ru-RU" sz="2000" baseline="0" dirty="0" smtClean="0">
                <a:solidFill>
                  <a:schemeClr val="accent1">
                    <a:lumMod val="50000"/>
                  </a:schemeClr>
                </a:solidFill>
              </a:rPr>
              <a:t> вес сложившейся стоимости от установленной по Заданию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10226398706649341"/>
          <c:y val="9.4560148258400235E-3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733E-2"/>
          <c:y val="0.14481607492737691"/>
          <c:w val="0.95235192997025886"/>
          <c:h val="0.66720970499840071"/>
        </c:manualLayout>
      </c:layout>
      <c:bar3DChart>
        <c:barDir val="col"/>
        <c:grouping val="clustered"/>
        <c:ser>
          <c:idx val="1"/>
          <c:order val="0"/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9611546411685745E-2"/>
                  <c:y val="-5.0860702105377978E-2"/>
                </c:manualLayout>
              </c:layout>
              <c:showVal val="1"/>
            </c:dLbl>
            <c:dLbl>
              <c:idx val="1"/>
              <c:layout>
                <c:manualLayout>
                  <c:x val="2.3067582779135742E-2"/>
                  <c:y val="-3.9116071092850903E-2"/>
                </c:manualLayout>
              </c:layout>
              <c:showVal val="1"/>
            </c:dLbl>
            <c:dLbl>
              <c:idx val="2"/>
              <c:layout>
                <c:manualLayout>
                  <c:x val="1.4699254735427087E-2"/>
                  <c:y val="-5.1898630031931133E-2"/>
                </c:manualLayout>
              </c:layout>
              <c:showVal val="1"/>
            </c:dLbl>
            <c:dLbl>
              <c:idx val="3"/>
              <c:layout>
                <c:manualLayout>
                  <c:x val="2.0833331054972783E-2"/>
                  <c:y val="-5.2008081542119888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83E-2"/>
                </c:manualLayout>
              </c:layout>
              <c:showVal val="1"/>
            </c:dLbl>
            <c:dLbl>
              <c:idx val="5"/>
              <c:layout>
                <c:manualLayout>
                  <c:x val="9.7222211589871876E-3"/>
                  <c:y val="-2.1276033358139872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Sheet1!$A$1:$J$1</c:f>
              <c:strCache>
                <c:ptCount val="10"/>
                <c:pt idx="0">
                  <c:v>РА</c:v>
                </c:pt>
                <c:pt idx="1">
                  <c:v>АРДКБ</c:v>
                </c:pt>
                <c:pt idx="2">
                  <c:v>МГП № 1</c:v>
                </c:pt>
                <c:pt idx="3">
                  <c:v>АРКОД</c:v>
                </c:pt>
                <c:pt idx="4">
                  <c:v>АРКБ</c:v>
                </c:pt>
                <c:pt idx="5">
                  <c:v>Гиагинская ЦРБ</c:v>
                </c:pt>
                <c:pt idx="6">
                  <c:v>МГП № 3</c:v>
                </c:pt>
                <c:pt idx="7">
                  <c:v>АРЦМР</c:v>
                </c:pt>
                <c:pt idx="8">
                  <c:v>АРККВД</c:v>
                </c:pt>
                <c:pt idx="9">
                  <c:v>Кошехабльская ЦРБ</c:v>
                </c:pt>
              </c:strCache>
            </c:strRef>
          </c:cat>
          <c:val>
            <c:numRef>
              <c:f>Sheet1!$A$2:$J$2</c:f>
              <c:numCache>
                <c:formatCode>0.0%</c:formatCode>
                <c:ptCount val="10"/>
                <c:pt idx="0">
                  <c:v>0.61600000000000033</c:v>
                </c:pt>
                <c:pt idx="1">
                  <c:v>5.6000000000000001E-2</c:v>
                </c:pt>
                <c:pt idx="2">
                  <c:v>0.125</c:v>
                </c:pt>
                <c:pt idx="3">
                  <c:v>0.55700000000000005</c:v>
                </c:pt>
                <c:pt idx="4">
                  <c:v>0.75100000000000033</c:v>
                </c:pt>
                <c:pt idx="5">
                  <c:v>0.81699999999999995</c:v>
                </c:pt>
                <c:pt idx="6">
                  <c:v>0.82700000000000029</c:v>
                </c:pt>
                <c:pt idx="7">
                  <c:v>0.8360000000000003</c:v>
                </c:pt>
                <c:pt idx="8">
                  <c:v>0.91</c:v>
                </c:pt>
                <c:pt idx="9">
                  <c:v>0.91800000000000004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4109184"/>
        <c:axId val="104110720"/>
        <c:axId val="0"/>
      </c:bar3DChart>
      <c:catAx>
        <c:axId val="104109184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2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110720"/>
        <c:crosses val="autoZero"/>
        <c:lblAlgn val="ctr"/>
        <c:lblOffset val="100"/>
        <c:tickLblSkip val="1"/>
        <c:tickMarkSkip val="1"/>
      </c:catAx>
      <c:valAx>
        <c:axId val="104110720"/>
        <c:scaling>
          <c:orientation val="minMax"/>
        </c:scaling>
        <c:axPos val="l"/>
        <c:numFmt formatCode="0.0%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109184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продукты питания (на один законченный случай в стационаре)</a:t>
            </a:r>
          </a:p>
        </c:rich>
      </c:tx>
      <c:layout>
        <c:manualLayout>
          <c:xMode val="edge"/>
          <c:yMode val="edge"/>
          <c:x val="0.14952787078654081"/>
          <c:y val="2.1276033358139872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1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733E-2"/>
          <c:y val="0.14481607492737691"/>
          <c:w val="0.95235192997025897"/>
          <c:h val="0.67430171611778233"/>
        </c:manualLayout>
      </c:layout>
      <c:bar3DChart>
        <c:barDir val="col"/>
        <c:grouping val="clustered"/>
        <c:ser>
          <c:idx val="1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4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5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8893252526984724E-3"/>
                  <c:y val="-2.4856661334318127E-2"/>
                </c:manualLayout>
              </c:layout>
              <c:showVal val="1"/>
            </c:dLbl>
            <c:dLbl>
              <c:idx val="1"/>
              <c:layout>
                <c:manualLayout>
                  <c:x val="6.4009179351577064E-3"/>
                  <c:y val="-1.7840037734711163E-2"/>
                </c:manualLayout>
              </c:layout>
              <c:showVal val="1"/>
            </c:dLbl>
            <c:dLbl>
              <c:idx val="2"/>
              <c:layout>
                <c:manualLayout>
                  <c:x val="6.3659223134380693E-3"/>
                  <c:y val="-1.4074570728571051E-2"/>
                </c:manualLayout>
              </c:layout>
              <c:showVal val="1"/>
            </c:dLbl>
            <c:dLbl>
              <c:idx val="3"/>
              <c:layout>
                <c:manualLayout>
                  <c:x val="8.3333324219890207E-3"/>
                  <c:y val="-1.8912029651679887E-2"/>
                </c:manualLayout>
              </c:layout>
              <c:showVal val="1"/>
            </c:dLbl>
            <c:dLbl>
              <c:idx val="4"/>
              <c:layout>
                <c:manualLayout>
                  <c:x val="1.2499998632983522E-2"/>
                  <c:y val="-1.6548025945219976E-2"/>
                </c:manualLayout>
              </c:layout>
              <c:showVal val="1"/>
            </c:dLbl>
            <c:dLbl>
              <c:idx val="5"/>
              <c:layout>
                <c:manualLayout>
                  <c:x val="1.2499998632983626E-2"/>
                  <c:y val="-2.8368044477519814E-2"/>
                </c:manualLayout>
              </c:layout>
              <c:showVal val="1"/>
            </c:dLbl>
            <c:dLbl>
              <c:idx val="6"/>
              <c:layout>
                <c:manualLayout>
                  <c:x val="1.6666664843978041E-2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Sheet1!$A$1:$J$1</c:f>
              <c:strCache>
                <c:ptCount val="10"/>
                <c:pt idx="0">
                  <c:v>РА</c:v>
                </c:pt>
                <c:pt idx="1">
                  <c:v>Красногвардейская ЦРБ</c:v>
                </c:pt>
                <c:pt idx="2">
                  <c:v>Адыгейская МБ</c:v>
                </c:pt>
                <c:pt idx="3">
                  <c:v>Гиагинская ЦРБ</c:v>
                </c:pt>
                <c:pt idx="4">
                  <c:v>АРКИБ</c:v>
                </c:pt>
                <c:pt idx="5">
                  <c:v>Шовгеновская ЦРБ</c:v>
                </c:pt>
                <c:pt idx="6">
                  <c:v>АРККВД</c:v>
                </c:pt>
                <c:pt idx="7">
                  <c:v>АРКОД</c:v>
                </c:pt>
                <c:pt idx="8">
                  <c:v>АРДКБ</c:v>
                </c:pt>
                <c:pt idx="9">
                  <c:v>МГКБ</c:v>
                </c:pt>
              </c:strCache>
            </c:strRef>
          </c:cat>
          <c:val>
            <c:numRef>
              <c:f>Sheet1!$A$2:$J$2</c:f>
              <c:numCache>
                <c:formatCode>#,##0.00</c:formatCode>
                <c:ptCount val="10"/>
                <c:pt idx="0">
                  <c:v>546.14</c:v>
                </c:pt>
                <c:pt idx="1">
                  <c:v>160.02000000000001</c:v>
                </c:pt>
                <c:pt idx="2">
                  <c:v>179.73999999999998</c:v>
                </c:pt>
                <c:pt idx="3">
                  <c:v>268.62</c:v>
                </c:pt>
                <c:pt idx="4">
                  <c:v>311.95999999999964</c:v>
                </c:pt>
                <c:pt idx="5">
                  <c:v>386.57</c:v>
                </c:pt>
                <c:pt idx="6">
                  <c:v>1348.72</c:v>
                </c:pt>
                <c:pt idx="7">
                  <c:v>1140.49</c:v>
                </c:pt>
                <c:pt idx="8">
                  <c:v>825.14</c:v>
                </c:pt>
                <c:pt idx="9">
                  <c:v>683.04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3987072"/>
        <c:axId val="103988608"/>
        <c:axId val="0"/>
      </c:bar3DChart>
      <c:catAx>
        <c:axId val="103987072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988608"/>
        <c:crosses val="autoZero"/>
        <c:auto val="1"/>
        <c:lblAlgn val="ctr"/>
        <c:lblOffset val="100"/>
        <c:tickLblSkip val="1"/>
        <c:tickMarkSkip val="1"/>
      </c:catAx>
      <c:valAx>
        <c:axId val="103988608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3987072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медикаменты на 1 случай госпитализации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1820929372164433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733E-2"/>
          <c:y val="8.3351978559417755E-2"/>
          <c:w val="0.95235192997025875"/>
          <c:h val="0.65066167905318317"/>
        </c:manualLayout>
      </c:layout>
      <c:bar3DChart>
        <c:barDir val="col"/>
        <c:grouping val="clustered"/>
        <c:ser>
          <c:idx val="1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8893252526984724E-3"/>
                  <c:y val="-2.4856661334318127E-2"/>
                </c:manualLayout>
              </c:layout>
              <c:showVal val="1"/>
            </c:dLbl>
            <c:dLbl>
              <c:idx val="1"/>
              <c:layout>
                <c:manualLayout>
                  <c:x val="6.4009179351577064E-3"/>
                  <c:y val="-1.7840037734711163E-2"/>
                </c:manualLayout>
              </c:layout>
              <c:showVal val="1"/>
            </c:dLbl>
            <c:dLbl>
              <c:idx val="2"/>
              <c:layout>
                <c:manualLayout>
                  <c:x val="1.1921367900112887E-2"/>
                  <c:y val="-2.8258779109355089E-2"/>
                </c:manualLayout>
              </c:layout>
              <c:showVal val="1"/>
            </c:dLbl>
            <c:dLbl>
              <c:idx val="3"/>
              <c:layout>
                <c:manualLayout>
                  <c:x val="1.2499998632983522E-2"/>
                  <c:y val="-2.6004040771060007E-2"/>
                </c:manualLayout>
              </c:layout>
              <c:showVal val="1"/>
            </c:dLbl>
            <c:dLbl>
              <c:idx val="4"/>
              <c:layout>
                <c:manualLayout>
                  <c:x val="9.7221117976693128E-3"/>
                  <c:y val="-4.2552066716279716E-2"/>
                </c:manualLayout>
              </c:layout>
              <c:showVal val="1"/>
            </c:dLbl>
            <c:dLbl>
              <c:idx val="5"/>
              <c:layout>
                <c:manualLayout>
                  <c:x val="1.1111109895985542E-2"/>
                  <c:y val="-2.8368044477519814E-2"/>
                </c:manualLayout>
              </c:layout>
              <c:showVal val="1"/>
            </c:dLbl>
            <c:dLbl>
              <c:idx val="6"/>
              <c:layout>
                <c:manualLayout>
                  <c:x val="1.6666664843978041E-2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Sheet1!$A$1:$I$1</c:f>
              <c:strCache>
                <c:ptCount val="8"/>
                <c:pt idx="0">
                  <c:v>РА</c:v>
                </c:pt>
                <c:pt idx="1">
                  <c:v>Гиагинская ЦРБ</c:v>
                </c:pt>
                <c:pt idx="2">
                  <c:v>Кошехабльская ЦРБ</c:v>
                </c:pt>
                <c:pt idx="3">
                  <c:v>АРКБ</c:v>
                </c:pt>
                <c:pt idx="4">
                  <c:v>АРКОД</c:v>
                </c:pt>
                <c:pt idx="5">
                  <c:v>АРККВД</c:v>
                </c:pt>
                <c:pt idx="6">
                  <c:v>МГКБ</c:v>
                </c:pt>
                <c:pt idx="7">
                  <c:v>ЦРБ Майкопского р-на</c:v>
                </c:pt>
              </c:strCache>
            </c:strRef>
          </c:cat>
          <c:val>
            <c:numRef>
              <c:f>Sheet1!$A$2:$I$2</c:f>
              <c:numCache>
                <c:formatCode>#,##0.00</c:formatCode>
                <c:ptCount val="9"/>
                <c:pt idx="0">
                  <c:v>2695.7599999999998</c:v>
                </c:pt>
                <c:pt idx="1">
                  <c:v>275.8399999999998</c:v>
                </c:pt>
                <c:pt idx="2">
                  <c:v>436.21</c:v>
                </c:pt>
                <c:pt idx="3">
                  <c:v>6561.6500000000024</c:v>
                </c:pt>
                <c:pt idx="4">
                  <c:v>5896.33</c:v>
                </c:pt>
                <c:pt idx="5">
                  <c:v>3981.2</c:v>
                </c:pt>
                <c:pt idx="6">
                  <c:v>2369.3900000000012</c:v>
                </c:pt>
                <c:pt idx="7">
                  <c:v>1857.32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4699776"/>
        <c:axId val="104701312"/>
        <c:axId val="0"/>
      </c:bar3DChart>
      <c:catAx>
        <c:axId val="10469977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701312"/>
        <c:crosses val="autoZero"/>
        <c:auto val="1"/>
        <c:lblAlgn val="ctr"/>
        <c:lblOffset val="100"/>
        <c:tickLblSkip val="1"/>
        <c:tickMarkSkip val="1"/>
      </c:catAx>
      <c:valAx>
        <c:axId val="104701312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69977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000">
                <a:solidFill>
                  <a:schemeClr val="accent1">
                    <a:lumMod val="50000"/>
                  </a:schemeClr>
                </a:solidFill>
              </a:defRPr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медикаменты на 1 случай лечения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1820929372164438"/>
          <c:y val="1.4184022238759907E-2"/>
        </c:manualLayout>
      </c:layout>
    </c:title>
    <c:view3D>
      <c:rotX val="20"/>
      <c:rotY val="10"/>
      <c:depthPercent val="150"/>
      <c:rAngAx val="1"/>
    </c:view3D>
    <c:floor>
      <c:spPr>
        <a:blipFill>
          <a:blip xmlns:r="http://schemas.openxmlformats.org/officeDocument/2006/relationships" r:embed="rId2"/>
          <a:tile tx="0" ty="0" sx="100000" sy="100000" flip="none" algn="tl"/>
        </a:blipFill>
        <a:ln w="3175">
          <a:noFill/>
          <a:prstDash val="solid"/>
        </a:ln>
      </c:spPr>
    </c:floor>
    <c:sideWall>
      <c:spPr>
        <a:noFill/>
        <a:ln w="12700">
          <a:noFill/>
          <a:prstDash val="solid"/>
        </a:ln>
      </c:spPr>
    </c:sideWall>
    <c:backWall>
      <c:spPr>
        <a:noFill/>
        <a:ln w="12700">
          <a:noFill/>
          <a:prstDash val="solid"/>
        </a:ln>
      </c:spPr>
    </c:backWall>
    <c:plotArea>
      <c:layout>
        <c:manualLayout>
          <c:layoutTarget val="inner"/>
          <c:xMode val="edge"/>
          <c:yMode val="edge"/>
          <c:x val="4.7648070029738733E-2"/>
          <c:y val="8.3351978559417783E-2"/>
          <c:w val="0.95235192997025853"/>
          <c:h val="0.65066167905318351"/>
        </c:manualLayout>
      </c:layout>
      <c:bar3DChart>
        <c:barDir val="col"/>
        <c:grouping val="clustered"/>
        <c:ser>
          <c:idx val="1"/>
          <c:order val="0"/>
          <c:tx>
            <c:strRef>
              <c:f>Sheet1!#ССЫЛКА!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7C80"/>
            </a:solidFill>
            <a:ln w="11497">
              <a:noFill/>
              <a:prstDash val="solid"/>
            </a:ln>
            <a:scene3d>
              <a:camera prst="orthographicFront"/>
              <a:lightRig rig="threePt" dir="t"/>
            </a:scene3d>
            <a:sp3d>
              <a:bevelT w="101600" prst="riblet"/>
              <a:contourClr>
                <a:srgbClr val="000000"/>
              </a:contourClr>
            </a:sp3d>
          </c:spPr>
          <c:dPt>
            <c:idx val="0"/>
            <c:spPr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2700000" scaled="0"/>
              </a:gra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tx2">
                  <a:lumMod val="60000"/>
                  <a:lumOff val="40000"/>
                </a:schemeClr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Pt>
            <c:idx val="3"/>
            <c:spPr>
              <a:solidFill>
                <a:srgbClr val="FF9999"/>
              </a:solidFill>
              <a:ln w="11497">
                <a:noFill/>
                <a:prstDash val="solid"/>
              </a:ln>
              <a:scene3d>
                <a:camera prst="orthographicFront"/>
                <a:lightRig rig="threePt" dir="t"/>
              </a:scene3d>
              <a:sp3d>
                <a:bevelT w="101600" prst="riblet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9.8893252526984724E-3"/>
                  <c:y val="-2.4856661334318127E-2"/>
                </c:manualLayout>
              </c:layout>
              <c:showVal val="1"/>
            </c:dLbl>
            <c:dLbl>
              <c:idx val="1"/>
              <c:layout>
                <c:manualLayout>
                  <c:x val="6.4009179351577064E-3"/>
                  <c:y val="-1.7840037734711163E-2"/>
                </c:manualLayout>
              </c:layout>
              <c:showVal val="1"/>
            </c:dLbl>
            <c:dLbl>
              <c:idx val="2"/>
              <c:layout>
                <c:manualLayout>
                  <c:x val="1.1921367900112887E-2"/>
                  <c:y val="-2.8258779109355089E-2"/>
                </c:manualLayout>
              </c:layout>
              <c:showVal val="1"/>
            </c:dLbl>
            <c:dLbl>
              <c:idx val="3"/>
              <c:layout>
                <c:manualLayout>
                  <c:x val="1.2499998632983522E-2"/>
                  <c:y val="-2.6004040771060017E-2"/>
                </c:manualLayout>
              </c:layout>
              <c:showVal val="1"/>
            </c:dLbl>
            <c:dLbl>
              <c:idx val="4"/>
              <c:layout>
                <c:manualLayout>
                  <c:x val="9.7221117976693128E-3"/>
                  <c:y val="-4.2552066716279716E-2"/>
                </c:manualLayout>
              </c:layout>
              <c:showVal val="1"/>
            </c:dLbl>
            <c:dLbl>
              <c:idx val="5"/>
              <c:layout>
                <c:manualLayout>
                  <c:x val="1.1111109895985545E-2"/>
                  <c:y val="-2.8368044477519814E-2"/>
                </c:manualLayout>
              </c:layout>
              <c:showVal val="1"/>
            </c:dLbl>
            <c:dLbl>
              <c:idx val="6"/>
              <c:layout>
                <c:manualLayout>
                  <c:x val="1.6666664843978041E-2"/>
                  <c:y val="-1.8912029651679887E-2"/>
                </c:manualLayout>
              </c:layout>
              <c:showVal val="1"/>
            </c:dLbl>
            <c:spPr>
              <a:noFill/>
              <a:ln w="22991">
                <a:noFill/>
              </a:ln>
            </c:spPr>
            <c:txPr>
              <a:bodyPr rot="0" vert="horz"/>
              <a:lstStyle/>
              <a:p>
                <a:pPr algn="ctr">
                  <a:defRPr sz="14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Sheet1!$A$1:$H$1</c:f>
              <c:strCache>
                <c:ptCount val="8"/>
                <c:pt idx="0">
                  <c:v>РА</c:v>
                </c:pt>
                <c:pt idx="1">
                  <c:v>МГП № 2</c:v>
                </c:pt>
                <c:pt idx="2">
                  <c:v>МГП № 1</c:v>
                </c:pt>
                <c:pt idx="3">
                  <c:v>АРКОД</c:v>
                </c:pt>
                <c:pt idx="4">
                  <c:v>МДГП № 2</c:v>
                </c:pt>
                <c:pt idx="5">
                  <c:v>АРКБ</c:v>
                </c:pt>
                <c:pt idx="6">
                  <c:v>Красногвардейская ЦРБ</c:v>
                </c:pt>
                <c:pt idx="7">
                  <c:v>Гиагинская ЦРБ</c:v>
                </c:pt>
              </c:strCache>
            </c:strRef>
          </c:cat>
          <c:val>
            <c:numRef>
              <c:f>Sheet1!$A$2:$H$2</c:f>
              <c:numCache>
                <c:formatCode>#,##0.00</c:formatCode>
                <c:ptCount val="8"/>
                <c:pt idx="0">
                  <c:v>3254.7</c:v>
                </c:pt>
                <c:pt idx="1">
                  <c:v>40.130000000000003</c:v>
                </c:pt>
                <c:pt idx="2">
                  <c:v>83.740000000000023</c:v>
                </c:pt>
                <c:pt idx="3">
                  <c:v>22117.55</c:v>
                </c:pt>
                <c:pt idx="4">
                  <c:v>2440.6799999999998</c:v>
                </c:pt>
                <c:pt idx="5">
                  <c:v>2587.9299999999998</c:v>
                </c:pt>
                <c:pt idx="6">
                  <c:v>2126.16</c:v>
                </c:pt>
                <c:pt idx="7">
                  <c:v>2123.3000000000002</c:v>
                </c:pt>
              </c:numCache>
            </c:numRef>
          </c:val>
        </c:ser>
        <c:dLbls>
          <c:showVal val="1"/>
        </c:dLbls>
        <c:gapWidth val="230"/>
        <c:gapDepth val="0"/>
        <c:shape val="box"/>
        <c:axId val="104576896"/>
        <c:axId val="104578432"/>
        <c:axId val="0"/>
      </c:bar3DChart>
      <c:catAx>
        <c:axId val="104576896"/>
        <c:scaling>
          <c:orientation val="minMax"/>
        </c:scaling>
        <c:axPos val="b"/>
        <c:numFmt formatCode="General" sourceLinked="1"/>
        <c:tickLblPos val="low"/>
        <c:spPr>
          <a:ln w="2873">
            <a:solidFill>
              <a:srgbClr val="000000"/>
            </a:solidFill>
            <a:prstDash val="solid"/>
          </a:ln>
        </c:spPr>
        <c:txPr>
          <a:bodyPr rot="-204000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578432"/>
        <c:crosses val="autoZero"/>
        <c:auto val="1"/>
        <c:lblAlgn val="ctr"/>
        <c:lblOffset val="100"/>
        <c:tickLblSkip val="1"/>
        <c:tickMarkSkip val="1"/>
      </c:catAx>
      <c:valAx>
        <c:axId val="104578432"/>
        <c:scaling>
          <c:orientation val="minMax"/>
        </c:scaling>
        <c:axPos val="l"/>
        <c:numFmt formatCode="#,##0.00" sourceLinked="0"/>
        <c:tickLblPos val="nextTo"/>
        <c:spPr>
          <a:ln w="287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04576896"/>
        <c:crosses val="autoZero"/>
        <c:crossBetween val="between"/>
      </c:valAx>
      <c:spPr>
        <a:noFill/>
        <a:ln w="22993">
          <a:noFill/>
        </a:ln>
      </c:spPr>
    </c:plotArea>
    <c:plotVisOnly val="1"/>
    <c:dispBlanksAs val="gap"/>
  </c:chart>
  <c:spPr>
    <a:gradFill flip="none" rotWithShape="1">
      <a:gsLst>
        <a:gs pos="0">
          <a:srgbClr val="BDDEFF"/>
        </a:gs>
        <a:gs pos="50000">
          <a:srgbClr val="229450">
            <a:tint val="44500"/>
            <a:satMod val="160000"/>
          </a:srgbClr>
        </a:gs>
        <a:gs pos="100000">
          <a:srgbClr val="229450">
            <a:tint val="23500"/>
            <a:satMod val="160000"/>
          </a:srgbClr>
        </a:gs>
      </a:gsLst>
      <a:path path="circle">
        <a:fillToRect l="50000" t="50000" r="50000" b="50000"/>
      </a:path>
      <a:tileRect/>
    </a:gradFill>
    <a:ln>
      <a:noFill/>
    </a:ln>
  </c:spPr>
  <c:txPr>
    <a:bodyPr/>
    <a:lstStyle/>
    <a:p>
      <a:pPr>
        <a:defRPr sz="837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RU"/>
    </a:p>
  </c:txPr>
  <c:externalData r:id="rId3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95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F381E4AA-FFA4-437D-AFD3-16D13965A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B3A5E459-DEC4-4D2D-B8CD-7BF3B9541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5972DCA-206C-4264-B42F-AFF930436BDC}" type="slidenum">
              <a:rPr lang="ru-RU" smtClean="0"/>
              <a:pPr/>
              <a:t>1</a:t>
            </a:fld>
            <a:endParaRPr lang="ru-RU" dirty="0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EE4EFC-8FA5-4D40-9695-83E6E878F218}" type="slidenum">
              <a:rPr lang="ru-RU" smtClean="0"/>
              <a:pPr/>
              <a:t>37</a:t>
            </a:fld>
            <a:endParaRPr lang="ru-RU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gray">
          <a:xfrm>
            <a:off x="7620000" y="3048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i="1">
                <a:solidFill>
                  <a:schemeClr val="bg2"/>
                </a:solidFill>
              </a:rPr>
              <a:t>LOGO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352800"/>
            <a:ext cx="4876800" cy="3048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800"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2790825"/>
            <a:ext cx="6781800" cy="533400"/>
          </a:xfrm>
        </p:spPr>
        <p:txBody>
          <a:bodyPr/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 bwMode="gray">
          <a:xfrm>
            <a:off x="6553200" y="6372225"/>
            <a:ext cx="2133600" cy="244475"/>
          </a:xfrm>
        </p:spPr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 bwMode="gray">
          <a:xfrm>
            <a:off x="5372100" y="428625"/>
            <a:ext cx="2297113" cy="244475"/>
          </a:xfrm>
        </p:spPr>
        <p:txBody>
          <a:bodyPr/>
          <a:lstStyle>
            <a:lvl1pPr>
              <a:defRPr b="1" i="1"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 bwMode="gray">
          <a:xfrm>
            <a:off x="3733800" y="6384925"/>
            <a:ext cx="2133600" cy="244475"/>
          </a:xfrm>
        </p:spPr>
        <p:txBody>
          <a:bodyPr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744037-2891-434E-8DEB-5922AFF7FB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9A333E-F928-4FFF-9701-E75F0A4A4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2D8469-5E01-4878-883C-DF6EDD5F9F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99E22-8DF1-406F-A2FE-0F2C782163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5F4456-28F0-4CDE-B5AA-25D39AA6EC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43C98-FD7B-4F88-A476-D56BF6CB3A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07EE-1B38-424A-876A-692A9F48E3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26F51-FA51-4C07-9897-266333362F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5D5FAE-FA5D-4729-AECB-CFA88C279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D530A-2E67-49D7-B6E1-0A2B9843B9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77025" y="571500"/>
            <a:ext cx="2047875" cy="5753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71500"/>
            <a:ext cx="5991225" cy="5753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C0542-719F-4D40-B0F4-FD4A85138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162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0535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5A0F4-CAB3-4A20-921B-A5135D6D79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162800" cy="4873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4019550" cy="4876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705350" y="1447800"/>
            <a:ext cx="4019550" cy="236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705350" y="3962400"/>
            <a:ext cx="4019550" cy="2362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FE57C-6FD7-4F3D-9A73-1920BAD9F1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Rectangle 92"/>
          <p:cNvSpPr>
            <a:spLocks noChangeArrowheads="1"/>
          </p:cNvSpPr>
          <p:nvPr/>
        </p:nvSpPr>
        <p:spPr bwMode="gray">
          <a:xfrm>
            <a:off x="0" y="6553200"/>
            <a:ext cx="9144000" cy="3048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3372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endParaRPr lang="ru-RU" sz="1800" b="0"/>
          </a:p>
        </p:txBody>
      </p:sp>
      <p:graphicFrame>
        <p:nvGraphicFramePr>
          <p:cNvPr id="1026" name="Object 89"/>
          <p:cNvGraphicFramePr>
            <a:graphicFrameLocks noChangeAspect="1"/>
          </p:cNvGraphicFramePr>
          <p:nvPr/>
        </p:nvGraphicFramePr>
        <p:xfrm>
          <a:off x="0" y="0"/>
          <a:ext cx="9144000" cy="2332038"/>
        </p:xfrm>
        <a:graphic>
          <a:graphicData uri="http://schemas.openxmlformats.org/presentationml/2006/ole">
            <p:oleObj spid="_x0000_s1026" name="Image" r:id="rId16" imgW="13003175" imgH="3314286" progId="">
              <p:embed/>
            </p:oleObj>
          </a:graphicData>
        </a:graphic>
      </p:graphicFrame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447800"/>
            <a:ext cx="81915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2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7086600" y="6537325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4191000" y="6553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B8152978-4B18-4E2F-90D8-5BDB5707F7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838200" y="571500"/>
            <a:ext cx="7162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81000" y="65532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000" b="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3" name="Text Box 83"/>
          <p:cNvSpPr txBox="1">
            <a:spLocks noChangeArrowheads="1"/>
          </p:cNvSpPr>
          <p:nvPr/>
        </p:nvSpPr>
        <p:spPr bwMode="gray">
          <a:xfrm>
            <a:off x="228600" y="152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en-US" i="1">
                <a:solidFill>
                  <a:schemeClr val="bg2"/>
                </a:solidFill>
              </a:rPr>
              <a:t>LOGO</a:t>
            </a:r>
          </a:p>
        </p:txBody>
      </p:sp>
      <p:pic>
        <p:nvPicPr>
          <p:cNvPr id="1035" name="Picture 90" descr="p12_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153400" y="590550"/>
            <a:ext cx="6985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8675" y="1847851"/>
            <a:ext cx="6981825" cy="3486149"/>
          </a:xfrm>
        </p:spPr>
        <p:txBody>
          <a:bodyPr/>
          <a:lstStyle/>
          <a:p>
            <a:pPr algn="l" eaLnBrk="1" hangingPunct="1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Выполнение нормативов Территориальной программы обязательного медицинского страхования медицинскими организациями Республики Адыгея 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 1-й квартал 2017 года</a:t>
            </a:r>
            <a:endParaRPr lang="en-US" sz="3200" b="1" dirty="0" smtClean="0"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</p:txBody>
      </p:sp>
      <p:pic>
        <p:nvPicPr>
          <p:cNvPr id="4100" name="Picture 15" descr="p12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62863" y="2905125"/>
            <a:ext cx="1219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AutoShape 19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2" name="AutoShape 21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3" name="AutoShape 23" descr="k3702778"/>
          <p:cNvSpPr>
            <a:spLocks noChangeAspect="1" noChangeArrowheads="1"/>
          </p:cNvSpPr>
          <p:nvPr/>
        </p:nvSpPr>
        <p:spPr bwMode="auto">
          <a:xfrm>
            <a:off x="2457450" y="4410075"/>
            <a:ext cx="24765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sp>
        <p:nvSpPr>
          <p:cNvPr id="4104" name="AutoShape 25" descr="k3702778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 dirty="0"/>
          </a:p>
        </p:txBody>
      </p:sp>
      <p:pic>
        <p:nvPicPr>
          <p:cNvPr id="41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39140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029325" y="5257800"/>
            <a:ext cx="2562225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С.Ч. </a:t>
            </a:r>
            <a:r>
              <a:rPr lang="ru-RU" sz="1800" dirty="0" err="1" smtClean="0"/>
              <a:t>Хут</a:t>
            </a:r>
            <a:endParaRPr lang="ru-RU" sz="1800" dirty="0" smtClean="0"/>
          </a:p>
          <a:p>
            <a:r>
              <a:rPr lang="ru-RU" sz="1800" dirty="0" smtClean="0"/>
              <a:t>Начальник планово-экономического отдела ТФОМС РА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953250" cy="487363"/>
          </a:xfrm>
        </p:spPr>
        <p:txBody>
          <a:bodyPr/>
          <a:lstStyle/>
          <a:p>
            <a:pPr algn="ctr">
              <a:defRPr/>
            </a:pP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 в целом по РА за 1 </a:t>
            </a:r>
            <a:r>
              <a:rPr lang="ru-RU" sz="28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кв-л</a:t>
            </a:r>
            <a:r>
              <a:rPr lang="ru-RU" sz="28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2017 г.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-193899"/>
            <a:ext cx="10153651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2609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86418"/>
            <a:ext cx="10125076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" y="1181100"/>
          <a:ext cx="9143998" cy="533153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162424"/>
                <a:gridCol w="1676400"/>
                <a:gridCol w="1800225"/>
                <a:gridCol w="1504949"/>
              </a:tblGrid>
              <a:tr h="714375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медицинской помощи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53340" indent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 на отчетный период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53340" indent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Фактическое выполнение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53340" indent="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% выполнения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АМБУЛАТОРНАЯ, посещения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233 971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201 504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86,1%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 профилактической целью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201 839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171 239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84,8%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диспансеризация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9 779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10 645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108,9%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медицинские осмотры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22 353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19 620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87,8%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L="0" marR="116205" indent="31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АМБУЛАТОРНАЯ, обращения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216 857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212 403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97,9%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 связи с заболеванием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208 422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204 565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КТ 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1 837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1 715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93,4%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МРТ 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1 054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939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89,1%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97370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 в неотложной форме, посещения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56 324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46 806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83,1%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75961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СТАЦИОНАРНАЯ, </a:t>
                      </a:r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случаи</a:t>
                      </a:r>
                      <a:r>
                        <a:rPr lang="ru-RU" sz="15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госпитализации</a:t>
                      </a:r>
                      <a:endParaRPr lang="ru-RU" sz="15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20 071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20 499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102,1%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 КСГ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19 689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20 122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102,2%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высокотехнологичная</a:t>
                      </a:r>
                      <a:endParaRPr lang="ru-RU" sz="16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178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94,2%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7064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реабилитация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193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199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103,1%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497370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СТАЦИОНАРОЗАМЕЩАЮЩАЯ, случаи лечения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6 340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6 387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100,7%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69381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СКОРАЯ, вызовы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32 909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35 195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106,9%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953250" cy="487363"/>
          </a:xfrm>
        </p:spPr>
        <p:txBody>
          <a:bodyPr/>
          <a:lstStyle/>
          <a:p>
            <a:pPr algn="ctr">
              <a:defRPr/>
            </a:pP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Сравнение фактически выполненных объемных показателей за 1 </a:t>
            </a:r>
            <a:r>
              <a:rPr lang="ru-RU" sz="2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кв-л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2017 г. и за 1 </a:t>
            </a:r>
            <a:r>
              <a:rPr lang="ru-RU" sz="2200" dirty="0" err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кв-л</a:t>
            </a:r>
            <a:r>
              <a:rPr lang="ru-RU" sz="22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2016 г.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-1" y="34701"/>
            <a:ext cx="10153651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26098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186418"/>
            <a:ext cx="10125076" cy="38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0" y="1181096"/>
          <a:ext cx="9143999" cy="537210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029199"/>
                <a:gridCol w="2076450"/>
                <a:gridCol w="2038350"/>
              </a:tblGrid>
              <a:tr h="52387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медицинской помощи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5334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% выполнения за 1 </a:t>
                      </a:r>
                      <a:r>
                        <a:rPr lang="ru-RU" sz="18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кв-л</a:t>
                      </a:r>
                      <a:r>
                        <a:rPr lang="ru-RU" sz="18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2017 г.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53340"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% выполнения за 1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кв-л</a:t>
                      </a:r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2016 г.</a:t>
                      </a:r>
                      <a:endParaRPr lang="ru-RU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284553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АМБУЛАТОРНАЯ, посещения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86,1%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117,0%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 профилактической целью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84,8%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119,1%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диспансеризация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108,9%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115,2%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медицинские осмотры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87,8%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96,7%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L="0" marR="116205" indent="3175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АМБУЛАТОРНАЯ, обращения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97,9%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96,0%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 связи с заболеванием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98,1%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95,4%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КТ 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93,4%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182,2%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исследований на МРТ 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89,1%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114,0%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96349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АМБУЛАТОРНАЯ в неотложной форме, посещения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83,1%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66,9%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СТАЦИОНАРНАЯ, случаи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госпитализации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102,1%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118,0%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 КСГ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102,2%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118,9%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высокотехнологичная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94,2%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97,9%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08766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медицинская реабилитация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103,1%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50,6%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42308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СТАЦИОНАРОЗАМЕЩАЮЩАЯ, случаи лечения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100,7%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107,8%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  <a:tr h="369694">
                <a:tc>
                  <a:txBody>
                    <a:bodyPr/>
                    <a:lstStyle/>
                    <a:p>
                      <a:pPr marR="116205" indent="317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СКОРАЯ, вызовы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106,9%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114,6%</a:t>
                      </a:r>
                      <a:endParaRPr lang="ru-RU" sz="16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relaxedInset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3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4</a:t>
            </a: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7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Объект 4"/>
          <p:cNvGraphicFramePr/>
          <p:nvPr/>
        </p:nvGraphicFramePr>
        <p:xfrm>
          <a:off x="0" y="4210050"/>
          <a:ext cx="9144000" cy="2343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9525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8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амбулаторной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aphicFrame>
        <p:nvGraphicFramePr>
          <p:cNvPr id="11" name="Объект 4"/>
          <p:cNvGraphicFramePr/>
          <p:nvPr/>
        </p:nvGraphicFramePr>
        <p:xfrm>
          <a:off x="0" y="1552576"/>
          <a:ext cx="9144000" cy="268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AutoShape 9"/>
          <p:cNvSpPr>
            <a:spLocks noGrp="1" noChangeArrowheads="1"/>
          </p:cNvSpPr>
          <p:nvPr>
            <p:ph idx="1"/>
          </p:nvPr>
        </p:nvSpPr>
        <p:spPr bwMode="gray">
          <a:xfrm>
            <a:off x="0" y="1152525"/>
            <a:ext cx="9144000" cy="44767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gamma/>
                  <a:tint val="0"/>
                  <a:invGamma/>
                </a:schemeClr>
              </a:gs>
              <a:gs pos="100000">
                <a:schemeClr val="accent1"/>
              </a:gs>
            </a:gsLst>
            <a:lin ang="5400000" scaled="1"/>
            <a:tileRect/>
          </a:gradFill>
          <a:ln w="28575" algn="ctr">
            <a:solidFill>
              <a:schemeClr val="bg2"/>
            </a:solidFill>
            <a:round/>
            <a:headEnd/>
            <a:tailEnd/>
          </a:ln>
          <a:effectLst/>
        </p:spPr>
        <p:txBody>
          <a:bodyPr anchor="ctr"/>
          <a:lstStyle/>
          <a:p>
            <a:pPr marL="3175" indent="9525" algn="ctr">
              <a:spcBef>
                <a:spcPct val="0"/>
              </a:spcBef>
              <a:buNone/>
              <a:defRPr/>
            </a:pP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Выполнение плана на оказание отдельных услуг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Объект 4"/>
          <p:cNvGraphicFramePr/>
          <p:nvPr/>
        </p:nvGraphicFramePr>
        <p:xfrm>
          <a:off x="2409825" y="4105276"/>
          <a:ext cx="4757737" cy="24288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10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стационарной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11</a:t>
            </a:r>
          </a:p>
          <a:p>
            <a:pPr>
              <a:defRPr/>
            </a:pP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89610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Выполнение объемных показателей по оказанию скорой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438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477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12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Средняя стоимость единицы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477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13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Средняя стоимость единицы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096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14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0" y="333375"/>
            <a:ext cx="6619875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Средняя стоимость единицы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23951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15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16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0287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17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162051" y="333375"/>
            <a:ext cx="6419850" cy="487363"/>
          </a:xfrm>
        </p:spPr>
        <p:txBody>
          <a:bodyPr/>
          <a:lstStyle/>
          <a:p>
            <a:pPr algn="ctr"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Расходы МО на единицу объема медицинской помощи</a:t>
            </a:r>
            <a:endParaRPr lang="ru-RU" sz="2400" dirty="0"/>
          </a:p>
        </p:txBody>
      </p:sp>
      <p:pic>
        <p:nvPicPr>
          <p:cNvPr id="9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Содержимое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graphicFrame>
        <p:nvGraphicFramePr>
          <p:cNvPr id="11" name="Объект 4"/>
          <p:cNvGraphicFramePr/>
          <p:nvPr/>
        </p:nvGraphicFramePr>
        <p:xfrm>
          <a:off x="0" y="1171576"/>
          <a:ext cx="9144001" cy="5372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Достижение индикативных показателей по заработной плате работников МО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1257302"/>
          <a:ext cx="9029700" cy="5191123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50800" dir="5400000" algn="ctr" rotWithShape="0">
                    <a:schemeClr val="accent5"/>
                  </a:outerShdw>
                </a:effectLst>
                <a:tableStyleId>{5C22544A-7EE6-4342-B048-85BDC9FD1C3A}</a:tableStyleId>
              </a:tblPr>
              <a:tblGrid>
                <a:gridCol w="2736476"/>
                <a:gridCol w="1441349"/>
                <a:gridCol w="1608463"/>
                <a:gridCol w="1650241"/>
                <a:gridCol w="1593171"/>
              </a:tblGrid>
              <a:tr h="461064">
                <a:tc rowSpan="3"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000" b="1" i="0" kern="1200" baseline="0" dirty="0" smtClean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ВСЕГО по Республике Адыгея</a:t>
                      </a:r>
                      <a:endParaRPr lang="ru-RU" sz="2000" b="1" i="0" baseline="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610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Из всех источников</a:t>
                      </a:r>
                      <a:endParaRPr lang="ru-RU" sz="2000" b="1" i="0" baseline="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+mn-cs"/>
                        </a:rPr>
                        <a:t>Из ОМС</a:t>
                      </a:r>
                      <a:endParaRPr lang="ru-RU" sz="2000" b="1" i="0" baseline="0" dirty="0">
                        <a:latin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063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9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9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endParaRPr lang="ru-RU" sz="16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77010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врачи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30,56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-</a:t>
                      </a: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2,2%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28,26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-0,9%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3995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средний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медицинский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персонал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18,04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1,1%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17,25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2,3%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063995"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младший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медицинский</a:t>
                      </a:r>
                    </a:p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персонал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12,69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3,8%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12,46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457200" algn="l">
                        <a:spcAft>
                          <a:spcPts val="0"/>
                        </a:spcAft>
                      </a:pPr>
                      <a:r>
                        <a:rPr lang="ru-RU" sz="2000" b="1" i="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Times New Roman"/>
                        </a:rPr>
                        <a:t>4,2%</a:t>
                      </a:r>
                      <a:endParaRPr lang="ru-RU" sz="2000" b="1" i="0" baseline="0" dirty="0">
                        <a:latin typeface="Arial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52900" y="6562724"/>
            <a:ext cx="1162050" cy="295276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18</a:t>
            </a:r>
          </a:p>
          <a:p>
            <a:pPr>
              <a:defRPr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00525" y="2286000"/>
            <a:ext cx="158115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темп прироста от 2016 г.</a:t>
            </a:r>
            <a:endParaRPr lang="ru-RU" sz="1800" dirty="0" smtClean="0">
              <a:latin typeface="Arial" pitchFamily="34" charset="0"/>
              <a:ea typeface="Calibri"/>
              <a:cs typeface="Times New Roman"/>
            </a:endParaRPr>
          </a:p>
          <a:p>
            <a:endParaRPr lang="ru-RU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2724150" y="2314575"/>
            <a:ext cx="142875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на 01.04.2017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5819775" y="2305050"/>
            <a:ext cx="16002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на             01.04.2017</a:t>
            </a:r>
            <a:endParaRPr lang="ru-R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7429500" y="2276476"/>
            <a:ext cx="1581150" cy="1034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>
                <a:solidFill>
                  <a:srgbClr val="000000"/>
                </a:solidFill>
                <a:latin typeface="Arial" pitchFamily="34" charset="0"/>
                <a:ea typeface="Times New Roman"/>
                <a:cs typeface="Times New Roman"/>
              </a:rPr>
              <a:t>темп прироста от 2016 г.</a:t>
            </a:r>
            <a:endParaRPr lang="ru-RU" sz="1800" dirty="0" smtClean="0">
              <a:latin typeface="Arial" pitchFamily="34" charset="0"/>
              <a:ea typeface="Calibri"/>
              <a:cs typeface="Times New Roman"/>
            </a:endParaRPr>
          </a:p>
          <a:p>
            <a:endParaRPr lang="ru-RU" sz="1800" dirty="0"/>
          </a:p>
        </p:txBody>
      </p:sp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1" y="1"/>
            <a:ext cx="1257300" cy="1257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Кредиторская задолженность 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ГБУЗ РА «</a:t>
            </a:r>
            <a:r>
              <a:rPr lang="ru-RU" dirty="0" err="1" smtClean="0"/>
              <a:t>Шовгеновская</a:t>
            </a:r>
            <a:r>
              <a:rPr lang="ru-RU" dirty="0" smtClean="0"/>
              <a:t> ЦРБ»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05275" y="6553200"/>
            <a:ext cx="1057275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19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95376" y="2333626"/>
          <a:ext cx="7277100" cy="2876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832"/>
                <a:gridCol w="4465268"/>
              </a:tblGrid>
              <a:tr h="73342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Просроченная задолженность, руб.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3342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Прочие работы,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53 365,63</a:t>
                      </a:r>
                      <a:endParaRPr lang="ru-RU" dirty="0"/>
                    </a:p>
                  </a:txBody>
                  <a:tcPr anchor="ctr"/>
                </a:tc>
              </a:tr>
              <a:tr h="742950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стоимости материальных запасов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935 170,22</a:t>
                      </a:r>
                      <a:endParaRPr lang="ru-RU" dirty="0"/>
                    </a:p>
                  </a:txBody>
                  <a:tcPr anchor="ctr"/>
                </a:tc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988 535,85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Кредиторская задолженность 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Майкопская</a:t>
            </a:r>
            <a:r>
              <a:rPr lang="ru-RU" dirty="0" smtClean="0"/>
              <a:t> городская поликлиника № 2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14800" y="6553200"/>
            <a:ext cx="11239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20</a:t>
            </a:r>
            <a:endParaRPr lang="en-US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9625" y="2352674"/>
          <a:ext cx="7305675" cy="37655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9425"/>
                <a:gridCol w="4286250"/>
              </a:tblGrid>
              <a:tr h="6858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Просроченная задолженность, руб.</a:t>
                      </a:r>
                      <a:endParaRPr lang="ru-RU" dirty="0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ru-RU" dirty="0" smtClean="0"/>
                        <a:t>Начисления на выплаты по оплате труда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1 469 865,18</a:t>
                      </a:r>
                      <a:endParaRPr lang="ru-RU" dirty="0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Арендная плата за</a:t>
                      </a:r>
                      <a:r>
                        <a:rPr lang="ru-RU" baseline="0" dirty="0" smtClean="0"/>
                        <a:t> пользование имуществом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96 166,66</a:t>
                      </a:r>
                      <a:endParaRPr lang="ru-RU" dirty="0"/>
                    </a:p>
                  </a:txBody>
                  <a:tcPr anchor="ctr"/>
                </a:tc>
              </a:tr>
              <a:tr h="469900"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Работы, услуги по содержанию 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84 556,58</a:t>
                      </a:r>
                      <a:endParaRPr lang="ru-RU" dirty="0"/>
                    </a:p>
                  </a:txBody>
                  <a:tcPr anchor="ctr"/>
                </a:tc>
              </a:tr>
              <a:tr h="56007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Прочие работы,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304 268,98</a:t>
                      </a:r>
                      <a:endParaRPr lang="ru-RU" dirty="0"/>
                    </a:p>
                  </a:txBody>
                  <a:tcPr anchor="ctr"/>
                </a:tc>
              </a:tr>
              <a:tr h="46990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1 954 857,40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Кредиторская задолженность 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ГБУЗ РА «АРКИБ»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14799" y="6553200"/>
            <a:ext cx="1095375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21</a:t>
            </a:r>
            <a:endParaRPr lang="en-US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9625" y="2352674"/>
          <a:ext cx="7305675" cy="3533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9425"/>
                <a:gridCol w="4286250"/>
              </a:tblGrid>
              <a:tr h="66675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Просроченная задолженность, руб.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ru-RU" dirty="0" smtClean="0"/>
                        <a:t>Работы, услуги по содержанию 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100 000,00</a:t>
                      </a:r>
                      <a:endParaRPr lang="ru-RU" dirty="0"/>
                    </a:p>
                  </a:txBody>
                  <a:tcPr anchor="ctr"/>
                </a:tc>
              </a:tr>
              <a:tr h="76200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Прочие работы,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200 000,00</a:t>
                      </a:r>
                      <a:endParaRPr lang="ru-RU" dirty="0"/>
                    </a:p>
                  </a:txBody>
                  <a:tcPr anchor="ctr"/>
                </a:tc>
              </a:tr>
              <a:tr h="771525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стоимости материальных запасов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1 954 754,18</a:t>
                      </a:r>
                      <a:endParaRPr lang="ru-RU" dirty="0"/>
                    </a:p>
                  </a:txBody>
                  <a:tcPr anchor="ctr"/>
                </a:tc>
              </a:tr>
              <a:tr h="63817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2 254 754,18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Кредиторская задолженность 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ГБУЗ РА «Гиагинская ЦРБ»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148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22</a:t>
            </a:r>
            <a:endParaRPr lang="en-US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9625" y="2047877"/>
          <a:ext cx="7305675" cy="4257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9425"/>
                <a:gridCol w="4286250"/>
              </a:tblGrid>
              <a:tr h="59054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Просроченная задолженность, руб.</a:t>
                      </a:r>
                      <a:endParaRPr lang="ru-RU" dirty="0"/>
                    </a:p>
                  </a:txBody>
                  <a:tcPr anchor="ctr"/>
                </a:tc>
              </a:tr>
              <a:tr h="523875">
                <a:tc>
                  <a:txBody>
                    <a:bodyPr/>
                    <a:lstStyle/>
                    <a:p>
                      <a:r>
                        <a:rPr lang="ru-RU" dirty="0" smtClean="0"/>
                        <a:t>Услуги связи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44 175,19</a:t>
                      </a:r>
                      <a:endParaRPr lang="ru-RU" dirty="0"/>
                    </a:p>
                  </a:txBody>
                  <a:tcPr anchor="ctr"/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lang="ru-RU" dirty="0" smtClean="0"/>
                        <a:t>Коммунальные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1 256 071,38</a:t>
                      </a:r>
                      <a:endParaRPr lang="ru-RU" dirty="0"/>
                    </a:p>
                  </a:txBody>
                  <a:tcPr anchor="ctr"/>
                </a:tc>
              </a:tr>
              <a:tr h="7524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Работы, услуги по содержанию 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308 463,00</a:t>
                      </a:r>
                      <a:endParaRPr lang="ru-RU" dirty="0"/>
                    </a:p>
                  </a:txBody>
                  <a:tcPr anchor="ctr"/>
                </a:tc>
              </a:tr>
              <a:tr h="6000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Прочие работы,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173 237,63</a:t>
                      </a:r>
                      <a:endParaRPr lang="ru-RU" dirty="0"/>
                    </a:p>
                  </a:txBody>
                  <a:tcPr anchor="ctr"/>
                </a:tc>
              </a:tr>
              <a:tr h="640102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стоимости материальных запасов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2 981 627,10</a:t>
                      </a:r>
                      <a:endParaRPr lang="ru-RU" dirty="0"/>
                    </a:p>
                  </a:txBody>
                  <a:tcPr anchor="ctr"/>
                </a:tc>
              </a:tr>
              <a:tr h="550523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4 763 574,30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Кредиторская задолженность 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ГБУЗ РА «АРДКБ»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14800" y="6553200"/>
            <a:ext cx="110490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23</a:t>
            </a:r>
            <a:endParaRPr lang="en-US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9625" y="2047877"/>
          <a:ext cx="7305675" cy="44195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9425"/>
                <a:gridCol w="4286250"/>
              </a:tblGrid>
              <a:tr h="42862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Просроченная задолженность, руб.</a:t>
                      </a:r>
                      <a:endParaRPr lang="ru-RU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r>
                        <a:rPr lang="ru-RU" dirty="0" smtClean="0"/>
                        <a:t>Услуги связи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33 528,75</a:t>
                      </a:r>
                      <a:endParaRPr lang="ru-RU" dirty="0"/>
                    </a:p>
                  </a:txBody>
                  <a:tcPr anchor="ctr"/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ru-RU" dirty="0" smtClean="0"/>
                        <a:t>Транспортные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137 171,18</a:t>
                      </a:r>
                      <a:endParaRPr lang="ru-RU" dirty="0"/>
                    </a:p>
                  </a:txBody>
                  <a:tcPr anchor="ctr"/>
                </a:tc>
              </a:tr>
              <a:tr h="4953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Коммунальные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974 974,70</a:t>
                      </a:r>
                      <a:endParaRPr lang="ru-RU" dirty="0"/>
                    </a:p>
                  </a:txBody>
                  <a:tcPr anchor="ctr"/>
                </a:tc>
              </a:tr>
              <a:tr h="6667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Работы, услуги по содержанию 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54 996,40</a:t>
                      </a:r>
                      <a:endParaRPr lang="ru-RU" dirty="0"/>
                    </a:p>
                  </a:txBody>
                  <a:tcPr anchor="ctr"/>
                </a:tc>
              </a:tr>
              <a:tr h="5143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Прочие работы,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183 333,33</a:t>
                      </a:r>
                      <a:endParaRPr lang="ru-RU" dirty="0"/>
                    </a:p>
                  </a:txBody>
                  <a:tcPr anchor="ctr"/>
                </a:tc>
              </a:tr>
              <a:tr h="485775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Прочие расходы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350 310,00</a:t>
                      </a:r>
                      <a:endParaRPr lang="ru-RU" dirty="0"/>
                    </a:p>
                  </a:txBody>
                  <a:tcPr anchor="ctr"/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стоимости материальных запасов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7 294 366,45</a:t>
                      </a:r>
                      <a:endParaRPr lang="ru-RU" dirty="0"/>
                    </a:p>
                  </a:txBody>
                  <a:tcPr anchor="ctr"/>
                </a:tc>
              </a:tr>
              <a:tr h="43624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9 028</a:t>
                      </a:r>
                      <a:r>
                        <a:rPr lang="ru-RU" b="1" baseline="0" dirty="0" smtClean="0"/>
                        <a:t> 680,81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Кредиторская задолженность 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ГБУЗ РА «Адыгейская МБ им. К.М. </a:t>
            </a:r>
            <a:r>
              <a:rPr lang="ru-RU" dirty="0" err="1" smtClean="0"/>
              <a:t>Батмена</a:t>
            </a:r>
            <a:r>
              <a:rPr lang="ru-RU" dirty="0" smtClean="0"/>
              <a:t>»</a:t>
            </a:r>
          </a:p>
          <a:p>
            <a:pPr algn="ctr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14800" y="6553200"/>
            <a:ext cx="1085850" cy="261938"/>
          </a:xfrm>
        </p:spPr>
        <p:txBody>
          <a:bodyPr/>
          <a:lstStyle/>
          <a:p>
            <a:pPr>
              <a:defRPr/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24</a:t>
            </a:r>
            <a:endParaRPr lang="en-US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09625" y="2047877"/>
          <a:ext cx="7686675" cy="4370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2800"/>
                <a:gridCol w="4333875"/>
              </a:tblGrid>
              <a:tr h="56197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Статьи затрат</a:t>
                      </a:r>
                      <a:endParaRPr lang="ru-RU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Просроченная задолженность, руб.</a:t>
                      </a:r>
                      <a:endParaRPr lang="ru-RU" dirty="0"/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Коммунальные услуги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983 263,35</a:t>
                      </a:r>
                      <a:endParaRPr lang="ru-RU" dirty="0"/>
                    </a:p>
                  </a:txBody>
                  <a:tcPr anchor="ctr"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ru-RU" dirty="0" smtClean="0"/>
                        <a:t>Арендная плата за пользование имуществом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40 000,00</a:t>
                      </a:r>
                      <a:endParaRPr lang="ru-RU" dirty="0"/>
                    </a:p>
                  </a:txBody>
                  <a:tcPr anchor="ctr"/>
                </a:tc>
              </a:tr>
              <a:tr h="6953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Работы, услуги по содержанию имущества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1 789 077,47</a:t>
                      </a:r>
                      <a:endParaRPr lang="ru-RU" dirty="0"/>
                    </a:p>
                  </a:txBody>
                  <a:tcPr anchor="ctr"/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стоимости нематериальных активов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646 742,59</a:t>
                      </a:r>
                      <a:endParaRPr lang="ru-RU" dirty="0"/>
                    </a:p>
                  </a:txBody>
                  <a:tcPr anchor="ctr"/>
                </a:tc>
              </a:tr>
              <a:tr h="704850">
                <a:tc>
                  <a:txBody>
                    <a:bodyPr/>
                    <a:lstStyle/>
                    <a:p>
                      <a:r>
                        <a:rPr lang="ru-RU" dirty="0" smtClean="0"/>
                        <a:t>Увеличение стоимости материальных запасов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11 177 243,65</a:t>
                      </a:r>
                      <a:endParaRPr lang="ru-RU" dirty="0"/>
                    </a:p>
                  </a:txBody>
                  <a:tcPr anchor="ctr"/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Итого</a:t>
                      </a:r>
                      <a:endParaRPr lang="ru-RU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14 636</a:t>
                      </a:r>
                      <a:r>
                        <a:rPr lang="ru-RU" b="1" baseline="0" dirty="0" smtClean="0"/>
                        <a:t> 327,06</a:t>
                      </a:r>
                      <a:endParaRPr lang="ru-RU" b="1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1323975" y="123825"/>
            <a:ext cx="6677025" cy="935038"/>
          </a:xfrm>
        </p:spPr>
        <p:txBody>
          <a:bodyPr/>
          <a:lstStyle/>
          <a:p>
            <a:pPr algn="ctr"/>
            <a:r>
              <a:rPr lang="ru-RU" sz="2400" smtClean="0"/>
              <a:t>Анализ эффективности использования ресурсов МО, </a:t>
            </a:r>
            <a:r>
              <a:rPr lang="ru-RU" sz="2800" smtClean="0"/>
              <a:t>оказывающими АПП</a:t>
            </a:r>
          </a:p>
        </p:txBody>
      </p:sp>
      <p:sp>
        <p:nvSpPr>
          <p:cNvPr id="4099" name="Содержимое 14"/>
          <p:cNvSpPr>
            <a:spLocks noGrp="1"/>
          </p:cNvSpPr>
          <p:nvPr>
            <p:ph idx="1"/>
          </p:nvPr>
        </p:nvSpPr>
        <p:spPr>
          <a:xfrm>
            <a:off x="314325" y="1476375"/>
            <a:ext cx="8829675" cy="50768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200" dirty="0" smtClean="0"/>
              <a:t>Коэффициент выполнения функции врачебной должности</a:t>
            </a:r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19550" y="6553200"/>
            <a:ext cx="1181100" cy="261938"/>
          </a:xfrm>
          <a:noFill/>
        </p:spPr>
        <p:txBody>
          <a:bodyPr/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25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1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838200" y="2105026"/>
            <a:ext cx="1819275" cy="1181100"/>
          </a:xfrm>
          <a:prstGeom prst="ellipse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Кв</a:t>
            </a:r>
            <a:endParaRPr lang="ru-RU" dirty="0"/>
          </a:p>
        </p:txBody>
      </p:sp>
      <p:sp>
        <p:nvSpPr>
          <p:cNvPr id="25" name="Равно 24"/>
          <p:cNvSpPr/>
          <p:nvPr/>
        </p:nvSpPr>
        <p:spPr>
          <a:xfrm>
            <a:off x="2790825" y="2495550"/>
            <a:ext cx="352425" cy="3048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48025" y="2228850"/>
            <a:ext cx="152400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Рф</a:t>
            </a:r>
            <a:endParaRPr lang="ru-RU" dirty="0"/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523875" y="4343400"/>
            <a:ext cx="3467100" cy="1333500"/>
          </a:xfrm>
          <a:prstGeom prst="wedgeRoundRectCallout">
            <a:avLst>
              <a:gd name="adj1" fmla="val 49550"/>
              <a:gd name="adj2" fmla="val -11059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Фактическое число посещений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95900" y="2247900"/>
            <a:ext cx="1533525" cy="9239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Рн</a:t>
            </a:r>
            <a:endParaRPr lang="ru-RU" dirty="0"/>
          </a:p>
        </p:txBody>
      </p:sp>
      <p:sp>
        <p:nvSpPr>
          <p:cNvPr id="55" name="Деление 54"/>
          <p:cNvSpPr/>
          <p:nvPr/>
        </p:nvSpPr>
        <p:spPr>
          <a:xfrm>
            <a:off x="4819650" y="2495550"/>
            <a:ext cx="447675" cy="504825"/>
          </a:xfrm>
          <a:prstGeom prst="mathDivid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Скругленная прямоугольная выноска 58"/>
          <p:cNvSpPr/>
          <p:nvPr/>
        </p:nvSpPr>
        <p:spPr>
          <a:xfrm>
            <a:off x="6324600" y="4895849"/>
            <a:ext cx="2276475" cy="942976"/>
          </a:xfrm>
          <a:prstGeom prst="wedgeRoundRectCallout">
            <a:avLst>
              <a:gd name="adj1" fmla="val -69115"/>
              <a:gd name="adj2" fmla="val -2117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Плановое, нормативное число посещений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1285875" y="0"/>
            <a:ext cx="6715125" cy="1058863"/>
          </a:xfrm>
        </p:spPr>
        <p:txBody>
          <a:bodyPr/>
          <a:lstStyle/>
          <a:p>
            <a:pPr algn="ctr"/>
            <a:r>
              <a:rPr lang="ru-RU" sz="2400" smtClean="0"/>
              <a:t>Анализ эффективности использования ресурсов МО, оказывающими АПП</a:t>
            </a:r>
            <a:r>
              <a:rPr lang="ru-RU" smtClean="0"/>
              <a:t> </a:t>
            </a:r>
          </a:p>
        </p:txBody>
      </p:sp>
      <p:sp>
        <p:nvSpPr>
          <p:cNvPr id="5123" name="Содержимое 14"/>
          <p:cNvSpPr>
            <a:spLocks noGrp="1"/>
          </p:cNvSpPr>
          <p:nvPr>
            <p:ph idx="1"/>
          </p:nvPr>
        </p:nvSpPr>
        <p:spPr>
          <a:xfrm>
            <a:off x="314325" y="1476375"/>
            <a:ext cx="8829675" cy="50768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smtClean="0"/>
              <a:t>Коэффициент финансовых затрат поликлиники</a:t>
            </a:r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10025" y="6553200"/>
            <a:ext cx="1171575" cy="261938"/>
          </a:xfrm>
          <a:noFill/>
        </p:spPr>
        <p:txBody>
          <a:bodyPr/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26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838200" y="2105026"/>
            <a:ext cx="1819275" cy="1181100"/>
          </a:xfrm>
          <a:prstGeom prst="ellipse">
            <a:avLst/>
          </a:prstGeom>
          <a:solidFill>
            <a:srgbClr val="7030A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Кп</a:t>
            </a:r>
            <a:endParaRPr lang="ru-RU" dirty="0"/>
          </a:p>
        </p:txBody>
      </p:sp>
      <p:sp>
        <p:nvSpPr>
          <p:cNvPr id="25" name="Равно 24"/>
          <p:cNvSpPr/>
          <p:nvPr/>
        </p:nvSpPr>
        <p:spPr>
          <a:xfrm>
            <a:off x="2790825" y="2495550"/>
            <a:ext cx="352425" cy="3048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48025" y="2228850"/>
            <a:ext cx="152400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Фп</a:t>
            </a:r>
            <a:endParaRPr lang="ru-RU" dirty="0"/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495300" y="4391025"/>
            <a:ext cx="3467100" cy="1333500"/>
          </a:xfrm>
          <a:prstGeom prst="wedgeRoundRectCallout">
            <a:avLst>
              <a:gd name="adj1" fmla="val 49550"/>
              <a:gd name="adj2" fmla="val -11059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Фактическая сумма расходов поликлиники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95900" y="2247900"/>
            <a:ext cx="1533525" cy="92392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Пп</a:t>
            </a:r>
            <a:endParaRPr lang="ru-RU" dirty="0"/>
          </a:p>
        </p:txBody>
      </p:sp>
      <p:sp>
        <p:nvSpPr>
          <p:cNvPr id="55" name="Деление 54"/>
          <p:cNvSpPr/>
          <p:nvPr/>
        </p:nvSpPr>
        <p:spPr>
          <a:xfrm>
            <a:off x="4819650" y="2495550"/>
            <a:ext cx="447675" cy="504825"/>
          </a:xfrm>
          <a:prstGeom prst="mathDivid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Скругленная прямоугольная выноска 58"/>
          <p:cNvSpPr/>
          <p:nvPr/>
        </p:nvSpPr>
        <p:spPr>
          <a:xfrm>
            <a:off x="6324600" y="4895849"/>
            <a:ext cx="2276475" cy="942976"/>
          </a:xfrm>
          <a:prstGeom prst="wedgeRoundRectCallout">
            <a:avLst>
              <a:gd name="adj1" fmla="val -69115"/>
              <a:gd name="adj2" fmla="val -2117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Утвержденная сумма расходов поликлиники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1323975" y="0"/>
            <a:ext cx="6677025" cy="1058863"/>
          </a:xfrm>
        </p:spPr>
        <p:txBody>
          <a:bodyPr/>
          <a:lstStyle/>
          <a:p>
            <a:pPr algn="ctr"/>
            <a:r>
              <a:rPr lang="ru-RU" sz="2400" smtClean="0"/>
              <a:t>Анализ использования ресурсов на основе выполнения показателей использования коечного фонда </a:t>
            </a:r>
          </a:p>
        </p:txBody>
      </p:sp>
      <p:sp>
        <p:nvSpPr>
          <p:cNvPr id="6147" name="Содержимое 14"/>
          <p:cNvSpPr>
            <a:spLocks noGrp="1"/>
          </p:cNvSpPr>
          <p:nvPr>
            <p:ph idx="1"/>
          </p:nvPr>
        </p:nvSpPr>
        <p:spPr>
          <a:xfrm>
            <a:off x="314325" y="1476375"/>
            <a:ext cx="8829675" cy="50768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smtClean="0"/>
              <a:t>Показатель рационального использования коечного фонда</a:t>
            </a:r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95750" y="6553200"/>
            <a:ext cx="1123949" cy="261938"/>
          </a:xfrm>
          <a:noFill/>
        </p:spPr>
        <p:txBody>
          <a:bodyPr/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27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9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838200" y="2105026"/>
            <a:ext cx="1819275" cy="1181100"/>
          </a:xfrm>
          <a:prstGeom prst="ellipse">
            <a:avLst/>
          </a:prstGeom>
          <a:solidFill>
            <a:srgbClr val="1137A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</a:t>
            </a:r>
            <a:r>
              <a:rPr lang="en-US" dirty="0"/>
              <a:t>r</a:t>
            </a:r>
            <a:endParaRPr lang="ru-RU" dirty="0"/>
          </a:p>
        </p:txBody>
      </p:sp>
      <p:sp>
        <p:nvSpPr>
          <p:cNvPr id="25" name="Равно 24"/>
          <p:cNvSpPr/>
          <p:nvPr/>
        </p:nvSpPr>
        <p:spPr>
          <a:xfrm>
            <a:off x="2790825" y="2495550"/>
            <a:ext cx="352425" cy="304800"/>
          </a:xfrm>
          <a:prstGeom prst="mathEqua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48025" y="2228850"/>
            <a:ext cx="15240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Of</a:t>
            </a:r>
            <a:endParaRPr lang="ru-RU" dirty="0"/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495300" y="4391025"/>
            <a:ext cx="3467100" cy="1333500"/>
          </a:xfrm>
          <a:prstGeom prst="wedgeRoundRectCallout">
            <a:avLst>
              <a:gd name="adj1" fmla="val 49550"/>
              <a:gd name="adj2" fmla="val -11059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Фактический оборот койки (отношение фактической занятости койки (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Uf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к фактическим срокам лечения (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Bf)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95900" y="2247900"/>
            <a:ext cx="1533525" cy="92392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On</a:t>
            </a:r>
            <a:endParaRPr lang="ru-RU" dirty="0"/>
          </a:p>
        </p:txBody>
      </p:sp>
      <p:sp>
        <p:nvSpPr>
          <p:cNvPr id="55" name="Деление 54"/>
          <p:cNvSpPr/>
          <p:nvPr/>
        </p:nvSpPr>
        <p:spPr>
          <a:xfrm>
            <a:off x="4819650" y="2495550"/>
            <a:ext cx="447675" cy="504825"/>
          </a:xfrm>
          <a:prstGeom prst="mathDivid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Скругленная прямоугольная выноска 58"/>
          <p:cNvSpPr/>
          <p:nvPr/>
        </p:nvSpPr>
        <p:spPr>
          <a:xfrm>
            <a:off x="5743575" y="5000625"/>
            <a:ext cx="2914650" cy="1257299"/>
          </a:xfrm>
          <a:prstGeom prst="wedgeRoundRectCallout">
            <a:avLst>
              <a:gd name="adj1" fmla="val -35932"/>
              <a:gd name="adj2" fmla="val -1717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Нормативный оборот койки (отношение нормативной занятости койки (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Un) </a:t>
            </a: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 нормативному сроку лечения (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</a:rPr>
              <a:t>Bn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1524000" y="171450"/>
            <a:ext cx="6419850" cy="762000"/>
          </a:xfrm>
        </p:spPr>
        <p:txBody>
          <a:bodyPr/>
          <a:lstStyle/>
          <a:p>
            <a:pPr algn="ctr"/>
            <a:r>
              <a:rPr lang="ru-RU" sz="2400" smtClean="0"/>
              <a:t>Анализ использования ресурсов на основе выполнения показателей использования коечного фонда </a:t>
            </a:r>
            <a:endParaRPr lang="ru-RU" smtClean="0"/>
          </a:p>
        </p:txBody>
      </p:sp>
      <p:sp>
        <p:nvSpPr>
          <p:cNvPr id="7171" name="Содержимое 14"/>
          <p:cNvSpPr>
            <a:spLocks noGrp="1"/>
          </p:cNvSpPr>
          <p:nvPr>
            <p:ph idx="1"/>
          </p:nvPr>
        </p:nvSpPr>
        <p:spPr>
          <a:xfrm>
            <a:off x="314325" y="1476375"/>
            <a:ext cx="8829675" cy="50768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smtClean="0"/>
              <a:t>Коэффициент финансовых затрат стационара</a:t>
            </a:r>
          </a:p>
        </p:txBody>
      </p:sp>
      <p:sp>
        <p:nvSpPr>
          <p:cNvPr id="7172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29075" y="6553200"/>
            <a:ext cx="1114425" cy="261938"/>
          </a:xfrm>
          <a:noFill/>
        </p:spPr>
        <p:txBody>
          <a:bodyPr/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Слайд № 28</a:t>
            </a:r>
            <a:endParaRPr lang="en-US" sz="1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8" name="Овал 7"/>
          <p:cNvSpPr/>
          <p:nvPr/>
        </p:nvSpPr>
        <p:spPr>
          <a:xfrm>
            <a:off x="838200" y="2105026"/>
            <a:ext cx="1819275" cy="1181100"/>
          </a:xfrm>
          <a:prstGeom prst="ellipse">
            <a:avLst/>
          </a:prstGeom>
          <a:solidFill>
            <a:srgbClr val="1137A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Кс</a:t>
            </a:r>
          </a:p>
        </p:txBody>
      </p:sp>
      <p:sp>
        <p:nvSpPr>
          <p:cNvPr id="25" name="Равно 24"/>
          <p:cNvSpPr/>
          <p:nvPr/>
        </p:nvSpPr>
        <p:spPr>
          <a:xfrm>
            <a:off x="2790825" y="2495550"/>
            <a:ext cx="352425" cy="304800"/>
          </a:xfrm>
          <a:prstGeom prst="mathEqua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48025" y="2228850"/>
            <a:ext cx="15240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Фс</a:t>
            </a:r>
            <a:endParaRPr lang="ru-RU" dirty="0"/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495300" y="4391025"/>
            <a:ext cx="3467100" cy="1333500"/>
          </a:xfrm>
          <a:prstGeom prst="wedgeRoundRectCallout">
            <a:avLst>
              <a:gd name="adj1" fmla="val 49550"/>
              <a:gd name="adj2" fmla="val -110598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Фактическая сумма расходов стационара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295900" y="2247900"/>
            <a:ext cx="1533525" cy="92392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Пс</a:t>
            </a:r>
            <a:endParaRPr lang="ru-RU" dirty="0"/>
          </a:p>
        </p:txBody>
      </p:sp>
      <p:sp>
        <p:nvSpPr>
          <p:cNvPr id="55" name="Деление 54"/>
          <p:cNvSpPr/>
          <p:nvPr/>
        </p:nvSpPr>
        <p:spPr>
          <a:xfrm>
            <a:off x="4819650" y="2495550"/>
            <a:ext cx="447675" cy="504825"/>
          </a:xfrm>
          <a:prstGeom prst="mathDivid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Скругленная прямоугольная выноска 58"/>
          <p:cNvSpPr/>
          <p:nvPr/>
        </p:nvSpPr>
        <p:spPr>
          <a:xfrm>
            <a:off x="5743575" y="5000625"/>
            <a:ext cx="2914650" cy="1257299"/>
          </a:xfrm>
          <a:prstGeom prst="wedgeRoundRectCallout">
            <a:avLst>
              <a:gd name="adj1" fmla="val -35932"/>
              <a:gd name="adj2" fmla="val -17172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Утвержденная сумма расходов стационара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1581150" y="257175"/>
            <a:ext cx="6419850" cy="704850"/>
          </a:xfrm>
        </p:spPr>
        <p:txBody>
          <a:bodyPr/>
          <a:lstStyle/>
          <a:p>
            <a:pPr algn="ctr"/>
            <a:r>
              <a:rPr lang="ru-RU" smtClean="0"/>
              <a:t>Оценка эффективности</a:t>
            </a:r>
          </a:p>
        </p:txBody>
      </p:sp>
      <p:sp>
        <p:nvSpPr>
          <p:cNvPr id="8195" name="Содержимое 14"/>
          <p:cNvSpPr>
            <a:spLocks noGrp="1"/>
          </p:cNvSpPr>
          <p:nvPr>
            <p:ph idx="1"/>
          </p:nvPr>
        </p:nvSpPr>
        <p:spPr>
          <a:xfrm>
            <a:off x="314325" y="1171575"/>
            <a:ext cx="8829675" cy="50768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smtClean="0"/>
              <a:t>Эффективная деятельность поликлиники</a:t>
            </a:r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29075" y="6553200"/>
            <a:ext cx="1266825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29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2009775" y="2343150"/>
            <a:ext cx="15240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Кп</a:t>
            </a:r>
            <a:endParaRPr lang="ru-RU" dirty="0"/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466725" y="4819650"/>
            <a:ext cx="3467100" cy="1257300"/>
          </a:xfrm>
          <a:prstGeom prst="wedgeRoundRectCallout">
            <a:avLst>
              <a:gd name="adj1" fmla="val 15758"/>
              <a:gd name="adj2" fmla="val -15266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Коэффициент финансовых затрат поликлиники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876925" y="2257425"/>
            <a:ext cx="1533525" cy="92392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Кв</a:t>
            </a:r>
            <a:endParaRPr lang="ru-RU" dirty="0"/>
          </a:p>
        </p:txBody>
      </p:sp>
      <p:sp>
        <p:nvSpPr>
          <p:cNvPr id="59" name="Скругленная прямоугольная выноска 58"/>
          <p:cNvSpPr/>
          <p:nvPr/>
        </p:nvSpPr>
        <p:spPr>
          <a:xfrm>
            <a:off x="5743575" y="4905375"/>
            <a:ext cx="2914650" cy="1200151"/>
          </a:xfrm>
          <a:prstGeom prst="wedgeRoundRectCallout">
            <a:avLst>
              <a:gd name="adj1" fmla="val -17959"/>
              <a:gd name="adj2" fmla="val -171292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Коэффициент выполнения функции врачебной должности</a:t>
            </a:r>
          </a:p>
        </p:txBody>
      </p:sp>
      <p:sp>
        <p:nvSpPr>
          <p:cNvPr id="13" name="Нашивка 12"/>
          <p:cNvSpPr/>
          <p:nvPr/>
        </p:nvSpPr>
        <p:spPr>
          <a:xfrm rot="10800000">
            <a:off x="4373563" y="2408238"/>
            <a:ext cx="795337" cy="74136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1743075" y="238125"/>
            <a:ext cx="6257925" cy="714375"/>
          </a:xfrm>
        </p:spPr>
        <p:txBody>
          <a:bodyPr/>
          <a:lstStyle/>
          <a:p>
            <a:pPr algn="ctr"/>
            <a:r>
              <a:rPr lang="ru-RU" smtClean="0"/>
              <a:t>Оценка эффективности</a:t>
            </a:r>
          </a:p>
        </p:txBody>
      </p:sp>
      <p:sp>
        <p:nvSpPr>
          <p:cNvPr id="9219" name="Содержимое 14"/>
          <p:cNvSpPr>
            <a:spLocks noGrp="1"/>
          </p:cNvSpPr>
          <p:nvPr>
            <p:ph idx="1"/>
          </p:nvPr>
        </p:nvSpPr>
        <p:spPr>
          <a:xfrm>
            <a:off x="314325" y="1171575"/>
            <a:ext cx="8829675" cy="5076825"/>
          </a:xfrm>
          <a:blipFill dpi="0" rotWithShape="1">
            <a:blip r:embed="rId2" cstate="print"/>
            <a:srcRect/>
            <a:tile tx="0" ty="0" sx="100000" sy="100000" flip="none" algn="tl"/>
          </a:blipFill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smtClean="0"/>
              <a:t>Эффективная деятельность стационара</a:t>
            </a:r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10025" y="6553200"/>
            <a:ext cx="1219199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30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1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gray">
          <a:xfrm>
            <a:off x="0" y="0"/>
            <a:ext cx="1168400" cy="1168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2009775" y="2343150"/>
            <a:ext cx="1524000" cy="9144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/>
              <a:t>Кс</a:t>
            </a: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771525" y="4819650"/>
            <a:ext cx="3162300" cy="1257300"/>
          </a:xfrm>
          <a:prstGeom prst="wedgeRoundRectCallout">
            <a:avLst>
              <a:gd name="adj1" fmla="val 15758"/>
              <a:gd name="adj2" fmla="val -15266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Коэффициент финансовых затрат стационара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5876925" y="2257425"/>
            <a:ext cx="1533525" cy="92392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 err="1"/>
              <a:t>Кэ</a:t>
            </a:r>
            <a:endParaRPr lang="ru-RU" dirty="0"/>
          </a:p>
        </p:txBody>
      </p:sp>
      <p:sp>
        <p:nvSpPr>
          <p:cNvPr id="59" name="Скругленная прямоугольная выноска 58"/>
          <p:cNvSpPr/>
          <p:nvPr/>
        </p:nvSpPr>
        <p:spPr>
          <a:xfrm>
            <a:off x="5505450" y="4762501"/>
            <a:ext cx="3152775" cy="1343026"/>
          </a:xfrm>
          <a:prstGeom prst="wedgeRoundRectCallout">
            <a:avLst>
              <a:gd name="adj1" fmla="val -14636"/>
              <a:gd name="adj2" fmla="val -15072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Коэффициент экономической эффективности использования коечного фонда</a:t>
            </a:r>
          </a:p>
        </p:txBody>
      </p:sp>
      <p:sp>
        <p:nvSpPr>
          <p:cNvPr id="13" name="Нашивка 12"/>
          <p:cNvSpPr/>
          <p:nvPr/>
        </p:nvSpPr>
        <p:spPr>
          <a:xfrm rot="10800000">
            <a:off x="4373563" y="2408238"/>
            <a:ext cx="795337" cy="74136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1238250" y="371475"/>
            <a:ext cx="6762750" cy="687388"/>
          </a:xfrm>
        </p:spPr>
        <p:txBody>
          <a:bodyPr/>
          <a:lstStyle/>
          <a:p>
            <a:pPr algn="ctr"/>
            <a:r>
              <a:rPr lang="ru-RU" smtClean="0"/>
              <a:t>Использование ресурсов в поликлинике</a:t>
            </a:r>
          </a:p>
        </p:txBody>
      </p:sp>
      <p:sp>
        <p:nvSpPr>
          <p:cNvPr id="10243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29075" y="6553200"/>
            <a:ext cx="1181099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№31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191500" cy="3082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24125"/>
                <a:gridCol w="2057400"/>
                <a:gridCol w="1057275"/>
              </a:tblGrid>
              <a:tr h="857250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 МО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Коэффициент </a:t>
                      </a:r>
                      <a:r>
                        <a:rPr lang="ru-RU" sz="1400" dirty="0" err="1" smtClean="0"/>
                        <a:t>вып.функции</a:t>
                      </a:r>
                      <a:r>
                        <a:rPr lang="ru-RU" sz="1400" dirty="0" smtClean="0"/>
                        <a:t> врачебной</a:t>
                      </a:r>
                      <a:r>
                        <a:rPr lang="ru-RU" sz="1400" baseline="0" dirty="0" smtClean="0"/>
                        <a:t> должности, </a:t>
                      </a:r>
                      <a:r>
                        <a:rPr lang="ru-RU" sz="1400" baseline="0" dirty="0" err="1" smtClean="0"/>
                        <a:t>Кв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Коэффициент финансовых затрат поликлиники, </a:t>
                      </a:r>
                      <a:r>
                        <a:rPr lang="ru-RU" sz="1400" dirty="0" err="1" smtClean="0"/>
                        <a:t>Кп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МГП №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МГП №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Ханская поликлиника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1,13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АРЦМП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АРКСП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АРЦМР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0,48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1238250" y="371475"/>
            <a:ext cx="6762750" cy="687388"/>
          </a:xfrm>
        </p:spPr>
        <p:txBody>
          <a:bodyPr/>
          <a:lstStyle/>
          <a:p>
            <a:pPr algn="ctr"/>
            <a:r>
              <a:rPr lang="ru-RU" smtClean="0"/>
              <a:t>Использование ресурсов в поликлинике</a:t>
            </a:r>
          </a:p>
        </p:txBody>
      </p:sp>
      <p:sp>
        <p:nvSpPr>
          <p:cNvPr id="11267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1104900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32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191500" cy="19697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700"/>
                <a:gridCol w="2524125"/>
                <a:gridCol w="2057400"/>
                <a:gridCol w="1057275"/>
              </a:tblGrid>
              <a:tr h="857250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 МО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Коэффициент </a:t>
                      </a:r>
                      <a:r>
                        <a:rPr lang="ru-RU" sz="1400" dirty="0" err="1" smtClean="0"/>
                        <a:t>вып.функции</a:t>
                      </a:r>
                      <a:r>
                        <a:rPr lang="ru-RU" sz="1400" dirty="0" smtClean="0"/>
                        <a:t> врачебной</a:t>
                      </a:r>
                      <a:r>
                        <a:rPr lang="ru-RU" sz="1400" baseline="0" dirty="0" smtClean="0"/>
                        <a:t> должности, </a:t>
                      </a:r>
                      <a:r>
                        <a:rPr lang="ru-RU" sz="1400" baseline="0" dirty="0" err="1" smtClean="0"/>
                        <a:t>Кв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Коэффициент финансовых затрат поликлиники, </a:t>
                      </a:r>
                      <a:r>
                        <a:rPr lang="ru-RU" sz="1400" dirty="0" err="1" smtClean="0"/>
                        <a:t>Кп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МГП № 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МГДП № 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МДГП № 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1238250" y="371475"/>
            <a:ext cx="6762750" cy="687388"/>
          </a:xfrm>
        </p:spPr>
        <p:txBody>
          <a:bodyPr/>
          <a:lstStyle/>
          <a:p>
            <a:pPr algn="ctr"/>
            <a:r>
              <a:rPr lang="ru-RU" smtClean="0"/>
              <a:t>Использование ресурсов в поликлинике и стационаре</a:t>
            </a:r>
          </a:p>
        </p:txBody>
      </p:sp>
      <p:sp>
        <p:nvSpPr>
          <p:cNvPr id="12291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57650" y="6553200"/>
            <a:ext cx="1123950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33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19100" y="1343025"/>
          <a:ext cx="8505826" cy="48655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/>
                <a:gridCol w="1152525"/>
                <a:gridCol w="885825"/>
                <a:gridCol w="847725"/>
                <a:gridCol w="1190625"/>
                <a:gridCol w="1000125"/>
                <a:gridCol w="990600"/>
              </a:tblGrid>
              <a:tr h="852184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 МО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вып</a:t>
                      </a:r>
                      <a:r>
                        <a:rPr lang="ru-RU" sz="1400" dirty="0" smtClean="0"/>
                        <a:t>. функции  </a:t>
                      </a:r>
                      <a:r>
                        <a:rPr lang="ru-RU" sz="1400" dirty="0" err="1" smtClean="0"/>
                        <a:t>врачеб</a:t>
                      </a:r>
                      <a:r>
                        <a:rPr lang="ru-RU"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должн</a:t>
                      </a:r>
                      <a:r>
                        <a:rPr lang="ru-RU" sz="1400" baseline="0" dirty="0" smtClean="0"/>
                        <a:t>., </a:t>
                      </a:r>
                      <a:r>
                        <a:rPr lang="ru-RU" sz="1400" baseline="0" dirty="0" err="1" smtClean="0"/>
                        <a:t>Кв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фин. затрат пол., </a:t>
                      </a:r>
                      <a:r>
                        <a:rPr lang="ru-RU" sz="1400" dirty="0" err="1" smtClean="0"/>
                        <a:t>Кп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эк.эффект. исп. коечного фонда, </a:t>
                      </a:r>
                      <a:r>
                        <a:rPr lang="ru-RU" sz="1400" dirty="0" err="1" smtClean="0"/>
                        <a:t>Кэ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фин. затрат пол., Кс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Тахтамукайская</a:t>
                      </a:r>
                      <a:r>
                        <a:rPr lang="ru-RU" dirty="0" smtClean="0"/>
                        <a:t> ЦРБ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Гиагинская</a:t>
                      </a:r>
                      <a:r>
                        <a:rPr lang="ru-RU" baseline="0" dirty="0" smtClean="0"/>
                        <a:t> ЦРБ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Кошехабльская</a:t>
                      </a:r>
                      <a:r>
                        <a:rPr lang="ru-RU" baseline="0" dirty="0" smtClean="0"/>
                        <a:t> ЦРБ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89482">
                <a:tc>
                  <a:txBody>
                    <a:bodyPr/>
                    <a:lstStyle/>
                    <a:p>
                      <a:r>
                        <a:rPr lang="ru-RU" dirty="0" smtClean="0"/>
                        <a:t>ЦРБ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Майкопского</a:t>
                      </a:r>
                      <a:r>
                        <a:rPr lang="ru-RU" baseline="0" dirty="0" smtClean="0"/>
                        <a:t> р.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Адыгейская</a:t>
                      </a:r>
                      <a:r>
                        <a:rPr lang="ru-RU" baseline="0" dirty="0" smtClean="0"/>
                        <a:t> МБ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Изумруд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0,43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АРКИБ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0,23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1,54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АРКОД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МГКБ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АРКБ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238250" y="371475"/>
            <a:ext cx="6762750" cy="687388"/>
          </a:xfrm>
        </p:spPr>
        <p:txBody>
          <a:bodyPr/>
          <a:lstStyle/>
          <a:p>
            <a:pPr algn="ctr"/>
            <a:r>
              <a:rPr lang="ru-RU" smtClean="0"/>
              <a:t>Использование ресурсов в поликлинике и стационаре</a:t>
            </a:r>
          </a:p>
        </p:txBody>
      </p:sp>
      <p:sp>
        <p:nvSpPr>
          <p:cNvPr id="1331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067175" y="6553200"/>
            <a:ext cx="1066799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34</a:t>
            </a: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19100" y="1343025"/>
          <a:ext cx="8505826" cy="2581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/>
                <a:gridCol w="1152525"/>
                <a:gridCol w="885825"/>
                <a:gridCol w="847725"/>
                <a:gridCol w="1190625"/>
                <a:gridCol w="1000125"/>
                <a:gridCol w="990600"/>
              </a:tblGrid>
              <a:tr h="852184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 МО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вып</a:t>
                      </a:r>
                      <a:r>
                        <a:rPr lang="ru-RU" sz="1400" dirty="0" smtClean="0"/>
                        <a:t>. функции  </a:t>
                      </a:r>
                      <a:r>
                        <a:rPr lang="ru-RU" sz="1400" dirty="0" err="1" smtClean="0"/>
                        <a:t>врачеб</a:t>
                      </a:r>
                      <a:r>
                        <a:rPr lang="ru-RU"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должн</a:t>
                      </a:r>
                      <a:r>
                        <a:rPr lang="ru-RU" sz="1400" baseline="0" dirty="0" smtClean="0"/>
                        <a:t>., </a:t>
                      </a:r>
                      <a:r>
                        <a:rPr lang="ru-RU" sz="1400" baseline="0" dirty="0" err="1" smtClean="0"/>
                        <a:t>Кв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фин. затрат пол., </a:t>
                      </a:r>
                      <a:r>
                        <a:rPr lang="ru-RU" sz="1400" dirty="0" err="1" smtClean="0"/>
                        <a:t>Кп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эк.эффект. исп. коечного фонда, </a:t>
                      </a:r>
                      <a:r>
                        <a:rPr lang="ru-RU" sz="1400" dirty="0" err="1" smtClean="0"/>
                        <a:t>Кэ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фин. затрат пол., Кс</a:t>
                      </a:r>
                    </a:p>
                    <a:p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Красногвардейская ЦРБ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Шовгеновская</a:t>
                      </a:r>
                      <a:r>
                        <a:rPr lang="ru-RU" baseline="0" dirty="0" smtClean="0"/>
                        <a:t> ЦРБ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1,34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</a:tr>
              <a:tr h="414308">
                <a:tc>
                  <a:txBody>
                    <a:bodyPr/>
                    <a:lstStyle/>
                    <a:p>
                      <a:r>
                        <a:rPr lang="ru-RU" dirty="0" smtClean="0"/>
                        <a:t>АРККВД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0,61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238250" y="371475"/>
            <a:ext cx="6762750" cy="687388"/>
          </a:xfrm>
        </p:spPr>
        <p:txBody>
          <a:bodyPr/>
          <a:lstStyle/>
          <a:p>
            <a:pPr algn="ctr"/>
            <a:r>
              <a:rPr lang="ru-RU" smtClean="0"/>
              <a:t>Использование ресурсов в поликлинике и стационаре</a:t>
            </a: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4190999" y="6553200"/>
            <a:ext cx="1057275" cy="261938"/>
          </a:xfrm>
          <a:noFill/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Слайд № 35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19100" y="1343025"/>
          <a:ext cx="8505826" cy="189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1"/>
                <a:gridCol w="1152525"/>
                <a:gridCol w="885825"/>
                <a:gridCol w="847725"/>
                <a:gridCol w="1190625"/>
                <a:gridCol w="1000125"/>
                <a:gridCol w="990600"/>
              </a:tblGrid>
              <a:tr h="852184"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Наименование МО</a:t>
                      </a:r>
                      <a:endParaRPr lang="ru-RU" sz="14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вып</a:t>
                      </a:r>
                      <a:r>
                        <a:rPr lang="ru-RU" sz="1400" dirty="0" smtClean="0"/>
                        <a:t>. функции  </a:t>
                      </a:r>
                      <a:r>
                        <a:rPr lang="ru-RU" sz="1400" dirty="0" err="1" smtClean="0"/>
                        <a:t>врачеб</a:t>
                      </a:r>
                      <a:r>
                        <a:rPr lang="ru-RU" sz="1400" dirty="0" smtClean="0"/>
                        <a:t>.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должн</a:t>
                      </a:r>
                      <a:r>
                        <a:rPr lang="ru-RU" sz="1400" baseline="0" dirty="0" smtClean="0"/>
                        <a:t>., </a:t>
                      </a:r>
                      <a:r>
                        <a:rPr lang="ru-RU" sz="1400" baseline="0" dirty="0" err="1" smtClean="0"/>
                        <a:t>Кв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фин. затрат пол., </a:t>
                      </a:r>
                      <a:r>
                        <a:rPr lang="ru-RU" sz="1400" dirty="0" err="1" smtClean="0"/>
                        <a:t>Кп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эк.эффект. исп. коечного фонда, </a:t>
                      </a:r>
                      <a:r>
                        <a:rPr lang="ru-RU" sz="1400" dirty="0" err="1" smtClean="0"/>
                        <a:t>Кэ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/>
                        <a:t>Коэф-т</a:t>
                      </a:r>
                      <a:r>
                        <a:rPr lang="ru-RU" sz="1400" dirty="0" smtClean="0"/>
                        <a:t> фин. затрат пол., Кс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r>
                        <a:rPr lang="ru-RU" sz="1400" dirty="0" smtClean="0"/>
                        <a:t>Оценка</a:t>
                      </a:r>
                      <a:endParaRPr lang="ru-RU" sz="1400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Клиника </a:t>
                      </a:r>
                      <a:r>
                        <a:rPr lang="en-US" dirty="0" smtClean="0"/>
                        <a:t>XXI </a:t>
                      </a:r>
                      <a:r>
                        <a:rPr lang="ru-RU" dirty="0" smtClean="0"/>
                        <a:t>века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0,83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1,56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0,57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  <a:tr h="368648">
                <a:tc>
                  <a:txBody>
                    <a:bodyPr/>
                    <a:lstStyle/>
                    <a:p>
                      <a:r>
                        <a:rPr lang="ru-RU" dirty="0" smtClean="0"/>
                        <a:t>АРДК</a:t>
                      </a:r>
                      <a:r>
                        <a:rPr lang="ru-RU" baseline="0" dirty="0" smtClean="0"/>
                        <a:t>Б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0,94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0,70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Э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052763"/>
            <a:ext cx="6781800" cy="533400"/>
          </a:xfrm>
        </p:spPr>
        <p:txBody>
          <a:bodyPr/>
          <a:lstStyle/>
          <a:p>
            <a:pPr eaLnBrk="1" hangingPunct="1"/>
            <a:r>
              <a:rPr lang="ru-RU" b="1" smtClean="0"/>
              <a:t>СПАСИБО ЗА ВНИМАНИЕ </a:t>
            </a:r>
            <a:endParaRPr lang="en-US" b="1" smtClean="0"/>
          </a:p>
        </p:txBody>
      </p:sp>
      <p:pic>
        <p:nvPicPr>
          <p:cNvPr id="18436" name="Picture 4" descr="p12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8088" y="2924175"/>
            <a:ext cx="12192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AutoShape 7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38" name="AutoShape 8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39" name="AutoShape 9" descr="k3702778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sp>
        <p:nvSpPr>
          <p:cNvPr id="18440" name="AutoShape 10" descr="k3702778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sz="1800" b="0"/>
          </a:p>
        </p:txBody>
      </p:sp>
      <p:pic>
        <p:nvPicPr>
          <p:cNvPr id="18441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gray">
          <a:xfrm>
            <a:off x="7429500" y="0"/>
            <a:ext cx="1498600" cy="149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00gl">
  <a:themeElements>
    <a:clrScheme name="cdb2004200gl 1">
      <a:dk1>
        <a:srgbClr val="000000"/>
      </a:dk1>
      <a:lt1>
        <a:srgbClr val="FFFFFF"/>
      </a:lt1>
      <a:dk2>
        <a:srgbClr val="003366"/>
      </a:dk2>
      <a:lt2>
        <a:srgbClr val="C0C0C0"/>
      </a:lt2>
      <a:accent1>
        <a:srgbClr val="229450"/>
      </a:accent1>
      <a:accent2>
        <a:srgbClr val="E3892F"/>
      </a:accent2>
      <a:accent3>
        <a:srgbClr val="FFFFFF"/>
      </a:accent3>
      <a:accent4>
        <a:srgbClr val="000000"/>
      </a:accent4>
      <a:accent5>
        <a:srgbClr val="ABC8B3"/>
      </a:accent5>
      <a:accent6>
        <a:srgbClr val="CE7C2A"/>
      </a:accent6>
      <a:hlink>
        <a:srgbClr val="0099CC"/>
      </a:hlink>
      <a:folHlink>
        <a:srgbClr val="855ADA"/>
      </a:folHlink>
    </a:clrScheme>
    <a:fontScheme name="cdb2004200g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db2004200gl 1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0gl 2">
        <a:dk1>
          <a:srgbClr val="000000"/>
        </a:dk1>
        <a:lt1>
          <a:srgbClr val="FFFFFF"/>
        </a:lt1>
        <a:dk2>
          <a:srgbClr val="003399"/>
        </a:dk2>
        <a:lt2>
          <a:srgbClr val="C0C0C0"/>
        </a:lt2>
        <a:accent1>
          <a:srgbClr val="865DE3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C3B6EF"/>
        </a:accent5>
        <a:accent6>
          <a:srgbClr val="479FCC"/>
        </a:accent6>
        <a:hlink>
          <a:srgbClr val="441FCD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db2004200gl 3">
        <a:dk1>
          <a:srgbClr val="000000"/>
        </a:dk1>
        <a:lt1>
          <a:srgbClr val="FFFFFF"/>
        </a:lt1>
        <a:dk2>
          <a:srgbClr val="480048"/>
        </a:dk2>
        <a:lt2>
          <a:srgbClr val="C0C0C0"/>
        </a:lt2>
        <a:accent1>
          <a:srgbClr val="DE791E"/>
        </a:accent1>
        <a:accent2>
          <a:srgbClr val="8386F5"/>
        </a:accent2>
        <a:accent3>
          <a:srgbClr val="FFFFFF"/>
        </a:accent3>
        <a:accent4>
          <a:srgbClr val="000000"/>
        </a:accent4>
        <a:accent5>
          <a:srgbClr val="ECBEAB"/>
        </a:accent5>
        <a:accent6>
          <a:srgbClr val="7679DE"/>
        </a:accent6>
        <a:hlink>
          <a:srgbClr val="009999"/>
        </a:hlink>
        <a:folHlink>
          <a:srgbClr val="66A44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db2004200gl 1">
    <a:dk1>
      <a:srgbClr val="000000"/>
    </a:dk1>
    <a:lt1>
      <a:srgbClr val="FFFFFF"/>
    </a:lt1>
    <a:dk2>
      <a:srgbClr val="003366"/>
    </a:dk2>
    <a:lt2>
      <a:srgbClr val="C0C0C0"/>
    </a:lt2>
    <a:accent1>
      <a:srgbClr val="229450"/>
    </a:accent1>
    <a:accent2>
      <a:srgbClr val="E3892F"/>
    </a:accent2>
    <a:accent3>
      <a:srgbClr val="FFFFFF"/>
    </a:accent3>
    <a:accent4>
      <a:srgbClr val="000000"/>
    </a:accent4>
    <a:accent5>
      <a:srgbClr val="ABC8B3"/>
    </a:accent5>
    <a:accent6>
      <a:srgbClr val="CE7C2A"/>
    </a:accent6>
    <a:hlink>
      <a:srgbClr val="0099CC"/>
    </a:hlink>
    <a:folHlink>
      <a:srgbClr val="855ADA"/>
    </a:folHlink>
  </a:clrScheme>
  <a:fontScheme name="cdb2004200g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db2004200gl 1">
    <a:dk1>
      <a:srgbClr val="000000"/>
    </a:dk1>
    <a:lt1>
      <a:srgbClr val="FFFFFF"/>
    </a:lt1>
    <a:dk2>
      <a:srgbClr val="003366"/>
    </a:dk2>
    <a:lt2>
      <a:srgbClr val="C0C0C0"/>
    </a:lt2>
    <a:accent1>
      <a:srgbClr val="229450"/>
    </a:accent1>
    <a:accent2>
      <a:srgbClr val="E3892F"/>
    </a:accent2>
    <a:accent3>
      <a:srgbClr val="FFFFFF"/>
    </a:accent3>
    <a:accent4>
      <a:srgbClr val="000000"/>
    </a:accent4>
    <a:accent5>
      <a:srgbClr val="ABC8B3"/>
    </a:accent5>
    <a:accent6>
      <a:srgbClr val="CE7C2A"/>
    </a:accent6>
    <a:hlink>
      <a:srgbClr val="0099CC"/>
    </a:hlink>
    <a:folHlink>
      <a:srgbClr val="855ADA"/>
    </a:folHlink>
  </a:clrScheme>
  <a:fontScheme name="cdb2004200g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cdb2004200gl 1">
    <a:dk1>
      <a:srgbClr val="000000"/>
    </a:dk1>
    <a:lt1>
      <a:srgbClr val="FFFFFF"/>
    </a:lt1>
    <a:dk2>
      <a:srgbClr val="003366"/>
    </a:dk2>
    <a:lt2>
      <a:srgbClr val="C0C0C0"/>
    </a:lt2>
    <a:accent1>
      <a:srgbClr val="229450"/>
    </a:accent1>
    <a:accent2>
      <a:srgbClr val="E3892F"/>
    </a:accent2>
    <a:accent3>
      <a:srgbClr val="FFFFFF"/>
    </a:accent3>
    <a:accent4>
      <a:srgbClr val="000000"/>
    </a:accent4>
    <a:accent5>
      <a:srgbClr val="ABC8B3"/>
    </a:accent5>
    <a:accent6>
      <a:srgbClr val="CE7C2A"/>
    </a:accent6>
    <a:hlink>
      <a:srgbClr val="0099CC"/>
    </a:hlink>
    <a:folHlink>
      <a:srgbClr val="855ADA"/>
    </a:folHlink>
  </a:clrScheme>
  <a:fontScheme name="cdb2004200g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cdb2004200gl 1">
    <a:dk1>
      <a:srgbClr val="000000"/>
    </a:dk1>
    <a:lt1>
      <a:srgbClr val="FFFFFF"/>
    </a:lt1>
    <a:dk2>
      <a:srgbClr val="003366"/>
    </a:dk2>
    <a:lt2>
      <a:srgbClr val="C0C0C0"/>
    </a:lt2>
    <a:accent1>
      <a:srgbClr val="229450"/>
    </a:accent1>
    <a:accent2>
      <a:srgbClr val="E3892F"/>
    </a:accent2>
    <a:accent3>
      <a:srgbClr val="FFFFFF"/>
    </a:accent3>
    <a:accent4>
      <a:srgbClr val="000000"/>
    </a:accent4>
    <a:accent5>
      <a:srgbClr val="ABC8B3"/>
    </a:accent5>
    <a:accent6>
      <a:srgbClr val="CE7C2A"/>
    </a:accent6>
    <a:hlink>
      <a:srgbClr val="0099CC"/>
    </a:hlink>
    <a:folHlink>
      <a:srgbClr val="855ADA"/>
    </a:folHlink>
  </a:clrScheme>
  <a:fontScheme name="cdb2004200g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cdb2004200gl 1">
    <a:dk1>
      <a:srgbClr val="000000"/>
    </a:dk1>
    <a:lt1>
      <a:srgbClr val="FFFFFF"/>
    </a:lt1>
    <a:dk2>
      <a:srgbClr val="003366"/>
    </a:dk2>
    <a:lt2>
      <a:srgbClr val="C0C0C0"/>
    </a:lt2>
    <a:accent1>
      <a:srgbClr val="229450"/>
    </a:accent1>
    <a:accent2>
      <a:srgbClr val="E3892F"/>
    </a:accent2>
    <a:accent3>
      <a:srgbClr val="FFFFFF"/>
    </a:accent3>
    <a:accent4>
      <a:srgbClr val="000000"/>
    </a:accent4>
    <a:accent5>
      <a:srgbClr val="ABC8B3"/>
    </a:accent5>
    <a:accent6>
      <a:srgbClr val="CE7C2A"/>
    </a:accent6>
    <a:hlink>
      <a:srgbClr val="0099CC"/>
    </a:hlink>
    <a:folHlink>
      <a:srgbClr val="855ADA"/>
    </a:folHlink>
  </a:clrScheme>
  <a:fontScheme name="cdb2004200gl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5274</TotalTime>
  <Words>1660</Words>
  <Application>Microsoft Office PowerPoint</Application>
  <PresentationFormat>Экран (4:3)</PresentationFormat>
  <Paragraphs>653</Paragraphs>
  <Slides>37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9" baseType="lpstr">
      <vt:lpstr>cdb2004200gl</vt:lpstr>
      <vt:lpstr>Image</vt:lpstr>
      <vt:lpstr>Выполнение нормативов Территориальной программы обязательного медицинского страхования медицинскими организациями Республики Адыгея  за 1-й квартал 2017 года</vt:lpstr>
      <vt:lpstr>Выполнение объемных показателей  в целом по РА за 1 кв-л 2017 г.</vt:lpstr>
      <vt:lpstr>Сравнение фактически выполненных объемных показателей за 1 кв-л 2017 г. и за 1 кв-л 2016 г.</vt:lpstr>
      <vt:lpstr>Выполнение объемных показателей по оказанию амбулаторной помощи</vt:lpstr>
      <vt:lpstr>Выполнение объемных показателей по оказанию амбулаторной помощи</vt:lpstr>
      <vt:lpstr>Выполнение объемных показателей по оказанию амбулаторной помощи</vt:lpstr>
      <vt:lpstr>Выполнение объемных показателей по оказанию амбулаторной помощи</vt:lpstr>
      <vt:lpstr>Выполнение объемных показателей по оказанию амбулаторной помощи</vt:lpstr>
      <vt:lpstr>Выполнение объемных показателей по оказанию амбулаторной помощи</vt:lpstr>
      <vt:lpstr>Выполнение объемных показателей по оказанию стационарной помощи</vt:lpstr>
      <vt:lpstr>Выполнение объемных показателей по оказанию стационарной помощи</vt:lpstr>
      <vt:lpstr>Выполнение объемных показателей по оказанию скорой медицинской помощи</vt:lpstr>
      <vt:lpstr>Средняя стоимость единицы объема медицинской помощи</vt:lpstr>
      <vt:lpstr>Средняя стоимость единицы объема медицинской помощи</vt:lpstr>
      <vt:lpstr>Средняя стоимость единицы объема медицинской помощи</vt:lpstr>
      <vt:lpstr>Расходы МО на единицу объема медицинской помощи</vt:lpstr>
      <vt:lpstr>Расходы МО на единицу объема медицинской помощи</vt:lpstr>
      <vt:lpstr>Расходы МО на единицу объема медицинской помощи</vt:lpstr>
      <vt:lpstr>Достижение индикативных показателей по заработной плате работников МО</vt:lpstr>
      <vt:lpstr>Кредиторская задолженность МО</vt:lpstr>
      <vt:lpstr>Кредиторская задолженность МО</vt:lpstr>
      <vt:lpstr>Кредиторская задолженность МО</vt:lpstr>
      <vt:lpstr>Кредиторская задолженность МО</vt:lpstr>
      <vt:lpstr>Кредиторская задолженность МО</vt:lpstr>
      <vt:lpstr>Кредиторская задолженность МО</vt:lpstr>
      <vt:lpstr>Анализ эффективности использования ресурсов МО, оказывающими АПП</vt:lpstr>
      <vt:lpstr>Анализ эффективности использования ресурсов МО, оказывающими АПП </vt:lpstr>
      <vt:lpstr>Анализ использования ресурсов на основе выполнения показателей использования коечного фонда </vt:lpstr>
      <vt:lpstr>Анализ использования ресурсов на основе выполнения показателей использования коечного фонда </vt:lpstr>
      <vt:lpstr>Оценка эффективности</vt:lpstr>
      <vt:lpstr>Оценка эффективности</vt:lpstr>
      <vt:lpstr>Использование ресурсов в поликлинике</vt:lpstr>
      <vt:lpstr>Использование ресурсов в поликлинике</vt:lpstr>
      <vt:lpstr>Использование ресурсов в поликлинике и стационаре</vt:lpstr>
      <vt:lpstr>Использование ресурсов в поликлинике и стационаре</vt:lpstr>
      <vt:lpstr>Использование ресурсов в поликлинике и стационаре</vt:lpstr>
      <vt:lpstr>СПАСИБО ЗА ВНИМАНИЕ </vt:lpstr>
    </vt:vector>
  </TitlesOfParts>
  <Company>Tycoon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User</dc:creator>
  <cp:lastModifiedBy>Dolotova</cp:lastModifiedBy>
  <cp:revision>447</cp:revision>
  <dcterms:created xsi:type="dcterms:W3CDTF">2012-10-30T12:50:28Z</dcterms:created>
  <dcterms:modified xsi:type="dcterms:W3CDTF">2017-06-19T07:56:09Z</dcterms:modified>
</cp:coreProperties>
</file>