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diagrams/data2.xml" ContentType="application/vnd.openxmlformats-officedocument.drawingml.diagramData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7"/>
  </p:notesMasterIdLst>
  <p:sldIdLst>
    <p:sldId id="256" r:id="rId2"/>
    <p:sldId id="274" r:id="rId3"/>
    <p:sldId id="276" r:id="rId4"/>
    <p:sldId id="285" r:id="rId5"/>
    <p:sldId id="277" r:id="rId6"/>
    <p:sldId id="282" r:id="rId7"/>
    <p:sldId id="287" r:id="rId8"/>
    <p:sldId id="288" r:id="rId9"/>
    <p:sldId id="289" r:id="rId10"/>
    <p:sldId id="290" r:id="rId11"/>
    <p:sldId id="291" r:id="rId12"/>
    <p:sldId id="295" r:id="rId13"/>
    <p:sldId id="296" r:id="rId14"/>
    <p:sldId id="293" r:id="rId15"/>
    <p:sldId id="294" r:id="rId16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2414"/>
    <a:srgbClr val="0088B8"/>
    <a:srgbClr val="D3F505"/>
    <a:srgbClr val="D7D200"/>
    <a:srgbClr val="5AD74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7" autoAdjust="0"/>
    <p:restoredTop sz="97343" autoAdjust="0"/>
  </p:normalViewPr>
  <p:slideViewPr>
    <p:cSldViewPr>
      <p:cViewPr>
        <p:scale>
          <a:sx n="89" d="100"/>
          <a:sy n="89" d="100"/>
        </p:scale>
        <p:origin x="-1114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sideWall>
      <c:spPr>
        <a:effectLst>
          <a:outerShdw blurRad="50800" dist="50800" dir="5400000" algn="ctr" rotWithShape="0">
            <a:srgbClr val="FFFF00"/>
          </a:outerShdw>
        </a:effectLst>
      </c:spPr>
    </c:sideWall>
    <c:backWall>
      <c:spPr>
        <a:effectLst>
          <a:outerShdw blurRad="50800" dist="50800" dir="5400000" algn="ctr" rotWithShape="0">
            <a:srgbClr val="FFFF00"/>
          </a:outerShdw>
        </a:effectLst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Лист1!$A$1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0"/>
              <c:layout>
                <c:manualLayout>
                  <c:x val="0"/>
                  <c:y val="-7.5851320958966781E-2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-8.2962382298869888E-2"/>
                </c:manualLayout>
              </c:layout>
              <c:showVal val="1"/>
            </c:dLbl>
            <c:showVal val="1"/>
          </c:dLbls>
          <c:cat>
            <c:strRef>
              <c:f>Лист1!$B$2:$B$3</c:f>
              <c:strCache>
                <c:ptCount val="2"/>
                <c:pt idx="0">
                  <c:v>2016 год</c:v>
                </c:pt>
                <c:pt idx="1">
                  <c:v>2012 год</c:v>
                </c:pt>
              </c:strCache>
            </c:strRef>
          </c:cat>
          <c:val>
            <c:numRef>
              <c:f>Лист1!$A$2:$A$3</c:f>
              <c:numCache>
                <c:formatCode>General</c:formatCode>
                <c:ptCount val="2"/>
                <c:pt idx="0">
                  <c:v>3255</c:v>
                </c:pt>
                <c:pt idx="1">
                  <c:v>1667</c:v>
                </c:pt>
              </c:numCache>
            </c:numRef>
          </c:val>
        </c:ser>
        <c:dLbls>
          <c:showVal val="1"/>
        </c:dLbls>
        <c:gapWidth val="300"/>
        <c:shape val="cylinder"/>
        <c:axId val="97761152"/>
        <c:axId val="99556736"/>
        <c:axId val="0"/>
      </c:bar3DChart>
      <c:catAx>
        <c:axId val="97761152"/>
        <c:scaling>
          <c:orientation val="maxMin"/>
        </c:scaling>
        <c:axPos val="b"/>
        <c:numFmt formatCode="General" sourceLinked="1"/>
        <c:tickLblPos val="nextTo"/>
        <c:crossAx val="99556736"/>
        <c:crosses val="autoZero"/>
        <c:auto val="1"/>
        <c:lblAlgn val="ctr"/>
        <c:lblOffset val="100"/>
      </c:catAx>
      <c:valAx>
        <c:axId val="99556736"/>
        <c:scaling>
          <c:orientation val="minMax"/>
        </c:scaling>
        <c:axPos val="r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 dirty="0" smtClean="0"/>
                  <a:t>Млрд. руб.</a:t>
                </a:r>
              </a:p>
            </c:rich>
          </c:tx>
          <c:layout/>
        </c:title>
        <c:numFmt formatCode="General" sourceLinked="1"/>
        <c:tickLblPos val="nextTo"/>
        <c:crossAx val="97761152"/>
        <c:crosses val="autoZero"/>
        <c:crossBetween val="between"/>
        <c:dispUnits>
          <c:builtInUnit val="thousands"/>
        </c:dispUnits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/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-4.481761348678448E-2"/>
                  <c:y val="-5.2147783159289682E-2"/>
                </c:manualLayout>
              </c:layout>
              <c:showVal val="1"/>
            </c:dLbl>
            <c:dLbl>
              <c:idx val="1"/>
              <c:layout>
                <c:manualLayout>
                  <c:x val="-1.1951363596475801E-2"/>
                  <c:y val="-4.7407075599354219E-2"/>
                </c:manualLayout>
              </c:layout>
              <c:showVal val="1"/>
            </c:dLbl>
            <c:dLbl>
              <c:idx val="2"/>
              <c:layout>
                <c:manualLayout>
                  <c:x val="1.0457443146916373E-2"/>
                  <c:y val="-4.9777429379321905E-2"/>
                </c:manualLayout>
              </c:layout>
              <c:showVal val="1"/>
            </c:dLbl>
            <c:showVal val="1"/>
          </c:dLbls>
          <c:cat>
            <c:strRef>
              <c:f>Лист1!$A$2:$A$5</c:f>
              <c:strCache>
                <c:ptCount val="4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  <c:pt idx="3">
                  <c:v>1 квартал 2017 года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9.2000000000000011</c:v>
                </c:pt>
                <c:pt idx="1">
                  <c:v>10</c:v>
                </c:pt>
                <c:pt idx="2">
                  <c:v>6.8</c:v>
                </c:pt>
                <c:pt idx="3">
                  <c:v>2</c:v>
                </c:pt>
              </c:numCache>
            </c:numRef>
          </c:val>
        </c:ser>
        <c:dLbls>
          <c:showVal val="1"/>
        </c:dLbls>
        <c:marker val="1"/>
        <c:axId val="96315264"/>
        <c:axId val="96316800"/>
      </c:lineChart>
      <c:catAx>
        <c:axId val="96315264"/>
        <c:scaling>
          <c:orientation val="minMax"/>
        </c:scaling>
        <c:axPos val="b"/>
        <c:numFmt formatCode="General" sourceLinked="1"/>
        <c:tickLblPos val="nextTo"/>
        <c:crossAx val="96316800"/>
        <c:crosses val="autoZero"/>
        <c:auto val="1"/>
        <c:lblAlgn val="ctr"/>
        <c:lblOffset val="100"/>
      </c:catAx>
      <c:valAx>
        <c:axId val="96316800"/>
        <c:scaling>
          <c:orientation val="minMax"/>
        </c:scaling>
        <c:axPos val="l"/>
        <c:majorGridlines/>
        <c:minorGridlines/>
        <c:numFmt formatCode="General" sourceLinked="1"/>
        <c:tickLblPos val="nextTo"/>
        <c:crossAx val="96315264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F4CC1F-F715-4306-AE43-5756F696B0C5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B1A49119-A382-4412-806C-C1A8D82F2A0E}" type="pres">
      <dgm:prSet presAssocID="{B0F4CC1F-F715-4306-AE43-5756F696B0C5}" presName="arrowDiagram" presStyleCnt="0">
        <dgm:presLayoutVars>
          <dgm:chMax val="5"/>
          <dgm:dir/>
          <dgm:resizeHandles val="exact"/>
        </dgm:presLayoutVars>
      </dgm:prSet>
      <dgm:spPr/>
    </dgm:pt>
  </dgm:ptLst>
  <dgm:cxnLst>
    <dgm:cxn modelId="{60504BAD-924B-4794-A64B-4C7CFF2D30A5}" type="presOf" srcId="{B0F4CC1F-F715-4306-AE43-5756F696B0C5}" destId="{B1A49119-A382-4412-806C-C1A8D82F2A0E}" srcOrd="0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F4CC1F-F715-4306-AE43-5756F696B0C5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B1A49119-A382-4412-806C-C1A8D82F2A0E}" type="pres">
      <dgm:prSet presAssocID="{B0F4CC1F-F715-4306-AE43-5756F696B0C5}" presName="arrowDiagram" presStyleCnt="0">
        <dgm:presLayoutVars>
          <dgm:chMax val="5"/>
          <dgm:dir/>
          <dgm:resizeHandles val="exact"/>
        </dgm:presLayoutVars>
      </dgm:prSet>
      <dgm:spPr/>
    </dgm:pt>
  </dgm:ptLst>
  <dgm:cxnLst>
    <dgm:cxn modelId="{5774571F-A146-4803-9C73-E675F583103E}" type="presOf" srcId="{B0F4CC1F-F715-4306-AE43-5756F696B0C5}" destId="{B1A49119-A382-4412-806C-C1A8D82F2A0E}" srcOrd="0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0.14286</cdr:x>
      <cdr:y>0.05333</cdr:y>
    </cdr:from>
    <cdr:to>
      <cdr:x>0.25042</cdr:x>
      <cdr:y>0.224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14446" y="28575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905116-3E3F-4252-A7E5-E44A87EEB90F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2E8B7C-600F-4AA8-9A23-CE220EE86A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85503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DC162-3401-4F10-B5F0-672F6A91BC48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05014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DC162-3401-4F10-B5F0-672F6A91BC4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0501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DC162-3401-4F10-B5F0-672F6A91BC4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05014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DC162-3401-4F10-B5F0-672F6A91BC4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05014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E8B7C-600F-4AA8-9A23-CE220EE86A69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E8B7C-600F-4AA8-9A23-CE220EE86A69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E8B7C-600F-4AA8-9A23-CE220EE86A69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E8B7C-600F-4AA8-9A23-CE220EE86A69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E8B7C-600F-4AA8-9A23-CE220EE86A69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9C0A8-88C1-4F20-AA5A-D292D3096D0A}" type="datetime1">
              <a:rPr lang="ru-RU" smtClean="0"/>
              <a:pPr/>
              <a:t>19.06.2017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B0A74-F861-4FA9-BA5D-F550B8BBA061}" type="datetime1">
              <a:rPr lang="ru-RU" smtClean="0"/>
              <a:pPr/>
              <a:t>19.06.2017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C447A-1381-4E4B-B05E-9DBDEC57D8DD}" type="datetime1">
              <a:rPr lang="ru-RU" smtClean="0"/>
              <a:pPr/>
              <a:t>19.06.2017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B6011-14E9-408C-BA6A-2A3CEF7AF154}" type="datetime1">
              <a:rPr lang="ru-RU" smtClean="0"/>
              <a:pPr/>
              <a:t>19.06.2017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D35B-274E-432D-BA07-DC607C4439B5}" type="datetime1">
              <a:rPr lang="ru-RU" smtClean="0"/>
              <a:pPr/>
              <a:t>19.06.2017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33746-FFDC-4FD6-A8D3-43ADD6690A39}" type="datetime1">
              <a:rPr lang="ru-RU" smtClean="0"/>
              <a:pPr/>
              <a:t>19.06.2017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BC173-9FEE-41EF-B70B-8AC117BEB055}" type="datetime1">
              <a:rPr lang="ru-RU" smtClean="0"/>
              <a:pPr/>
              <a:t>19.06.2017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BE8C-1D61-4817-BDCA-D000B28B9EFB}" type="datetime1">
              <a:rPr lang="ru-RU" smtClean="0"/>
              <a:pPr/>
              <a:t>19.06.2017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9B11E-908C-4EDC-913D-025D41FF4F47}" type="datetime1">
              <a:rPr lang="ru-RU" smtClean="0"/>
              <a:pPr/>
              <a:t>19.06.2017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76381-5A11-4EC2-A70A-81207443DA2E}" type="datetime1">
              <a:rPr lang="ru-RU" smtClean="0"/>
              <a:pPr/>
              <a:t>19.06.2017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883C1-ACE5-4F58-BB67-931E844C295D}" type="datetime1">
              <a:rPr lang="ru-RU" smtClean="0"/>
              <a:pPr/>
              <a:t>19.06.2017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27120-DD28-4DDF-AB63-9EBF0A292CA7}" type="datetime1">
              <a:rPr lang="ru-RU" smtClean="0"/>
              <a:pPr/>
              <a:t>19.06.2017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EF97E167C131E9A9D69B92F94E88C2B4026AB3461CA2F490ACF6D924FFCD87ABA0E49E57C0D61937z8I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 flipV="1">
            <a:off x="1241425" y="115888"/>
            <a:ext cx="7572375" cy="25400"/>
          </a:xfrm>
          <a:prstGeom prst="line">
            <a:avLst/>
          </a:prstGeom>
          <a:ln>
            <a:solidFill>
              <a:srgbClr val="0D7CC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1254260" y="1195165"/>
            <a:ext cx="7572375" cy="1587"/>
          </a:xfrm>
          <a:prstGeom prst="line">
            <a:avLst/>
          </a:prstGeom>
          <a:ln>
            <a:solidFill>
              <a:srgbClr val="0D7CC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224660" y="283295"/>
            <a:ext cx="7723187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200" b="1" cap="small" dirty="0" smtClean="0">
                <a:solidFill>
                  <a:schemeClr val="accent1">
                    <a:lumMod val="75000"/>
                  </a:schemeClr>
                </a:solidFill>
              </a:rPr>
              <a:t>ФОНД ОБЯЗАТЕЛЬНОГО МЕДИЦИНСКОГО СТРАХОВАНИЯ РЕСПУБЛИКИ  АДЫГЕЯ</a:t>
            </a:r>
            <a:endParaRPr lang="ru-RU" sz="1600" i="1" cap="all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2910" y="1643050"/>
            <a:ext cx="7956884" cy="1423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ru-RU" sz="2800" b="1" dirty="0" smtClean="0">
                <a:solidFill>
                  <a:srgbClr val="002060"/>
                </a:solidFill>
              </a:rPr>
              <a:t>ИТОГИ КОНТРОЛЬНО-РЕВИЗИОННОЙ РАБОТЫ ТФОМС РА </a:t>
            </a:r>
          </a:p>
          <a:p>
            <a:pPr algn="ctr">
              <a:spcAft>
                <a:spcPts val="300"/>
              </a:spcAft>
            </a:pPr>
            <a:r>
              <a:rPr lang="ru-RU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1 КВАРТАЛ 2017 ГОДА</a:t>
            </a:r>
            <a:endParaRPr lang="ru-RU" sz="2600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29256" y="5143512"/>
            <a:ext cx="33022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rgbClr val="30527C"/>
                </a:solidFill>
              </a:rPr>
              <a:t>М.В.ФИЛОНОВА</a:t>
            </a:r>
          </a:p>
          <a:p>
            <a:pPr algn="ctr"/>
            <a:r>
              <a:rPr lang="ru-RU" i="1" dirty="0" smtClean="0">
                <a:solidFill>
                  <a:srgbClr val="30527C"/>
                </a:solidFill>
              </a:rPr>
              <a:t>Начальник      контрольно-ревизионного         отдела ТФОМС РА </a:t>
            </a:r>
            <a:endParaRPr lang="ru-RU" i="1" dirty="0">
              <a:solidFill>
                <a:srgbClr val="30527C"/>
              </a:solidFill>
            </a:endParaRPr>
          </a:p>
        </p:txBody>
      </p:sp>
      <p:pic>
        <p:nvPicPr>
          <p:cNvPr id="7" name="Picture 6" descr="Лого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279400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 flipV="1">
            <a:off x="1241425" y="115888"/>
            <a:ext cx="7572375" cy="25400"/>
          </a:xfrm>
          <a:prstGeom prst="line">
            <a:avLst/>
          </a:prstGeom>
          <a:ln>
            <a:solidFill>
              <a:srgbClr val="0D7CC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1241425" y="836712"/>
            <a:ext cx="7572375" cy="1587"/>
          </a:xfrm>
          <a:prstGeom prst="line">
            <a:avLst/>
          </a:prstGeom>
          <a:ln>
            <a:solidFill>
              <a:srgbClr val="0D7CC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285852" y="142852"/>
            <a:ext cx="74168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 smtClean="0"/>
              <a:t>План проверок контрольно-ревизионного отдела ТФОМС РА на   1 квартал 2017 года</a:t>
            </a:r>
            <a:endParaRPr lang="ru-RU" sz="2000" b="1" cap="all" dirty="0">
              <a:solidFill>
                <a:schemeClr val="accent1">
                  <a:lumMod val="75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3575050" y="3000372"/>
            <a:ext cx="5111750" cy="312579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4" name="Текст 13"/>
          <p:cNvSpPr>
            <a:spLocks noGrp="1"/>
          </p:cNvSpPr>
          <p:nvPr>
            <p:ph type="body" sz="half" idx="2"/>
          </p:nvPr>
        </p:nvSpPr>
        <p:spPr>
          <a:xfrm>
            <a:off x="428596" y="5929330"/>
            <a:ext cx="3008313" cy="71438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1 </a:t>
            </a:r>
            <a:r>
              <a:rPr lang="ru-RU" sz="2400" b="1" dirty="0" err="1" smtClean="0">
                <a:solidFill>
                  <a:srgbClr val="FF0000"/>
                </a:solidFill>
              </a:rPr>
              <a:t>млр</a:t>
            </a:r>
            <a:r>
              <a:rPr lang="ru-RU" sz="2400" b="1" dirty="0" smtClean="0">
                <a:solidFill>
                  <a:srgbClr val="FF0000"/>
                </a:solidFill>
              </a:rPr>
              <a:t>. 565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</a:rPr>
              <a:t>млн. руб.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26731-E9D7-4639-814A-FAD258B51114}" type="slidenum">
              <a:rPr lang="ru-RU" sz="1400" smtClean="0">
                <a:solidFill>
                  <a:srgbClr val="30527C"/>
                </a:solidFill>
              </a:rPr>
              <a:pPr/>
              <a:t>2</a:t>
            </a:fld>
            <a:endParaRPr lang="ru-RU" sz="1400" dirty="0">
              <a:solidFill>
                <a:srgbClr val="30527C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428728" y="857232"/>
            <a:ext cx="7286676" cy="714380"/>
          </a:xfrm>
          <a:prstGeom prst="roundRect">
            <a:avLst/>
          </a:prstGeom>
          <a:solidFill>
            <a:srgbClr val="DCEF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B050"/>
                </a:solidFill>
              </a:rPr>
              <a:t>12</a:t>
            </a:r>
            <a:r>
              <a:rPr lang="ru-RU" sz="2400" dirty="0" smtClean="0">
                <a:solidFill>
                  <a:srgbClr val="00B050"/>
                </a:solidFill>
              </a:rPr>
              <a:t> </a:t>
            </a:r>
            <a:r>
              <a:rPr lang="ru-RU" sz="2400" b="1" dirty="0" smtClean="0">
                <a:solidFill>
                  <a:srgbClr val="00B050"/>
                </a:solidFill>
              </a:rPr>
              <a:t>плановых контрольно-ревизионных мероприятий</a:t>
            </a:r>
            <a:endParaRPr lang="ru-RU" sz="2400" b="1" dirty="0">
              <a:solidFill>
                <a:srgbClr val="00B050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357158" y="1628800"/>
            <a:ext cx="3206730" cy="432048"/>
          </a:xfrm>
          <a:prstGeom prst="roundRect">
            <a:avLst/>
          </a:prstGeom>
          <a:solidFill>
            <a:srgbClr val="DCEF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 smtClean="0">
                <a:solidFill>
                  <a:srgbClr val="C00000"/>
                </a:solidFill>
              </a:rPr>
              <a:t>КОМПЛЕКСНЫЕ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46933672"/>
              </p:ext>
            </p:extLst>
          </p:nvPr>
        </p:nvGraphicFramePr>
        <p:xfrm>
          <a:off x="357158" y="2285992"/>
          <a:ext cx="3248910" cy="31302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4464"/>
                <a:gridCol w="1214446"/>
              </a:tblGrid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Наименование медицинской организации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Период</a:t>
                      </a:r>
                      <a:r>
                        <a:rPr lang="ru-RU" sz="1400" baseline="0" dirty="0" smtClean="0"/>
                        <a:t> проверки</a:t>
                      </a:r>
                      <a:endParaRPr lang="ru-RU" sz="1400" dirty="0"/>
                    </a:p>
                  </a:txBody>
                  <a:tcPr anchor="ctr"/>
                </a:tc>
              </a:tr>
              <a:tr h="556297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ГБУЗ РА «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Майкопская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городская поликлиника № 2» </a:t>
                      </a:r>
                      <a:endParaRPr lang="ru-RU" sz="1600" b="0" i="0" u="none" strike="noStrike" kern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2014-2015</a:t>
                      </a:r>
                      <a:endParaRPr lang="ru-RU" sz="1800" b="0" i="0" u="none" strike="noStrike" kern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556297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ГБУЗ РА «Адыгейская республиканская клиническая больница»</a:t>
                      </a:r>
                      <a:endParaRPr lang="ru-RU" sz="2400" b="0" i="0" u="none" strike="noStrike" kern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2014-2016</a:t>
                      </a:r>
                      <a:endParaRPr lang="ru-RU" sz="1800" b="0" i="0" u="none" strike="noStrike" kern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7" name="Скругленный прямоугольник 36"/>
          <p:cNvSpPr/>
          <p:nvPr/>
        </p:nvSpPr>
        <p:spPr>
          <a:xfrm>
            <a:off x="3707904" y="1628801"/>
            <a:ext cx="5078938" cy="432048"/>
          </a:xfrm>
          <a:prstGeom prst="roundRect">
            <a:avLst/>
          </a:prstGeom>
          <a:solidFill>
            <a:srgbClr val="DCEF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 smtClean="0">
                <a:solidFill>
                  <a:srgbClr val="002060"/>
                </a:solidFill>
              </a:rPr>
              <a:t>ТЕМАТИЧЕСКИЕ</a:t>
            </a:r>
          </a:p>
        </p:txBody>
      </p:sp>
      <p:graphicFrame>
        <p:nvGraphicFramePr>
          <p:cNvPr id="38" name="Таблица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11477052"/>
              </p:ext>
            </p:extLst>
          </p:nvPr>
        </p:nvGraphicFramePr>
        <p:xfrm>
          <a:off x="3643306" y="2264314"/>
          <a:ext cx="5072098" cy="41018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3338"/>
                <a:gridCol w="1428760"/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ТЕМА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Количество проверок</a:t>
                      </a:r>
                      <a:endParaRPr lang="ru-RU" sz="1400" dirty="0"/>
                    </a:p>
                  </a:txBody>
                  <a:tcPr anchor="ctr"/>
                </a:tc>
              </a:tr>
              <a:tr h="10161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Использование средств, предусмотренных на финансовое обеспечение единовременных компенсационных выплат медицинским работникам</a:t>
                      </a:r>
                      <a:endParaRPr lang="ru-RU" sz="1350" b="0" i="0" u="none" strike="noStrike" kern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  <a:endParaRPr lang="ru-RU" sz="1400" b="0" i="0" u="none" strike="noStrike" kern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8758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Использование средств нормированного страхового запаса ТФОМС РА на финансовое обеспечение приобретения и</a:t>
                      </a:r>
                      <a:r>
                        <a:rPr lang="ru-RU" sz="135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ремонт </a:t>
                      </a: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медицинского оборудования в 2016 году</a:t>
                      </a:r>
                      <a:endParaRPr lang="ru-RU" sz="1350" b="0" i="0" u="none" strike="noStrike" kern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  <a:endParaRPr lang="ru-RU" sz="1400" b="0" i="0" u="none" strike="noStrike" kern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63376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Использование средств финансового обеспечения ВМП, не включенной в базовую программу ОМС, осуществляемой за счет средств, предоставляемых федеральному бюджету из бюджета ФФОМС и средств республиканского бюджета Республики Адыгея</a:t>
                      </a:r>
                      <a:endParaRPr lang="ru-RU" sz="1350" b="0" i="0" u="none" strike="noStrike" kern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  <a:endParaRPr lang="ru-RU" sz="1400" b="0" i="0" u="none" strike="noStrike" kern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11" name="Picture 6" descr="Лого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3476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 flipV="1">
            <a:off x="1241425" y="115888"/>
            <a:ext cx="7572375" cy="25400"/>
          </a:xfrm>
          <a:prstGeom prst="line">
            <a:avLst/>
          </a:prstGeom>
          <a:ln>
            <a:solidFill>
              <a:srgbClr val="0D7CC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1241425" y="836712"/>
            <a:ext cx="7572375" cy="1587"/>
          </a:xfrm>
          <a:prstGeom prst="line">
            <a:avLst/>
          </a:prstGeom>
          <a:ln>
            <a:solidFill>
              <a:srgbClr val="0D7CC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214413" y="142852"/>
            <a:ext cx="757242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cap="all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ДИНАМИКА  финансирования территориальной программы ОМС</a:t>
            </a:r>
            <a:endParaRPr lang="ru-RU" sz="2000" b="1" cap="all" dirty="0">
              <a:solidFill>
                <a:srgbClr val="FF00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492435" y="6462990"/>
            <a:ext cx="586408" cy="365125"/>
          </a:xfrm>
        </p:spPr>
        <p:txBody>
          <a:bodyPr/>
          <a:lstStyle/>
          <a:p>
            <a:fld id="{E5426731-E9D7-4639-814A-FAD258B51114}" type="slidenum">
              <a:rPr lang="ru-RU" sz="1400" smtClean="0">
                <a:solidFill>
                  <a:srgbClr val="30527C"/>
                </a:solidFill>
              </a:rPr>
              <a:pPr/>
              <a:t>3</a:t>
            </a:fld>
            <a:endParaRPr lang="ru-RU" sz="1400" dirty="0">
              <a:solidFill>
                <a:srgbClr val="30527C"/>
              </a:solidFill>
            </a:endParaRPr>
          </a:p>
        </p:txBody>
      </p:sp>
      <p:graphicFrame>
        <p:nvGraphicFramePr>
          <p:cNvPr id="11" name="Схема 10"/>
          <p:cNvGraphicFramePr/>
          <p:nvPr/>
        </p:nvGraphicFramePr>
        <p:xfrm>
          <a:off x="1043608" y="2571744"/>
          <a:ext cx="7056783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2" name="Диаграмма 11"/>
          <p:cNvGraphicFramePr/>
          <p:nvPr/>
        </p:nvGraphicFramePr>
        <p:xfrm>
          <a:off x="428596" y="928670"/>
          <a:ext cx="8501122" cy="5357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xmlns="" val="378007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 flipV="1">
            <a:off x="1241425" y="115888"/>
            <a:ext cx="7572375" cy="25400"/>
          </a:xfrm>
          <a:prstGeom prst="line">
            <a:avLst/>
          </a:prstGeom>
          <a:ln>
            <a:solidFill>
              <a:srgbClr val="0D7CC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1241425" y="836712"/>
            <a:ext cx="7572375" cy="1587"/>
          </a:xfrm>
          <a:prstGeom prst="line">
            <a:avLst/>
          </a:prstGeom>
          <a:ln>
            <a:solidFill>
              <a:srgbClr val="0D7CC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214415" y="142852"/>
            <a:ext cx="75724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cap="all" dirty="0" smtClean="0">
                <a:solidFill>
                  <a:srgbClr val="7030A0"/>
                </a:solidFill>
                <a:latin typeface="+mj-lt"/>
                <a:cs typeface="Arial" pitchFamily="34" charset="0"/>
              </a:rPr>
              <a:t>ДИНАМИКА сумм нецелевого использования средств ОМС</a:t>
            </a:r>
            <a:endParaRPr lang="ru-RU" sz="2000" b="1" cap="all" dirty="0">
              <a:solidFill>
                <a:srgbClr val="7030A0"/>
              </a:solidFill>
              <a:latin typeface="+mj-lt"/>
              <a:cs typeface="Arial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492435" y="6462990"/>
            <a:ext cx="586408" cy="365125"/>
          </a:xfrm>
        </p:spPr>
        <p:txBody>
          <a:bodyPr/>
          <a:lstStyle/>
          <a:p>
            <a:fld id="{E5426731-E9D7-4639-814A-FAD258B51114}" type="slidenum">
              <a:rPr lang="ru-RU" sz="1400" smtClean="0">
                <a:solidFill>
                  <a:srgbClr val="30527C"/>
                </a:solidFill>
              </a:rPr>
              <a:pPr/>
              <a:t>4</a:t>
            </a:fld>
            <a:endParaRPr lang="ru-RU" sz="1400" dirty="0">
              <a:solidFill>
                <a:srgbClr val="30527C"/>
              </a:solidFill>
            </a:endParaRPr>
          </a:p>
        </p:txBody>
      </p:sp>
      <p:graphicFrame>
        <p:nvGraphicFramePr>
          <p:cNvPr id="11" name="Схема 10"/>
          <p:cNvGraphicFramePr/>
          <p:nvPr/>
        </p:nvGraphicFramePr>
        <p:xfrm>
          <a:off x="1043608" y="2571744"/>
          <a:ext cx="7056783" cy="42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2" name="Диаграмма 11"/>
          <p:cNvGraphicFramePr/>
          <p:nvPr/>
        </p:nvGraphicFramePr>
        <p:xfrm>
          <a:off x="428596" y="928670"/>
          <a:ext cx="8501122" cy="5357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xmlns="" val="378007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 flipV="1">
            <a:off x="1241425" y="115888"/>
            <a:ext cx="7572375" cy="25400"/>
          </a:xfrm>
          <a:prstGeom prst="line">
            <a:avLst/>
          </a:prstGeom>
          <a:ln>
            <a:solidFill>
              <a:srgbClr val="0D7CC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1241425" y="836712"/>
            <a:ext cx="7572375" cy="1587"/>
          </a:xfrm>
          <a:prstGeom prst="line">
            <a:avLst/>
          </a:prstGeom>
          <a:ln>
            <a:solidFill>
              <a:srgbClr val="0D7CC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357290" y="188641"/>
            <a:ext cx="74295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cap="all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Arial" pitchFamily="34" charset="0"/>
              </a:rPr>
              <a:t>Просроченная задолженность на 14.06.2017      4 медицинских организаций перед ТФОМС РА</a:t>
            </a:r>
            <a:endParaRPr lang="ru-RU" b="1" cap="all" dirty="0">
              <a:solidFill>
                <a:schemeClr val="accent1">
                  <a:lumMod val="75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492435" y="6462990"/>
            <a:ext cx="586408" cy="365125"/>
          </a:xfrm>
        </p:spPr>
        <p:txBody>
          <a:bodyPr/>
          <a:lstStyle/>
          <a:p>
            <a:fld id="{E5426731-E9D7-4639-814A-FAD258B51114}" type="slidenum">
              <a:rPr lang="ru-RU" sz="1400" smtClean="0">
                <a:solidFill>
                  <a:srgbClr val="30527C"/>
                </a:solidFill>
              </a:rPr>
              <a:pPr/>
              <a:t>5</a:t>
            </a:fld>
            <a:endParaRPr lang="ru-RU" sz="1400" dirty="0">
              <a:solidFill>
                <a:srgbClr val="30527C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071538" y="1357298"/>
            <a:ext cx="7171730" cy="71438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E2414"/>
                </a:solidFill>
              </a:rPr>
              <a:t>В нарушение</a:t>
            </a:r>
            <a:r>
              <a:rPr lang="ru-RU" sz="1600" dirty="0" smtClean="0">
                <a:solidFill>
                  <a:srgbClr val="0E2414"/>
                </a:solidFill>
              </a:rPr>
              <a:t> статьи 39 Федерального закона «Об обязательном медицинском страховании в Российской Федерации»</a:t>
            </a:r>
            <a:endParaRPr lang="ru-RU" sz="2000" b="1" dirty="0" smtClean="0">
              <a:solidFill>
                <a:srgbClr val="0E2414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428596" y="2500306"/>
            <a:ext cx="8286808" cy="100013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Задолженность</a:t>
            </a:r>
            <a:r>
              <a:rPr lang="ru-RU" sz="1600" dirty="0" smtClean="0">
                <a:solidFill>
                  <a:srgbClr val="002060"/>
                </a:solidFill>
              </a:rPr>
              <a:t> по</a:t>
            </a:r>
            <a:r>
              <a:rPr lang="ru-RU" sz="1600" b="1" dirty="0" smtClean="0">
                <a:solidFill>
                  <a:srgbClr val="002060"/>
                </a:solidFill>
              </a:rPr>
              <a:t> </a:t>
            </a:r>
            <a:r>
              <a:rPr lang="ru-RU" sz="1600" dirty="0" smtClean="0">
                <a:solidFill>
                  <a:srgbClr val="002060"/>
                </a:solidFill>
              </a:rPr>
              <a:t>восстановлению </a:t>
            </a:r>
            <a:r>
              <a:rPr lang="ru-RU" sz="1600" b="1" dirty="0" smtClean="0">
                <a:solidFill>
                  <a:srgbClr val="002060"/>
                </a:solidFill>
              </a:rPr>
              <a:t>средств ОМС, использованных не по целевому назначению</a:t>
            </a:r>
            <a:r>
              <a:rPr lang="ru-RU" sz="1600" dirty="0" smtClean="0">
                <a:solidFill>
                  <a:srgbClr val="002060"/>
                </a:solidFill>
              </a:rPr>
              <a:t> в сумме</a:t>
            </a:r>
            <a:r>
              <a:rPr lang="ru-RU" sz="1600" b="1" dirty="0" smtClean="0">
                <a:solidFill>
                  <a:srgbClr val="002060"/>
                </a:solidFill>
              </a:rPr>
              <a:t> </a:t>
            </a:r>
            <a:r>
              <a:rPr lang="ru-RU" sz="1600" b="1" u="sng" dirty="0" smtClean="0">
                <a:solidFill>
                  <a:srgbClr val="002060"/>
                </a:solidFill>
              </a:rPr>
              <a:t>7,6</a:t>
            </a:r>
            <a:r>
              <a:rPr lang="ru-RU" sz="1600" b="1" dirty="0" smtClean="0">
                <a:solidFill>
                  <a:srgbClr val="002060"/>
                </a:solidFill>
              </a:rPr>
              <a:t> </a:t>
            </a:r>
            <a:r>
              <a:rPr lang="ru-RU" sz="1600" b="1" u="sng" dirty="0" smtClean="0">
                <a:solidFill>
                  <a:srgbClr val="002060"/>
                </a:solidFill>
              </a:rPr>
              <a:t>млн. руб</a:t>
            </a:r>
            <a:r>
              <a:rPr lang="ru-RU" sz="1600" b="1" dirty="0" smtClean="0">
                <a:solidFill>
                  <a:srgbClr val="002060"/>
                </a:solidFill>
              </a:rPr>
              <a:t>.</a:t>
            </a:r>
            <a:endParaRPr lang="ru-RU" sz="1700" b="1" dirty="0" smtClean="0">
              <a:solidFill>
                <a:srgbClr val="002060"/>
              </a:solidFill>
            </a:endParaRPr>
          </a:p>
        </p:txBody>
      </p:sp>
      <p:pic>
        <p:nvPicPr>
          <p:cNvPr id="9" name="Picture 6" descr="Лого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Скругленный прямоугольник 14"/>
          <p:cNvSpPr/>
          <p:nvPr/>
        </p:nvSpPr>
        <p:spPr>
          <a:xfrm>
            <a:off x="500034" y="4000504"/>
            <a:ext cx="8215370" cy="100013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Задолженность</a:t>
            </a:r>
            <a:r>
              <a:rPr lang="ru-RU" sz="1600" dirty="0" smtClean="0">
                <a:solidFill>
                  <a:srgbClr val="002060"/>
                </a:solidFill>
              </a:rPr>
              <a:t> по</a:t>
            </a:r>
            <a:r>
              <a:rPr lang="ru-RU" sz="1600" b="1" dirty="0" smtClean="0">
                <a:solidFill>
                  <a:srgbClr val="002060"/>
                </a:solidFill>
              </a:rPr>
              <a:t> уплате штрафов в</a:t>
            </a:r>
            <a:r>
              <a:rPr lang="ru-RU" sz="1600" dirty="0" smtClean="0">
                <a:solidFill>
                  <a:srgbClr val="002060"/>
                </a:solidFill>
              </a:rPr>
              <a:t> сумме</a:t>
            </a:r>
            <a:r>
              <a:rPr lang="ru-RU" sz="1600" b="1" dirty="0" smtClean="0">
                <a:solidFill>
                  <a:srgbClr val="002060"/>
                </a:solidFill>
              </a:rPr>
              <a:t> </a:t>
            </a:r>
            <a:r>
              <a:rPr lang="ru-RU" sz="1600" b="1" u="sng" dirty="0" smtClean="0">
                <a:solidFill>
                  <a:srgbClr val="002060"/>
                </a:solidFill>
              </a:rPr>
              <a:t>1,0 млн. руб</a:t>
            </a:r>
            <a:r>
              <a:rPr lang="ru-RU" sz="1600" b="1" dirty="0" smtClean="0">
                <a:solidFill>
                  <a:srgbClr val="002060"/>
                </a:solidFill>
              </a:rPr>
              <a:t>.</a:t>
            </a:r>
            <a:endParaRPr lang="ru-RU" sz="1700" b="1" dirty="0" smtClean="0">
              <a:solidFill>
                <a:srgbClr val="002060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00034" y="5572140"/>
            <a:ext cx="8215370" cy="85725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Задолженность</a:t>
            </a:r>
            <a:r>
              <a:rPr lang="ru-RU" sz="1600" dirty="0" smtClean="0">
                <a:solidFill>
                  <a:srgbClr val="002060"/>
                </a:solidFill>
              </a:rPr>
              <a:t> по</a:t>
            </a:r>
            <a:r>
              <a:rPr lang="ru-RU" sz="1600" b="1" dirty="0" smtClean="0">
                <a:solidFill>
                  <a:srgbClr val="002060"/>
                </a:solidFill>
              </a:rPr>
              <a:t> уплате пени в</a:t>
            </a:r>
            <a:r>
              <a:rPr lang="ru-RU" sz="1600" dirty="0" smtClean="0">
                <a:solidFill>
                  <a:srgbClr val="002060"/>
                </a:solidFill>
              </a:rPr>
              <a:t> сумме</a:t>
            </a:r>
            <a:r>
              <a:rPr lang="ru-RU" sz="1600" b="1" dirty="0" smtClean="0">
                <a:solidFill>
                  <a:srgbClr val="002060"/>
                </a:solidFill>
              </a:rPr>
              <a:t> </a:t>
            </a:r>
            <a:r>
              <a:rPr lang="ru-RU" sz="1600" b="1" u="sng" dirty="0" smtClean="0">
                <a:solidFill>
                  <a:srgbClr val="002060"/>
                </a:solidFill>
              </a:rPr>
              <a:t>182 тыс. руб</a:t>
            </a:r>
            <a:r>
              <a:rPr lang="ru-RU" sz="1600" b="1" dirty="0" smtClean="0">
                <a:solidFill>
                  <a:srgbClr val="002060"/>
                </a:solidFill>
              </a:rPr>
              <a:t>.</a:t>
            </a:r>
            <a:endParaRPr lang="ru-RU" sz="17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1615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404665"/>
            <a:ext cx="7572428" cy="80975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000" b="1" dirty="0" smtClean="0"/>
              <a:t>Нарушения законодательства, повлекшие за собой нецелевое использование средств ОМС</a:t>
            </a:r>
          </a:p>
          <a:p>
            <a:endParaRPr lang="ru-RU" sz="1600" dirty="0" smtClean="0"/>
          </a:p>
          <a:p>
            <a:endParaRPr lang="ru-RU" sz="16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6" name="Picture 6" descr="Лого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15616" cy="1115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714348" y="1142984"/>
            <a:ext cx="7843886" cy="17145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u="sng" dirty="0" smtClean="0">
                <a:solidFill>
                  <a:schemeClr val="tx1"/>
                </a:solidFill>
              </a:rPr>
              <a:t>Оплата расходов, </a:t>
            </a:r>
            <a:r>
              <a:rPr lang="ru-RU" sz="1400" b="1" u="sng" dirty="0" smtClean="0">
                <a:solidFill>
                  <a:schemeClr val="tx1"/>
                </a:solidFill>
              </a:rPr>
              <a:t>не включенных в структуру тарифа</a:t>
            </a:r>
            <a:r>
              <a:rPr lang="ru-RU" sz="1400" b="1" dirty="0" smtClean="0">
                <a:solidFill>
                  <a:schemeClr val="tx1"/>
                </a:solidFill>
              </a:rPr>
              <a:t>, </a:t>
            </a:r>
            <a:r>
              <a:rPr lang="ru-RU" sz="1400" dirty="0" smtClean="0">
                <a:solidFill>
                  <a:schemeClr val="tx1"/>
                </a:solidFill>
              </a:rPr>
              <a:t>а именно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dirty="0" smtClean="0">
                <a:solidFill>
                  <a:schemeClr val="tx1"/>
                </a:solidFill>
              </a:rPr>
              <a:t>за разработку проектно-сметной документации для реконструкции объектов капитального строительства, проведение капитального ремонта объектов капитального строительства, приобретение основных средств стоимостью свыше 100,0 тыс. руб. за единицу. Нецелевое использование средств ОМС, установленное </a:t>
            </a:r>
            <a:r>
              <a:rPr lang="ru-RU" sz="1400" b="1" dirty="0" smtClean="0">
                <a:solidFill>
                  <a:schemeClr val="tx1"/>
                </a:solidFill>
              </a:rPr>
              <a:t>в 2016 году</a:t>
            </a:r>
            <a:r>
              <a:rPr lang="ru-RU" sz="1400" dirty="0" smtClean="0">
                <a:solidFill>
                  <a:schemeClr val="tx1"/>
                </a:solidFill>
              </a:rPr>
              <a:t> составило </a:t>
            </a:r>
            <a:r>
              <a:rPr lang="ru-RU" sz="1400" b="1" dirty="0" smtClean="0">
                <a:solidFill>
                  <a:schemeClr val="tx1"/>
                </a:solidFill>
              </a:rPr>
              <a:t>5 158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b="1" dirty="0" smtClean="0">
                <a:solidFill>
                  <a:schemeClr val="tx1"/>
                </a:solidFill>
              </a:rPr>
              <a:t>тыс. руб.</a:t>
            </a:r>
            <a:r>
              <a:rPr lang="ru-RU" sz="1400" dirty="0" smtClean="0">
                <a:solidFill>
                  <a:schemeClr val="tx1"/>
                </a:solidFill>
              </a:rPr>
              <a:t>, </a:t>
            </a:r>
            <a:r>
              <a:rPr lang="ru-RU" sz="1400" b="1" dirty="0" smtClean="0">
                <a:solidFill>
                  <a:schemeClr val="tx1"/>
                </a:solidFill>
              </a:rPr>
              <a:t>в 1 квартале 2017 года</a:t>
            </a:r>
            <a:r>
              <a:rPr lang="ru-RU" sz="1400" dirty="0" smtClean="0">
                <a:solidFill>
                  <a:schemeClr val="tx1"/>
                </a:solidFill>
              </a:rPr>
              <a:t> – </a:t>
            </a:r>
            <a:r>
              <a:rPr lang="ru-RU" sz="1400" b="1" dirty="0" smtClean="0">
                <a:solidFill>
                  <a:schemeClr val="tx1"/>
                </a:solidFill>
              </a:rPr>
              <a:t>120 тыс. руб.</a:t>
            </a:r>
            <a:endParaRPr lang="ru-RU" sz="1400" dirty="0" smtClean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14348" y="2928934"/>
            <a:ext cx="7858180" cy="12858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u="sng" dirty="0" smtClean="0">
                <a:solidFill>
                  <a:schemeClr val="tx1"/>
                </a:solidFill>
              </a:rPr>
              <a:t>оплата </a:t>
            </a:r>
            <a:r>
              <a:rPr lang="ru-RU" sz="1400" b="1" u="sng" dirty="0" smtClean="0">
                <a:solidFill>
                  <a:schemeClr val="tx1"/>
                </a:solidFill>
              </a:rPr>
              <a:t>бюджетных обязательств</a:t>
            </a:r>
            <a:r>
              <a:rPr lang="ru-RU" sz="1400" b="1" dirty="0" smtClean="0">
                <a:solidFill>
                  <a:schemeClr val="tx1"/>
                </a:solidFill>
              </a:rPr>
              <a:t>, </a:t>
            </a:r>
            <a:r>
              <a:rPr lang="ru-RU" sz="1400" dirty="0" smtClean="0">
                <a:solidFill>
                  <a:schemeClr val="tx1"/>
                </a:solidFill>
              </a:rPr>
              <a:t>в том числе приобретение медикаментов для льготной категории граждан при амбулаторном лечении, по </a:t>
            </a:r>
            <a:r>
              <a:rPr lang="ru-RU" sz="1400" dirty="0" err="1" smtClean="0">
                <a:solidFill>
                  <a:schemeClr val="tx1"/>
                </a:solidFill>
              </a:rPr>
              <a:t>пренатальной</a:t>
            </a:r>
            <a:r>
              <a:rPr lang="ru-RU" sz="1400" dirty="0" smtClean="0">
                <a:solidFill>
                  <a:schemeClr val="tx1"/>
                </a:solidFill>
              </a:rPr>
              <a:t> диагностики, хранению вакцин, дезинфекции в эпидемиологических очагах и т.п. Нецелевое использование средств ОМС, установленное </a:t>
            </a:r>
            <a:r>
              <a:rPr lang="ru-RU" sz="1400" b="1" dirty="0" smtClean="0">
                <a:solidFill>
                  <a:schemeClr val="tx1"/>
                </a:solidFill>
              </a:rPr>
              <a:t>в 2016 году</a:t>
            </a:r>
            <a:r>
              <a:rPr lang="ru-RU" sz="1400" dirty="0" smtClean="0">
                <a:solidFill>
                  <a:schemeClr val="tx1"/>
                </a:solidFill>
              </a:rPr>
              <a:t> составило </a:t>
            </a:r>
            <a:r>
              <a:rPr lang="ru-RU" sz="1400" b="1" dirty="0" smtClean="0">
                <a:solidFill>
                  <a:schemeClr val="tx1"/>
                </a:solidFill>
              </a:rPr>
              <a:t>664 тыс. руб.</a:t>
            </a:r>
            <a:r>
              <a:rPr lang="ru-RU" sz="1400" dirty="0" smtClean="0">
                <a:solidFill>
                  <a:schemeClr val="tx1"/>
                </a:solidFill>
              </a:rPr>
              <a:t>, </a:t>
            </a:r>
            <a:r>
              <a:rPr lang="ru-RU" sz="1400" b="1" dirty="0" smtClean="0">
                <a:solidFill>
                  <a:schemeClr val="tx1"/>
                </a:solidFill>
              </a:rPr>
              <a:t>в 1 квартале 2017 года</a:t>
            </a:r>
            <a:r>
              <a:rPr lang="ru-RU" sz="1400" dirty="0" smtClean="0">
                <a:solidFill>
                  <a:schemeClr val="tx1"/>
                </a:solidFill>
              </a:rPr>
              <a:t> – </a:t>
            </a:r>
            <a:r>
              <a:rPr lang="ru-RU" sz="1400" b="1" dirty="0" smtClean="0">
                <a:solidFill>
                  <a:schemeClr val="tx1"/>
                </a:solidFill>
              </a:rPr>
              <a:t>254 тыс. руб.</a:t>
            </a:r>
            <a:endParaRPr lang="ru-RU" sz="1400" dirty="0" smtClean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14348" y="4286256"/>
            <a:ext cx="7858180" cy="21670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u="sng" dirty="0" smtClean="0">
                <a:solidFill>
                  <a:schemeClr val="tx1"/>
                </a:solidFill>
              </a:rPr>
              <a:t>содержание структурных подразделений медицинских организаций, финансируемых </a:t>
            </a:r>
            <a:r>
              <a:rPr lang="ru-RU" sz="1400" b="1" u="sng" dirty="0" smtClean="0">
                <a:solidFill>
                  <a:schemeClr val="tx1"/>
                </a:solidFill>
              </a:rPr>
              <a:t>из других источников</a:t>
            </a:r>
            <a:r>
              <a:rPr lang="ru-RU" sz="1400" dirty="0" smtClean="0">
                <a:solidFill>
                  <a:schemeClr val="tx1"/>
                </a:solidFill>
              </a:rPr>
              <a:t>, из них: оплата труда сотрудников, приобретение продуктов питания, медикаментов, прочих материальных ценностей, уплата налога на имущество и оплата полученных услуг, необходимых для ведения </a:t>
            </a:r>
            <a:r>
              <a:rPr lang="ru-RU" sz="1400" b="1" dirty="0" smtClean="0">
                <a:solidFill>
                  <a:schemeClr val="tx1"/>
                </a:solidFill>
              </a:rPr>
              <a:t>предпринимательской или бюджетной деятельности</a:t>
            </a:r>
            <a:r>
              <a:rPr lang="ru-RU" sz="1400" dirty="0" smtClean="0">
                <a:solidFill>
                  <a:schemeClr val="tx1"/>
                </a:solidFill>
              </a:rPr>
              <a:t>, а также обучение врачей, не участвующих в реализации Территориальной программы ОМС. Нецелевое использование средств ОМС, установленное </a:t>
            </a:r>
            <a:r>
              <a:rPr lang="ru-RU" sz="1400" b="1" dirty="0" smtClean="0">
                <a:solidFill>
                  <a:schemeClr val="tx1"/>
                </a:solidFill>
              </a:rPr>
              <a:t>в 2016 году</a:t>
            </a:r>
            <a:r>
              <a:rPr lang="ru-RU" sz="1400" dirty="0" smtClean="0">
                <a:solidFill>
                  <a:schemeClr val="tx1"/>
                </a:solidFill>
              </a:rPr>
              <a:t> составило </a:t>
            </a:r>
            <a:r>
              <a:rPr lang="ru-RU" sz="1400" b="1" dirty="0" smtClean="0">
                <a:solidFill>
                  <a:schemeClr val="tx1"/>
                </a:solidFill>
              </a:rPr>
              <a:t>971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b="1" dirty="0" smtClean="0">
                <a:solidFill>
                  <a:schemeClr val="tx1"/>
                </a:solidFill>
              </a:rPr>
              <a:t>тыс. руб.</a:t>
            </a:r>
            <a:r>
              <a:rPr lang="ru-RU" sz="1400" dirty="0" smtClean="0">
                <a:solidFill>
                  <a:schemeClr val="tx1"/>
                </a:solidFill>
              </a:rPr>
              <a:t>, </a:t>
            </a:r>
            <a:r>
              <a:rPr lang="ru-RU" sz="1400" b="1" dirty="0" smtClean="0">
                <a:solidFill>
                  <a:schemeClr val="tx1"/>
                </a:solidFill>
              </a:rPr>
              <a:t>в 1 квартале 2017 года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b="1" dirty="0" smtClean="0">
                <a:solidFill>
                  <a:schemeClr val="tx1"/>
                </a:solidFill>
              </a:rPr>
              <a:t>-  1 640 тыс. руб.</a:t>
            </a:r>
            <a:endParaRPr lang="ru-RU" sz="1400" dirty="0" smtClean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404665"/>
            <a:ext cx="7572428" cy="80975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000" b="1" dirty="0" smtClean="0"/>
              <a:t>Другие нарушения</a:t>
            </a:r>
            <a:r>
              <a:rPr lang="ru-RU" sz="2000" dirty="0" smtClean="0"/>
              <a:t> действующего законодательства и локальных нормативных актов медицинских организаций</a:t>
            </a:r>
            <a:endParaRPr lang="ru-RU" sz="1600" dirty="0" smtClean="0"/>
          </a:p>
          <a:p>
            <a:endParaRPr lang="ru-RU" sz="16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6" name="Picture 6" descr="Лого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15616" cy="1115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714348" y="1214422"/>
            <a:ext cx="7843886" cy="8572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dirty="0" smtClean="0">
                <a:solidFill>
                  <a:schemeClr val="tx1"/>
                </a:solidFill>
              </a:rPr>
              <a:t>Медицинские организации </a:t>
            </a:r>
            <a:r>
              <a:rPr lang="ru-RU" sz="1400" b="1" dirty="0" smtClean="0">
                <a:solidFill>
                  <a:schemeClr val="tx1"/>
                </a:solidFill>
              </a:rPr>
              <a:t>не выполняли</a:t>
            </a:r>
            <a:r>
              <a:rPr lang="ru-RU" sz="1400" dirty="0" smtClean="0">
                <a:solidFill>
                  <a:schemeClr val="tx1"/>
                </a:solidFill>
              </a:rPr>
              <a:t> объемы медицинской помощи, утвержденные в Плане - задании комиссией по разработке территориальной программы ОМС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14348" y="2143116"/>
            <a:ext cx="7858180" cy="7858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 smtClean="0">
                <a:solidFill>
                  <a:schemeClr val="tx1"/>
                </a:solidFill>
              </a:rPr>
              <a:t>В нарушение</a:t>
            </a:r>
            <a:r>
              <a:rPr lang="ru-RU" sz="1400" dirty="0" smtClean="0">
                <a:solidFill>
                  <a:schemeClr val="tx1"/>
                </a:solidFill>
              </a:rPr>
              <a:t> Федерального закона "О лицензировании отдельных видов деятельности" медицинские организации оказывали медицинскую помощь,</a:t>
            </a:r>
            <a:r>
              <a:rPr lang="ru-RU" sz="1400" b="1" dirty="0" smtClean="0">
                <a:solidFill>
                  <a:schemeClr val="tx1"/>
                </a:solidFill>
              </a:rPr>
              <a:t> не имея лицензии</a:t>
            </a:r>
            <a:r>
              <a:rPr lang="ru-RU" sz="1400" dirty="0" smtClean="0">
                <a:solidFill>
                  <a:schemeClr val="tx1"/>
                </a:solidFill>
              </a:rPr>
              <a:t> на данные виды деятельности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14348" y="3000372"/>
            <a:ext cx="7858180" cy="9286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 smtClean="0">
                <a:solidFill>
                  <a:schemeClr val="tx1"/>
                </a:solidFill>
              </a:rPr>
              <a:t>В нарушение</a:t>
            </a:r>
            <a:r>
              <a:rPr lang="ru-RU" sz="1400" dirty="0" smtClean="0">
                <a:solidFill>
                  <a:schemeClr val="tx1"/>
                </a:solidFill>
              </a:rPr>
              <a:t> Федерального закона «Об основах охраны здоровья граждан в Российской Федерации» медицинские работники осуществляли медицинскую деятельность при </a:t>
            </a:r>
            <a:r>
              <a:rPr lang="ru-RU" sz="1400" b="1" dirty="0" smtClean="0">
                <a:solidFill>
                  <a:schemeClr val="tx1"/>
                </a:solidFill>
              </a:rPr>
              <a:t>отсутствии </a:t>
            </a:r>
            <a:r>
              <a:rPr lang="ru-RU" sz="1400" dirty="0" smtClean="0">
                <a:solidFill>
                  <a:schemeClr val="tx1"/>
                </a:solidFill>
              </a:rPr>
              <a:t>сертификатов аккредитации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14348" y="4000504"/>
            <a:ext cx="7858180" cy="14287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 smtClean="0">
                <a:solidFill>
                  <a:schemeClr val="tx1"/>
                </a:solidFill>
              </a:rPr>
              <a:t>В нарушение </a:t>
            </a:r>
            <a:r>
              <a:rPr lang="ru-RU" sz="1400" dirty="0" smtClean="0">
                <a:solidFill>
                  <a:schemeClr val="tx1"/>
                </a:solidFill>
              </a:rPr>
              <a:t>договора на</a:t>
            </a:r>
            <a:r>
              <a:rPr lang="ru-RU" sz="1400" i="1" dirty="0" smtClean="0">
                <a:solidFill>
                  <a:schemeClr val="tx1"/>
                </a:solidFill>
              </a:rPr>
              <a:t> </a:t>
            </a:r>
            <a:r>
              <a:rPr lang="ru-RU" sz="1400" dirty="0" smtClean="0">
                <a:solidFill>
                  <a:schemeClr val="tx1"/>
                </a:solidFill>
              </a:rPr>
              <a:t>оказание и оплату медицинской помощи по ОМС медицинские организации заявляли авансирование в страховую медицинскую организацию </a:t>
            </a:r>
            <a:r>
              <a:rPr lang="ru-RU" sz="1400" b="1" dirty="0" smtClean="0">
                <a:solidFill>
                  <a:schemeClr val="tx1"/>
                </a:solidFill>
              </a:rPr>
              <a:t>сверх</a:t>
            </a:r>
            <a:r>
              <a:rPr lang="ru-RU" sz="1400" dirty="0" smtClean="0">
                <a:solidFill>
                  <a:schemeClr val="tx1"/>
                </a:solidFill>
              </a:rPr>
              <a:t> максимального объема, установленного договором, а также направляли в страховую компанию реестры счетов и счета на оплату медицинской помощи, оказанной застрахованным лицам, </a:t>
            </a:r>
            <a:r>
              <a:rPr lang="ru-RU" sz="1400" b="1" dirty="0" smtClean="0">
                <a:solidFill>
                  <a:schemeClr val="tx1"/>
                </a:solidFill>
              </a:rPr>
              <a:t>несвоевременно – позже </a:t>
            </a:r>
            <a:r>
              <a:rPr lang="ru-RU" sz="1400" dirty="0" smtClean="0">
                <a:solidFill>
                  <a:schemeClr val="tx1"/>
                </a:solidFill>
              </a:rPr>
              <a:t>срока установленного договором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404665"/>
            <a:ext cx="7572428" cy="80975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000" b="1" dirty="0" smtClean="0"/>
              <a:t>Другие нарушения</a:t>
            </a:r>
            <a:r>
              <a:rPr lang="ru-RU" sz="2000" dirty="0" smtClean="0"/>
              <a:t> действующего законодательства и локальных нормативных актов медицинских организаций</a:t>
            </a:r>
            <a:endParaRPr lang="ru-RU" sz="1600" dirty="0" smtClean="0"/>
          </a:p>
          <a:p>
            <a:endParaRPr lang="ru-RU" sz="16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6" name="Picture 6" descr="Лого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15616" cy="1115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714348" y="1071546"/>
            <a:ext cx="7843886" cy="17859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dirty="0" smtClean="0">
                <a:solidFill>
                  <a:schemeClr val="tx1"/>
                </a:solidFill>
              </a:rPr>
              <a:t>Медицинские организации производили выплаты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dirty="0" smtClean="0">
                <a:solidFill>
                  <a:schemeClr val="tx1"/>
                </a:solidFill>
              </a:rPr>
              <a:t>стимулирующего характера и выплаты за интенсивность и высокие результаты работы персоналу</a:t>
            </a:r>
            <a:r>
              <a:rPr lang="ru-RU" sz="1400" b="1" dirty="0" smtClean="0">
                <a:solidFill>
                  <a:schemeClr val="tx1"/>
                </a:solidFill>
              </a:rPr>
              <a:t> без </a:t>
            </a:r>
            <a:r>
              <a:rPr lang="ru-RU" sz="1400" dirty="0" smtClean="0">
                <a:solidFill>
                  <a:schemeClr val="tx1"/>
                </a:solidFill>
              </a:rPr>
              <a:t>учета показателей и критериев оценки эффективности труда, что</a:t>
            </a:r>
            <a:r>
              <a:rPr lang="ru-RU" sz="1400" b="1" dirty="0" smtClean="0">
                <a:solidFill>
                  <a:schemeClr val="tx1"/>
                </a:solidFill>
              </a:rPr>
              <a:t> не соответствует </a:t>
            </a:r>
            <a:r>
              <a:rPr lang="ru-RU" sz="1400" dirty="0" smtClean="0">
                <a:solidFill>
                  <a:schemeClr val="tx1"/>
                </a:solidFill>
              </a:rPr>
              <a:t>требованиям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dirty="0" smtClean="0">
                <a:solidFill>
                  <a:schemeClr val="tx1"/>
                </a:solidFill>
              </a:rPr>
              <a:t>Типового положения об оплате труда работников государственных учреждений здравоохранения Республики Адыгея, утвержденного Постановлением Кабинета Министров Республики Адыгея. </a:t>
            </a:r>
            <a:r>
              <a:rPr lang="ru-RU" sz="1400" b="1" dirty="0" smtClean="0">
                <a:solidFill>
                  <a:schemeClr val="tx1"/>
                </a:solidFill>
              </a:rPr>
              <a:t>Не</a:t>
            </a:r>
            <a:r>
              <a:rPr lang="ru-RU" sz="1400" dirty="0" smtClean="0">
                <a:solidFill>
                  <a:schemeClr val="tx1"/>
                </a:solidFill>
              </a:rPr>
              <a:t> на все должности в медицинских организациях </a:t>
            </a:r>
            <a:r>
              <a:rPr lang="ru-RU" sz="1400" b="1" dirty="0" smtClean="0">
                <a:solidFill>
                  <a:schemeClr val="tx1"/>
                </a:solidFill>
              </a:rPr>
              <a:t>разработаны и утверждены</a:t>
            </a:r>
            <a:r>
              <a:rPr lang="ru-RU" sz="1400" dirty="0" smtClean="0">
                <a:solidFill>
                  <a:schemeClr val="tx1"/>
                </a:solidFill>
              </a:rPr>
              <a:t> критерии оценки эффективности труда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14348" y="2928934"/>
            <a:ext cx="7858180" cy="12144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 smtClean="0">
                <a:solidFill>
                  <a:schemeClr val="tx1"/>
                </a:solidFill>
              </a:rPr>
              <a:t>В нарушение </a:t>
            </a:r>
            <a:r>
              <a:rPr lang="ru-RU" sz="1400" dirty="0" smtClean="0">
                <a:solidFill>
                  <a:schemeClr val="tx1"/>
                </a:solidFill>
              </a:rPr>
              <a:t>Трудовых договоров </a:t>
            </a:r>
            <a:r>
              <a:rPr lang="ru-RU" sz="1400" b="1" dirty="0" smtClean="0">
                <a:solidFill>
                  <a:schemeClr val="tx1"/>
                </a:solidFill>
              </a:rPr>
              <a:t>главных врачей</a:t>
            </a:r>
            <a:r>
              <a:rPr lang="ru-RU" sz="1400" dirty="0" smtClean="0">
                <a:solidFill>
                  <a:schemeClr val="tx1"/>
                </a:solidFill>
              </a:rPr>
              <a:t> медицинских организаций и Министерства здравоохранения Республики Адыгея, выплачивались стимулирующие выплаты главным врачам</a:t>
            </a:r>
            <a:r>
              <a:rPr lang="ru-RU" sz="1400" b="1" dirty="0" smtClean="0">
                <a:solidFill>
                  <a:schemeClr val="tx1"/>
                </a:solidFill>
              </a:rPr>
              <a:t> без согласования с Министерством здравоохранения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b="1" dirty="0" smtClean="0">
                <a:solidFill>
                  <a:schemeClr val="tx1"/>
                </a:solidFill>
              </a:rPr>
              <a:t>Республики Адыгея</a:t>
            </a:r>
            <a:r>
              <a:rPr lang="ru-RU" sz="1400" dirty="0" smtClean="0">
                <a:solidFill>
                  <a:schemeClr val="tx1"/>
                </a:solidFill>
              </a:rPr>
              <a:t>, что привело </a:t>
            </a:r>
            <a:r>
              <a:rPr lang="ru-RU" sz="1400" b="1" dirty="0" smtClean="0">
                <a:solidFill>
                  <a:schemeClr val="tx1"/>
                </a:solidFill>
              </a:rPr>
              <a:t>к необоснованному</a:t>
            </a:r>
            <a:r>
              <a:rPr lang="ru-RU" sz="1400" dirty="0" smtClean="0">
                <a:solidFill>
                  <a:schemeClr val="tx1"/>
                </a:solidFill>
              </a:rPr>
              <a:t> расходованию средств ОМС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14348" y="4214818"/>
            <a:ext cx="7858180" cy="21431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 smtClean="0">
                <a:solidFill>
                  <a:schemeClr val="tx1"/>
                </a:solidFill>
              </a:rPr>
              <a:t>С 01.09.2015 </a:t>
            </a:r>
            <a:r>
              <a:rPr lang="ru-RU" sz="1400" dirty="0" smtClean="0">
                <a:solidFill>
                  <a:schemeClr val="tx1"/>
                </a:solidFill>
              </a:rPr>
              <a:t>выплачивались </a:t>
            </a:r>
            <a:r>
              <a:rPr lang="ru-RU" sz="1400" u="sng" dirty="0" smtClean="0">
                <a:solidFill>
                  <a:schemeClr val="tx1"/>
                </a:solidFill>
              </a:rPr>
              <a:t>компенсационные выплаты заместителям главного врача и главному бухгалтеру</a:t>
            </a:r>
            <a:r>
              <a:rPr lang="ru-RU" sz="1400" b="1" dirty="0" smtClean="0">
                <a:solidFill>
                  <a:schemeClr val="tx1"/>
                </a:solidFill>
              </a:rPr>
              <a:t> за сложность труда с учетом масштаба управления и особенностей деятельности и значимости учреждения</a:t>
            </a:r>
            <a:r>
              <a:rPr lang="ru-RU" sz="1400" dirty="0" smtClean="0">
                <a:solidFill>
                  <a:schemeClr val="tx1"/>
                </a:solidFill>
              </a:rPr>
              <a:t>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dirty="0" smtClean="0">
                <a:solidFill>
                  <a:schemeClr val="tx1"/>
                </a:solidFill>
              </a:rPr>
              <a:t>данные выплаты</a:t>
            </a:r>
            <a:r>
              <a:rPr lang="ru-RU" sz="1400" b="1" dirty="0" smtClean="0">
                <a:solidFill>
                  <a:schemeClr val="tx1"/>
                </a:solidFill>
              </a:rPr>
              <a:t> не соответствуют </a:t>
            </a:r>
            <a:r>
              <a:rPr lang="ru-RU" sz="1400" dirty="0" smtClean="0">
                <a:solidFill>
                  <a:schemeClr val="tx1"/>
                </a:solidFill>
              </a:rPr>
              <a:t>видам выплат определенным Типовым положением об оплате труда, утвержденным Постановлением Кабинета Министров Республики Адыгея, что так же привело </a:t>
            </a:r>
            <a:r>
              <a:rPr lang="ru-RU" sz="1400" b="1" dirty="0" smtClean="0">
                <a:solidFill>
                  <a:schemeClr val="tx1"/>
                </a:solidFill>
              </a:rPr>
              <a:t>к необоснованному</a:t>
            </a:r>
            <a:r>
              <a:rPr lang="ru-RU" sz="1400" dirty="0" smtClean="0">
                <a:solidFill>
                  <a:schemeClr val="tx1"/>
                </a:solidFill>
              </a:rPr>
              <a:t> расходованию средств ОМС. По итогам проверок в 1 квартале 2017 года расход средств ОМС </a:t>
            </a:r>
            <a:r>
              <a:rPr lang="ru-RU" sz="1400" b="1" u="sng" dirty="0" smtClean="0">
                <a:solidFill>
                  <a:schemeClr val="tx1"/>
                </a:solidFill>
              </a:rPr>
              <a:t>2</a:t>
            </a:r>
            <a:r>
              <a:rPr lang="ru-RU" sz="1400" dirty="0" smtClean="0">
                <a:solidFill>
                  <a:schemeClr val="tx1"/>
                </a:solidFill>
              </a:rPr>
              <a:t>  медицинских организаций составил </a:t>
            </a:r>
            <a:r>
              <a:rPr lang="ru-RU" sz="1400" b="1" dirty="0" smtClean="0">
                <a:solidFill>
                  <a:schemeClr val="tx1"/>
                </a:solidFill>
              </a:rPr>
              <a:t>в 2015 году</a:t>
            </a:r>
            <a:r>
              <a:rPr lang="ru-RU" sz="1400" dirty="0" smtClean="0">
                <a:solidFill>
                  <a:schemeClr val="tx1"/>
                </a:solidFill>
              </a:rPr>
              <a:t> -</a:t>
            </a:r>
            <a:r>
              <a:rPr lang="ru-RU" sz="1400" b="1" dirty="0" smtClean="0">
                <a:solidFill>
                  <a:schemeClr val="tx1"/>
                </a:solidFill>
              </a:rPr>
              <a:t> 409 тыс. руб., в 2016 году – 1 313 тыс. руб</a:t>
            </a:r>
            <a:r>
              <a:rPr lang="ru-RU" sz="1400" dirty="0" smtClean="0">
                <a:solidFill>
                  <a:schemeClr val="tx1"/>
                </a:solidFill>
              </a:rPr>
              <a:t>.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404665"/>
            <a:ext cx="7572428" cy="80975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000" b="1" dirty="0" smtClean="0"/>
              <a:t>Другие нарушения</a:t>
            </a:r>
            <a:r>
              <a:rPr lang="ru-RU" sz="2000" dirty="0" smtClean="0"/>
              <a:t> действующего законодательства и локальных нормативных актов медицинских организаций</a:t>
            </a:r>
            <a:endParaRPr lang="ru-RU" sz="1600" dirty="0" smtClean="0"/>
          </a:p>
          <a:p>
            <a:endParaRPr lang="ru-RU" sz="16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6" name="Picture 6" descr="Лого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15616" cy="1115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714348" y="1071546"/>
            <a:ext cx="7843886" cy="13573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 smtClean="0">
                <a:solidFill>
                  <a:schemeClr val="tx1"/>
                </a:solidFill>
              </a:rPr>
              <a:t>В нарушение</a:t>
            </a:r>
            <a:r>
              <a:rPr lang="ru-RU" sz="1400" dirty="0" smtClean="0">
                <a:solidFill>
                  <a:schemeClr val="tx1"/>
                </a:solidFill>
              </a:rPr>
              <a:t> Налогового кодекса РФ и Федерального закона «О страховых взносах в Пенсионный фонд Российской Федерации, Фонд социального страхования Российской Федерации, Федеральный фонд обязательного медицинского страхования» медицинские организации не уплачивали </a:t>
            </a:r>
            <a:r>
              <a:rPr lang="ru-RU" sz="1400" u="sng" dirty="0" smtClean="0">
                <a:solidFill>
                  <a:schemeClr val="tx1"/>
                </a:solidFill>
              </a:rPr>
              <a:t>в установленный срок</a:t>
            </a:r>
            <a:r>
              <a:rPr lang="ru-RU" sz="1400" dirty="0" smtClean="0">
                <a:solidFill>
                  <a:schemeClr val="tx1"/>
                </a:solidFill>
              </a:rPr>
              <a:t> налог на доходы физических лиц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dirty="0" smtClean="0">
                <a:solidFill>
                  <a:schemeClr val="tx1"/>
                </a:solidFill>
              </a:rPr>
              <a:t>и ежемесячные обязательные платежи страховых взносов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14348" y="2428868"/>
            <a:ext cx="7858180" cy="11430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dirty="0" smtClean="0">
                <a:solidFill>
                  <a:schemeClr val="tx1"/>
                </a:solidFill>
              </a:rPr>
              <a:t>Несмотря на введение в действие в 2013 году приказа Минздрава РФ «Об утверждении норм лечебного питания» плановые перспективные семидневные меню медицинских организаций </a:t>
            </a:r>
            <a:r>
              <a:rPr lang="ru-RU" sz="1400" b="1" dirty="0" smtClean="0">
                <a:solidFill>
                  <a:schemeClr val="tx1"/>
                </a:solidFill>
              </a:rPr>
              <a:t>не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b="1" dirty="0" smtClean="0">
                <a:solidFill>
                  <a:schemeClr val="tx1"/>
                </a:solidFill>
              </a:rPr>
              <a:t>учитывают </a:t>
            </a:r>
            <a:r>
              <a:rPr lang="ru-RU" sz="1400" dirty="0" smtClean="0">
                <a:solidFill>
                  <a:schemeClr val="tx1"/>
                </a:solidFill>
              </a:rPr>
              <a:t>изменения норм лечебного питания, как, например, в части включения в рацион смесей белковых композитных сухих и </a:t>
            </a:r>
            <a:r>
              <a:rPr lang="ru-RU" sz="1400" dirty="0" err="1" smtClean="0">
                <a:solidFill>
                  <a:schemeClr val="tx1"/>
                </a:solidFill>
              </a:rPr>
              <a:t>витаминно</a:t>
            </a:r>
            <a:r>
              <a:rPr lang="ru-RU" sz="1400" dirty="0" smtClean="0">
                <a:solidFill>
                  <a:schemeClr val="tx1"/>
                </a:solidFill>
              </a:rPr>
              <a:t>–минеральных комплексов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14348" y="3571876"/>
            <a:ext cx="7858180" cy="7858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 smtClean="0">
                <a:solidFill>
                  <a:schemeClr val="tx1"/>
                </a:solidFill>
              </a:rPr>
              <a:t>В нарушение </a:t>
            </a:r>
            <a:r>
              <a:rPr lang="ru-RU" sz="1400" dirty="0" smtClean="0">
                <a:solidFill>
                  <a:schemeClr val="tx1"/>
                </a:solidFill>
              </a:rPr>
              <a:t>Федерального закона "Об основах охраны здоровья граждан в Российской Федерации", пациенты </a:t>
            </a:r>
            <a:r>
              <a:rPr lang="ru-RU" sz="1400" b="1" dirty="0" smtClean="0">
                <a:solidFill>
                  <a:schemeClr val="tx1"/>
                </a:solidFill>
              </a:rPr>
              <a:t>не обеспечивались</a:t>
            </a:r>
            <a:r>
              <a:rPr lang="ru-RU" sz="1400" dirty="0" smtClean="0">
                <a:solidFill>
                  <a:schemeClr val="tx1"/>
                </a:solidFill>
              </a:rPr>
              <a:t> лечебным питанием по нормам, утвержденным Приказом Минздрава РФ от 05.08.2003 № 330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14348" y="4357694"/>
            <a:ext cx="7858180" cy="15716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 smtClean="0">
                <a:solidFill>
                  <a:schemeClr val="tx1"/>
                </a:solidFill>
              </a:rPr>
              <a:t>В нарушение</a:t>
            </a:r>
            <a:r>
              <a:rPr lang="ru-RU" sz="1400" dirty="0" smtClean="0">
                <a:solidFill>
                  <a:schemeClr val="tx1"/>
                </a:solidFill>
              </a:rPr>
              <a:t> Федерального закона "Об основах охраны здоровья граждан в Российской Федерации" и Программы государственных гарантий бесплатного оказания гражданам медицинской помощи в Республике Адыгея, </a:t>
            </a:r>
            <a:r>
              <a:rPr lang="ru-RU" sz="1400" b="1" dirty="0" smtClean="0">
                <a:solidFill>
                  <a:schemeClr val="tx1"/>
                </a:solidFill>
              </a:rPr>
              <a:t>при оказании стационарной медицинской помощи детям</a:t>
            </a:r>
            <a:r>
              <a:rPr lang="ru-RU" sz="1400" dirty="0" smtClean="0">
                <a:solidFill>
                  <a:schemeClr val="tx1"/>
                </a:solidFill>
              </a:rPr>
              <a:t> до достижения их возраста четырех лет, совместно находившиеся в медицинских организациях с ребёнком </a:t>
            </a:r>
            <a:r>
              <a:rPr lang="ru-RU" sz="1400" b="1" dirty="0" smtClean="0">
                <a:solidFill>
                  <a:schemeClr val="tx1"/>
                </a:solidFill>
              </a:rPr>
              <a:t>родители</a:t>
            </a:r>
            <a:r>
              <a:rPr lang="ru-RU" sz="1400" dirty="0" smtClean="0">
                <a:solidFill>
                  <a:schemeClr val="tx1"/>
                </a:solidFill>
              </a:rPr>
              <a:t>, иные члены семьи или иные </a:t>
            </a:r>
            <a:r>
              <a:rPr lang="ru-RU" sz="1400" dirty="0" smtClean="0">
                <a:solidFill>
                  <a:schemeClr val="tx1"/>
                </a:solidFill>
                <a:hlinkClick r:id="rId3"/>
              </a:rPr>
              <a:t>законные представите</a:t>
            </a:r>
            <a:r>
              <a:rPr lang="ru-RU" sz="1400" dirty="0" smtClean="0">
                <a:solidFill>
                  <a:schemeClr val="tx1"/>
                </a:solidFill>
              </a:rPr>
              <a:t>ли,</a:t>
            </a:r>
            <a:r>
              <a:rPr lang="ru-RU" sz="1400" b="1" dirty="0" smtClean="0">
                <a:solidFill>
                  <a:schemeClr val="tx1"/>
                </a:solidFill>
              </a:rPr>
              <a:t> не обеспечивались питанием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404665"/>
            <a:ext cx="7572428" cy="80975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000" b="1" dirty="0" smtClean="0"/>
              <a:t>Другие нарушения</a:t>
            </a:r>
            <a:r>
              <a:rPr lang="ru-RU" sz="2000" dirty="0" smtClean="0"/>
              <a:t> действующего законодательства и локальных нормативных актов медицинских организаций</a:t>
            </a:r>
            <a:endParaRPr lang="ru-RU" sz="1600" dirty="0" smtClean="0"/>
          </a:p>
          <a:p>
            <a:endParaRPr lang="ru-RU" sz="16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10</a:t>
            </a:fld>
            <a:endParaRPr lang="ru-RU"/>
          </a:p>
        </p:txBody>
      </p:sp>
      <p:pic>
        <p:nvPicPr>
          <p:cNvPr id="6" name="Picture 6" descr="Лого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15616" cy="1115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714348" y="1071546"/>
            <a:ext cx="7843886" cy="9286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 smtClean="0">
                <a:solidFill>
                  <a:schemeClr val="tx1"/>
                </a:solidFill>
              </a:rPr>
              <a:t>В нарушение</a:t>
            </a:r>
            <a:r>
              <a:rPr lang="ru-RU" sz="1400" dirty="0" smtClean="0">
                <a:solidFill>
                  <a:schemeClr val="tx1"/>
                </a:solidFill>
              </a:rPr>
              <a:t> приказа Минздрава СССР "Об утверждении табелей оснащения мягким инвентарем больниц, диспансеров, родильных домов, медико-санитарных частей, поликлиник, амбулаторий" оснащение медицинских организаций мягким инвентарем </a:t>
            </a:r>
            <a:r>
              <a:rPr lang="ru-RU" sz="1400" b="1" dirty="0" smtClean="0">
                <a:solidFill>
                  <a:schemeClr val="tx1"/>
                </a:solidFill>
              </a:rPr>
              <a:t>ниже </a:t>
            </a:r>
            <a:r>
              <a:rPr lang="ru-RU" sz="1400" dirty="0" smtClean="0">
                <a:solidFill>
                  <a:schemeClr val="tx1"/>
                </a:solidFill>
              </a:rPr>
              <a:t>норм, утвержденных Приказом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14348" y="2000240"/>
            <a:ext cx="7858180" cy="5000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dirty="0" smtClean="0">
                <a:solidFill>
                  <a:schemeClr val="tx1"/>
                </a:solidFill>
              </a:rPr>
              <a:t>Медицинские организации </a:t>
            </a:r>
            <a:r>
              <a:rPr lang="ru-RU" sz="1400" b="1" dirty="0" smtClean="0">
                <a:solidFill>
                  <a:schemeClr val="tx1"/>
                </a:solidFill>
              </a:rPr>
              <a:t>нарушают </a:t>
            </a:r>
            <a:r>
              <a:rPr lang="ru-RU" sz="1400" dirty="0" smtClean="0">
                <a:solidFill>
                  <a:schemeClr val="tx1"/>
                </a:solidFill>
              </a:rPr>
              <a:t>условия выполнения контрактов с поставщиками товаров и услуг: сроки оплаты, очерёдность расчётов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14348" y="2500306"/>
            <a:ext cx="7858180" cy="7143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dirty="0" smtClean="0">
                <a:solidFill>
                  <a:schemeClr val="tx1"/>
                </a:solidFill>
              </a:rPr>
              <a:t>Медицинские организации</a:t>
            </a:r>
            <a:r>
              <a:rPr lang="ru-RU" sz="1400" b="1" dirty="0" smtClean="0">
                <a:solidFill>
                  <a:schemeClr val="tx1"/>
                </a:solidFill>
              </a:rPr>
              <a:t> осуществляли кассовые расходы средств ОМС, нарушая п</a:t>
            </a:r>
            <a:r>
              <a:rPr lang="ru-RU" sz="1400" dirty="0" smtClean="0">
                <a:solidFill>
                  <a:schemeClr val="tx1"/>
                </a:solidFill>
              </a:rPr>
              <a:t>риказы Минфина России "Об утверждении Указаний о порядке применения бюджетной классификации Российской Федерации"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14348" y="3214686"/>
            <a:ext cx="7858180" cy="11430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dirty="0" smtClean="0">
                <a:solidFill>
                  <a:schemeClr val="tx1"/>
                </a:solidFill>
              </a:rPr>
              <a:t>Медицинскими организациями</a:t>
            </a:r>
            <a:r>
              <a:rPr lang="ru-RU" sz="1400" b="1" dirty="0" smtClean="0">
                <a:solidFill>
                  <a:schemeClr val="tx1"/>
                </a:solidFill>
              </a:rPr>
              <a:t> не исполняются</a:t>
            </a:r>
            <a:r>
              <a:rPr lang="ru-RU" sz="1400" dirty="0" smtClean="0">
                <a:solidFill>
                  <a:schemeClr val="tx1"/>
                </a:solidFill>
              </a:rPr>
              <a:t> ПФХД по всем статьям расходов, при том, что обязанностью руководителя является – </a:t>
            </a:r>
            <a:r>
              <a:rPr lang="ru-RU" sz="1400" b="1" dirty="0" smtClean="0">
                <a:solidFill>
                  <a:schemeClr val="tx1"/>
                </a:solidFill>
              </a:rPr>
              <a:t>обеспечение выполнения всех плановых показателей деятельности учреждения</a:t>
            </a:r>
            <a:r>
              <a:rPr lang="ru-RU" sz="1400" dirty="0" smtClean="0">
                <a:solidFill>
                  <a:schemeClr val="tx1"/>
                </a:solidFill>
              </a:rPr>
              <a:t>. Остаток средств ОМС на лицевых счетах медицинских организаций по учету средств ОМС на 01.01.2017 составляет </a:t>
            </a:r>
            <a:r>
              <a:rPr lang="ru-RU" sz="1400" b="1" u="sng" dirty="0" smtClean="0">
                <a:solidFill>
                  <a:schemeClr val="tx1"/>
                </a:solidFill>
              </a:rPr>
              <a:t>135 млн. руб.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14348" y="4357694"/>
            <a:ext cx="7858180" cy="11430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dirty="0" smtClean="0">
                <a:solidFill>
                  <a:schemeClr val="tx1"/>
                </a:solidFill>
              </a:rPr>
              <a:t>Медицинские организации представляли в ТФОМС РА отчетность, содержащую </a:t>
            </a:r>
            <a:r>
              <a:rPr lang="ru-RU" sz="1400" b="1" dirty="0" smtClean="0">
                <a:solidFill>
                  <a:schemeClr val="tx1"/>
                </a:solidFill>
              </a:rPr>
              <a:t>недостоверную информацию</a:t>
            </a:r>
            <a:r>
              <a:rPr lang="ru-RU" sz="1400" dirty="0" smtClean="0">
                <a:solidFill>
                  <a:schemeClr val="tx1"/>
                </a:solidFill>
              </a:rPr>
              <a:t> о расходах средств ОМС на реализацию территориальной программы ОМС и остатках средств ОМС, что приводит </a:t>
            </a:r>
            <a:r>
              <a:rPr lang="ru-RU" sz="1400" b="1" dirty="0" smtClean="0">
                <a:solidFill>
                  <a:schemeClr val="tx1"/>
                </a:solidFill>
              </a:rPr>
              <a:t>к искажению</a:t>
            </a:r>
            <a:r>
              <a:rPr lang="ru-RU" sz="1400" dirty="0" smtClean="0">
                <a:solidFill>
                  <a:schemeClr val="tx1"/>
                </a:solidFill>
              </a:rPr>
              <a:t> проводимого ТФОМС РА по отчетным формам анализа деятельности медицинских организаций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404665"/>
            <a:ext cx="7572428" cy="1309823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ru-RU" sz="4000" b="1" dirty="0" smtClean="0"/>
              <a:t>Тематическими проверками ТФОМС</a:t>
            </a:r>
            <a:r>
              <a:rPr lang="ru-RU" sz="4000" dirty="0" smtClean="0"/>
              <a:t> </a:t>
            </a:r>
            <a:r>
              <a:rPr lang="ru-RU" sz="4000" b="1" dirty="0" smtClean="0"/>
              <a:t>РА</a:t>
            </a:r>
            <a:r>
              <a:rPr lang="ru-RU" sz="4000" dirty="0" smtClean="0"/>
              <a:t> на тему: «</a:t>
            </a:r>
            <a:r>
              <a:rPr lang="ru-RU" sz="4000" dirty="0" smtClean="0">
                <a:solidFill>
                  <a:srgbClr val="FF0000"/>
                </a:solidFill>
              </a:rPr>
              <a:t>Использование средств </a:t>
            </a:r>
            <a:r>
              <a:rPr lang="ru-RU" sz="4000" u="sng" dirty="0" smtClean="0">
                <a:solidFill>
                  <a:srgbClr val="FF0000"/>
                </a:solidFill>
              </a:rPr>
              <a:t>нормированного страхового запаса ТФОМС РА</a:t>
            </a:r>
            <a:r>
              <a:rPr lang="ru-RU" sz="4000" dirty="0" smtClean="0">
                <a:solidFill>
                  <a:srgbClr val="FF0000"/>
                </a:solidFill>
              </a:rPr>
              <a:t> на финансовое обеспечение приобретения медицинского оборудования в 2016 году</a:t>
            </a:r>
            <a:r>
              <a:rPr lang="ru-RU" sz="4000" dirty="0" smtClean="0"/>
              <a:t>» установлено:</a:t>
            </a:r>
          </a:p>
          <a:p>
            <a:endParaRPr lang="ru-RU" sz="16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6" name="Picture 6" descr="Лого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15616" cy="1115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714348" y="1714488"/>
            <a:ext cx="7843886" cy="14287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b="1" dirty="0" smtClean="0">
                <a:solidFill>
                  <a:schemeClr val="tx1"/>
                </a:solidFill>
              </a:rPr>
              <a:t>несоответствие </a:t>
            </a:r>
            <a:r>
              <a:rPr lang="ru-RU" sz="1600" b="1" u="sng" dirty="0" smtClean="0">
                <a:solidFill>
                  <a:schemeClr val="tx1"/>
                </a:solidFill>
              </a:rPr>
              <a:t>наименований</a:t>
            </a:r>
            <a:r>
              <a:rPr lang="ru-RU" sz="1600" dirty="0" smtClean="0">
                <a:solidFill>
                  <a:schemeClr val="tx1"/>
                </a:solidFill>
              </a:rPr>
              <a:t> медицинского оборудования </a:t>
            </a:r>
            <a:r>
              <a:rPr lang="ru-RU" sz="1600" b="1" dirty="0" smtClean="0">
                <a:solidFill>
                  <a:schemeClr val="tx1"/>
                </a:solidFill>
              </a:rPr>
              <a:t>в плановых </a:t>
            </a:r>
            <a:r>
              <a:rPr lang="ru-RU" sz="1600" dirty="0" smtClean="0">
                <a:solidFill>
                  <a:schemeClr val="tx1"/>
                </a:solidFill>
              </a:rPr>
              <a:t> документах </a:t>
            </a:r>
            <a:r>
              <a:rPr lang="ru-RU" sz="1600" b="1" dirty="0" smtClean="0">
                <a:solidFill>
                  <a:schemeClr val="tx1"/>
                </a:solidFill>
              </a:rPr>
              <a:t>указанным</a:t>
            </a:r>
            <a:r>
              <a:rPr lang="ru-RU" sz="1600" dirty="0" smtClean="0">
                <a:solidFill>
                  <a:schemeClr val="tx1"/>
                </a:solidFill>
              </a:rPr>
              <a:t> наименованиям в контрактах, спецификациях к ним, счетах, товарных накладных и прочей документации</a:t>
            </a:r>
            <a:r>
              <a:rPr lang="ru-RU" sz="1600" b="1" dirty="0" smtClean="0">
                <a:solidFill>
                  <a:schemeClr val="tx1"/>
                </a:solidFill>
              </a:rPr>
              <a:t> </a:t>
            </a:r>
            <a:r>
              <a:rPr lang="ru-RU" sz="1600" dirty="0" smtClean="0">
                <a:solidFill>
                  <a:schemeClr val="tx1"/>
                </a:solidFill>
              </a:rPr>
              <a:t>фактического приобретения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14348" y="3143248"/>
            <a:ext cx="7858180" cy="64294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b="1" dirty="0" smtClean="0">
                <a:solidFill>
                  <a:schemeClr val="tx1"/>
                </a:solidFill>
              </a:rPr>
              <a:t>нарушаются</a:t>
            </a:r>
            <a:r>
              <a:rPr lang="ru-RU" sz="1600" dirty="0" smtClean="0">
                <a:solidFill>
                  <a:schemeClr val="tx1"/>
                </a:solidFill>
              </a:rPr>
              <a:t> условия контракта в части сроков оплаты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14348" y="3786190"/>
            <a:ext cx="7858180" cy="121444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 smtClean="0">
                <a:solidFill>
                  <a:schemeClr val="tx1"/>
                </a:solidFill>
              </a:rPr>
              <a:t>оборудование, приобретенное за счет средств нормированного страхового запаса ТФОМС РА, временно (по причине ремонта помещения или нахождения врача на учебе) </a:t>
            </a:r>
            <a:r>
              <a:rPr lang="ru-RU" sz="1600" b="1" dirty="0" smtClean="0">
                <a:solidFill>
                  <a:schemeClr val="tx1"/>
                </a:solidFill>
              </a:rPr>
              <a:t>не используется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14348" y="5000636"/>
            <a:ext cx="7858180" cy="7858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 smtClean="0">
                <a:solidFill>
                  <a:schemeClr val="tx1"/>
                </a:solidFill>
              </a:rPr>
              <a:t>Формуляры медицинских изделий </a:t>
            </a:r>
            <a:r>
              <a:rPr lang="ru-RU" sz="1600" b="1" dirty="0" smtClean="0">
                <a:solidFill>
                  <a:schemeClr val="tx1"/>
                </a:solidFill>
              </a:rPr>
              <a:t>не ведутся</a:t>
            </a:r>
            <a:r>
              <a:rPr lang="ru-RU" sz="1600" dirty="0" smtClean="0">
                <a:solidFill>
                  <a:schemeClr val="tx1"/>
                </a:solidFill>
              </a:rPr>
              <a:t> или заполняются не в полном объеме</a:t>
            </a:r>
            <a:endParaRPr lang="ru-RU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404665"/>
            <a:ext cx="7572428" cy="1309823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sz="3400" dirty="0" smtClean="0">
                <a:solidFill>
                  <a:srgbClr val="7030A0"/>
                </a:solidFill>
              </a:rPr>
              <a:t>При подаче документов </a:t>
            </a:r>
            <a:r>
              <a:rPr lang="ru-RU" sz="3400" u="sng" dirty="0" smtClean="0">
                <a:solidFill>
                  <a:srgbClr val="7030A0"/>
                </a:solidFill>
              </a:rPr>
              <a:t>на приобретение медицинского оборудования </a:t>
            </a:r>
            <a:r>
              <a:rPr lang="ru-RU" sz="3400" dirty="0" smtClean="0">
                <a:solidFill>
                  <a:srgbClr val="7030A0"/>
                </a:solidFill>
              </a:rPr>
              <a:t>из средств нормированного страхового запаса ТФОМС РА</a:t>
            </a:r>
          </a:p>
          <a:p>
            <a:endParaRPr lang="ru-RU" sz="16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6" name="Picture 6" descr="Лого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15616" cy="1115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714348" y="1714488"/>
            <a:ext cx="7843886" cy="11384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 smtClean="0"/>
              <a:t>В плане мероприятий и контракте </a:t>
            </a:r>
            <a:r>
              <a:rPr lang="ru-RU" sz="1600" b="1" dirty="0" smtClean="0"/>
              <a:t>не совпадают</a:t>
            </a:r>
            <a:r>
              <a:rPr lang="ru-RU" sz="1600" dirty="0" smtClean="0"/>
              <a:t> наименование медицинского оборудования. </a:t>
            </a:r>
            <a:r>
              <a:rPr lang="ru-RU" sz="1600" b="1" dirty="0" smtClean="0"/>
              <a:t>Особое внимание следует обратить на то, что медицинское оборудование должно быть в Государственном реестре медицинских изделий, размещенном на официальном сайте </a:t>
            </a:r>
            <a:r>
              <a:rPr lang="ru-RU" sz="1600" b="1" dirty="0" err="1" smtClean="0"/>
              <a:t>Росздравнадзора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14348" y="2924944"/>
            <a:ext cx="7858180" cy="64807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 smtClean="0"/>
              <a:t>Приобретаются под видом оборудования комплектующие. В этом случае необходимо проводить </a:t>
            </a:r>
            <a:r>
              <a:rPr lang="ru-RU" sz="1600" b="1" dirty="0" smtClean="0"/>
              <a:t>ремонт</a:t>
            </a:r>
            <a:r>
              <a:rPr lang="ru-RU" sz="1600" dirty="0" smtClean="0"/>
              <a:t> медицинского оборудования с заменой комплектующих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14348" y="3786190"/>
            <a:ext cx="7858180" cy="121444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 smtClean="0"/>
              <a:t>Предоставляются порядки оказания медицинской помощи, которыми </a:t>
            </a:r>
            <a:r>
              <a:rPr lang="ru-RU" sz="1600" b="1" dirty="0" smtClean="0"/>
              <a:t>не предусмотрено</a:t>
            </a:r>
            <a:r>
              <a:rPr lang="ru-RU" sz="1600" dirty="0" smtClean="0"/>
              <a:t> приобретаемое медицинское оборудование, либо по данному профилю </a:t>
            </a:r>
            <a:r>
              <a:rPr lang="ru-RU" sz="1600" b="1" dirty="0" smtClean="0"/>
              <a:t>не оказывается</a:t>
            </a:r>
            <a:r>
              <a:rPr lang="ru-RU" sz="1600" dirty="0" smtClean="0"/>
              <a:t> медицинская помощь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14348" y="5000636"/>
            <a:ext cx="7858180" cy="7858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 smtClean="0"/>
              <a:t>При требовании специального помещения для установки оборудования, соответствующие документы </a:t>
            </a:r>
            <a:r>
              <a:rPr lang="ru-RU" sz="1600" b="1" dirty="0" smtClean="0"/>
              <a:t>не предоставляются</a:t>
            </a:r>
            <a:endParaRPr lang="ru-RU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404665"/>
            <a:ext cx="7572428" cy="1309823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sz="3400" dirty="0" smtClean="0">
                <a:solidFill>
                  <a:srgbClr val="7030A0"/>
                </a:solidFill>
              </a:rPr>
              <a:t>При подаче документов </a:t>
            </a:r>
            <a:r>
              <a:rPr lang="ru-RU" sz="3400" u="sng" dirty="0" smtClean="0">
                <a:solidFill>
                  <a:srgbClr val="7030A0"/>
                </a:solidFill>
              </a:rPr>
              <a:t>на </a:t>
            </a:r>
            <a:r>
              <a:rPr lang="ru-RU" u="sng" dirty="0" smtClean="0">
                <a:solidFill>
                  <a:srgbClr val="7030A0"/>
                </a:solidFill>
              </a:rPr>
              <a:t>проведение ремонта медицинского оборудования </a:t>
            </a:r>
            <a:r>
              <a:rPr lang="ru-RU" sz="3400" dirty="0" smtClean="0">
                <a:solidFill>
                  <a:srgbClr val="7030A0"/>
                </a:solidFill>
              </a:rPr>
              <a:t>из средств нормированного страхового запаса ТФОМС РА</a:t>
            </a:r>
          </a:p>
          <a:p>
            <a:endParaRPr lang="ru-RU" sz="16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13</a:t>
            </a:fld>
            <a:endParaRPr lang="ru-RU"/>
          </a:p>
        </p:txBody>
      </p:sp>
      <p:pic>
        <p:nvPicPr>
          <p:cNvPr id="6" name="Picture 6" descr="Лого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15616" cy="1115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714348" y="2060848"/>
            <a:ext cx="7843886" cy="64807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 smtClean="0"/>
              <a:t>Наименование медицинского оборудования </a:t>
            </a:r>
            <a:r>
              <a:rPr lang="ru-RU" sz="1600" b="1" dirty="0" smtClean="0"/>
              <a:t>не совпадает</a:t>
            </a:r>
            <a:r>
              <a:rPr lang="ru-RU" sz="1600" dirty="0" smtClean="0"/>
              <a:t>: в плане мероприятий, в контракте, в регистрационном удостоверении, выписке из </a:t>
            </a:r>
            <a:r>
              <a:rPr lang="ru-RU" sz="1600" dirty="0" err="1" smtClean="0"/>
              <a:t>гос.реестра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14348" y="3068960"/>
            <a:ext cx="7858180" cy="7200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b="1" dirty="0" smtClean="0"/>
              <a:t>Не предоставляются</a:t>
            </a:r>
            <a:r>
              <a:rPr lang="ru-RU" sz="1600" dirty="0" smtClean="0"/>
              <a:t> регистрационные удостоверения, установочные акты и пр. необходимые документы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14348" y="4077072"/>
            <a:ext cx="7858180" cy="92356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 smtClean="0"/>
              <a:t>Предоставляются порядки оказания медицинской помощи, которыми </a:t>
            </a:r>
            <a:r>
              <a:rPr lang="ru-RU" sz="1600" b="1" dirty="0" smtClean="0"/>
              <a:t>не предусмотрено</a:t>
            </a:r>
            <a:r>
              <a:rPr lang="ru-RU" sz="1600" dirty="0" smtClean="0"/>
              <a:t> имеющееся медицинское оборудование, подлежащее ремонту</a:t>
            </a:r>
            <a:endParaRPr lang="ru-RU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404665"/>
            <a:ext cx="7572428" cy="15841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600" b="1" dirty="0" smtClean="0"/>
              <a:t>Тематические проверки ТФОМС</a:t>
            </a:r>
            <a:r>
              <a:rPr lang="ru-RU" sz="1600" dirty="0" smtClean="0"/>
              <a:t> </a:t>
            </a:r>
            <a:r>
              <a:rPr lang="ru-RU" sz="1600" b="1" dirty="0" smtClean="0"/>
              <a:t>РА</a:t>
            </a:r>
            <a:r>
              <a:rPr lang="ru-RU" sz="1600" dirty="0" smtClean="0"/>
              <a:t> на тему: «</a:t>
            </a:r>
            <a:r>
              <a:rPr lang="ru-RU" sz="1600" u="sng" dirty="0" smtClean="0"/>
              <a:t>Использование средств, предусмотренных на финансовое обеспечение единовременных компенсационных выплат медицинским работникам, прибывшим после окончания образовательного учреждения на работу в медицинское учреждение, расположенное в сельском населенном пункте</a:t>
            </a:r>
            <a:r>
              <a:rPr lang="ru-RU" sz="1600" dirty="0" smtClean="0"/>
              <a:t>»</a:t>
            </a:r>
            <a:endParaRPr lang="ru-RU" sz="1800" dirty="0" smtClean="0"/>
          </a:p>
          <a:p>
            <a:endParaRPr lang="ru-RU" sz="18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14</a:t>
            </a:fld>
            <a:endParaRPr lang="ru-RU"/>
          </a:p>
        </p:txBody>
      </p:sp>
      <p:pic>
        <p:nvPicPr>
          <p:cNvPr id="6" name="Picture 6" descr="Лого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15616" cy="1115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714348" y="2492896"/>
            <a:ext cx="7843886" cy="79208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2000" dirty="0" smtClean="0">
                <a:solidFill>
                  <a:srgbClr val="FF0000"/>
                </a:solidFill>
              </a:rPr>
              <a:t>привлечен на работу в сельскую местность </a:t>
            </a:r>
            <a:r>
              <a:rPr lang="ru-RU" sz="2000" dirty="0" smtClean="0">
                <a:solidFill>
                  <a:srgbClr val="FF0000"/>
                </a:solidFill>
              </a:rPr>
              <a:t>Республики Адыгея         </a:t>
            </a:r>
            <a:r>
              <a:rPr lang="ru-RU" sz="2000" b="1" dirty="0" smtClean="0">
                <a:solidFill>
                  <a:srgbClr val="FF0000"/>
                </a:solidFill>
              </a:rPr>
              <a:t>261</a:t>
            </a: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000" dirty="0" smtClean="0">
                <a:solidFill>
                  <a:srgbClr val="FF0000"/>
                </a:solidFill>
              </a:rPr>
              <a:t>врач 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3568" y="3573016"/>
            <a:ext cx="7858180" cy="79208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 smtClean="0">
                <a:solidFill>
                  <a:schemeClr val="tx1"/>
                </a:solidFill>
              </a:rPr>
              <a:t>С августа 2012 года по март 2017 года расторгли трудовые отношения </a:t>
            </a:r>
            <a:r>
              <a:rPr lang="ru-RU" sz="1600" b="1" u="sng" dirty="0" smtClean="0">
                <a:solidFill>
                  <a:schemeClr val="tx1"/>
                </a:solidFill>
              </a:rPr>
              <a:t>20</a:t>
            </a:r>
            <a:r>
              <a:rPr lang="ru-RU" sz="1600" b="1" dirty="0" smtClean="0">
                <a:solidFill>
                  <a:schemeClr val="tx1"/>
                </a:solidFill>
              </a:rPr>
              <a:t> </a:t>
            </a:r>
            <a:r>
              <a:rPr lang="ru-RU" sz="1600" dirty="0" smtClean="0">
                <a:solidFill>
                  <a:schemeClr val="tx1"/>
                </a:solidFill>
              </a:rPr>
              <a:t>врачей, получивших единовременную компенсационную выплату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14348" y="4725144"/>
            <a:ext cx="7858180" cy="93610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 smtClean="0">
                <a:solidFill>
                  <a:schemeClr val="tx1"/>
                </a:solidFill>
              </a:rPr>
              <a:t>1 врач </a:t>
            </a:r>
            <a:r>
              <a:rPr lang="ru-RU" sz="1600" b="1" dirty="0" smtClean="0">
                <a:solidFill>
                  <a:schemeClr val="tx1"/>
                </a:solidFill>
              </a:rPr>
              <a:t>не произвел возврат в полном объеме </a:t>
            </a:r>
            <a:r>
              <a:rPr lang="ru-RU" sz="1600" dirty="0" smtClean="0">
                <a:solidFill>
                  <a:schemeClr val="tx1"/>
                </a:solidFill>
              </a:rPr>
              <a:t>остатка единовременной компенсационной выплаты в сумме </a:t>
            </a:r>
            <a:r>
              <a:rPr lang="ru-RU" sz="1600" b="1" dirty="0" smtClean="0">
                <a:solidFill>
                  <a:srgbClr val="FF0000"/>
                </a:solidFill>
              </a:rPr>
              <a:t>319 тыс.руб.</a:t>
            </a:r>
            <a:endParaRPr lang="ru-RU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404665"/>
            <a:ext cx="7572428" cy="1584175"/>
          </a:xfrm>
        </p:spPr>
        <p:txBody>
          <a:bodyPr>
            <a:normAutofit fontScale="32500" lnSpcReduction="20000"/>
          </a:bodyPr>
          <a:lstStyle/>
          <a:p>
            <a:pPr marL="0" indent="0" algn="ctr">
              <a:buNone/>
            </a:pPr>
            <a:r>
              <a:rPr lang="ru-RU" sz="4900" b="1" dirty="0" smtClean="0"/>
              <a:t>Тематической проверкой ТФОМС</a:t>
            </a:r>
            <a:r>
              <a:rPr lang="ru-RU" sz="4900" dirty="0" smtClean="0"/>
              <a:t> </a:t>
            </a:r>
            <a:r>
              <a:rPr lang="ru-RU" sz="4900" b="1" dirty="0" smtClean="0"/>
              <a:t>РА</a:t>
            </a:r>
            <a:r>
              <a:rPr lang="ru-RU" sz="4900" dirty="0" smtClean="0"/>
              <a:t> </a:t>
            </a:r>
            <a:r>
              <a:rPr lang="ru-RU" sz="4900" b="1" dirty="0" smtClean="0"/>
              <a:t>и МЗ РА </a:t>
            </a:r>
            <a:r>
              <a:rPr lang="ru-RU" sz="4900" dirty="0" smtClean="0"/>
              <a:t>на тему: «</a:t>
            </a:r>
            <a:r>
              <a:rPr lang="ru-RU" sz="4900" u="sng" dirty="0" smtClean="0"/>
              <a:t>Целевое использование в 2016 году средств финансового обеспечения ВМП, не включенной в базовую программу ОМС, осуществляемой за счет средств, предоставляемых федеральному бюджету из бюджета ФФОМС и средств республиканского бюджета Республики Адыгея в ГБУЗ РА «Адыгейская республиканская клиническая больница</a:t>
            </a:r>
            <a:r>
              <a:rPr lang="ru-RU" sz="4900" dirty="0" smtClean="0"/>
              <a:t>» установлено:</a:t>
            </a:r>
          </a:p>
          <a:p>
            <a:endParaRPr lang="ru-RU" sz="16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15</a:t>
            </a:fld>
            <a:endParaRPr lang="ru-RU"/>
          </a:p>
        </p:txBody>
      </p:sp>
      <p:pic>
        <p:nvPicPr>
          <p:cNvPr id="6" name="Picture 6" descr="Лого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15616" cy="1115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714348" y="2060848"/>
            <a:ext cx="7843886" cy="1082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 smtClean="0">
                <a:solidFill>
                  <a:schemeClr val="tx1"/>
                </a:solidFill>
              </a:rPr>
              <a:t>АРКБ в 2016 году получены субсидии на данные цели в сумме </a:t>
            </a:r>
            <a:r>
              <a:rPr lang="ru-RU" sz="1600" b="1" dirty="0" smtClean="0">
                <a:solidFill>
                  <a:schemeClr val="tx1"/>
                </a:solidFill>
              </a:rPr>
              <a:t>23, 4 млн. руб.,</a:t>
            </a:r>
            <a:r>
              <a:rPr lang="ru-RU" sz="1600" dirty="0" smtClean="0">
                <a:solidFill>
                  <a:schemeClr val="tx1"/>
                </a:solidFill>
              </a:rPr>
              <a:t> в том числе: за счет средств республиканского бюджета Республики Адыгея – </a:t>
            </a:r>
            <a:r>
              <a:rPr lang="ru-RU" sz="1600" b="1" dirty="0" smtClean="0">
                <a:solidFill>
                  <a:schemeClr val="tx1"/>
                </a:solidFill>
              </a:rPr>
              <a:t>19,0</a:t>
            </a:r>
            <a:r>
              <a:rPr lang="ru-RU" sz="1600" dirty="0" smtClean="0">
                <a:solidFill>
                  <a:schemeClr val="tx1"/>
                </a:solidFill>
              </a:rPr>
              <a:t> </a:t>
            </a:r>
            <a:r>
              <a:rPr lang="ru-RU" sz="1600" b="1" dirty="0" smtClean="0">
                <a:solidFill>
                  <a:schemeClr val="tx1"/>
                </a:solidFill>
              </a:rPr>
              <a:t>млн.</a:t>
            </a:r>
            <a:r>
              <a:rPr lang="ru-RU" sz="1600" dirty="0" smtClean="0">
                <a:solidFill>
                  <a:schemeClr val="tx1"/>
                </a:solidFill>
              </a:rPr>
              <a:t> руб., за счет средств федерального бюджета – </a:t>
            </a:r>
            <a:r>
              <a:rPr lang="ru-RU" sz="1600" b="1" dirty="0" smtClean="0">
                <a:solidFill>
                  <a:schemeClr val="tx1"/>
                </a:solidFill>
              </a:rPr>
              <a:t>4,4</a:t>
            </a:r>
            <a:r>
              <a:rPr lang="ru-RU" sz="1600" dirty="0" smtClean="0">
                <a:solidFill>
                  <a:schemeClr val="tx1"/>
                </a:solidFill>
              </a:rPr>
              <a:t> </a:t>
            </a:r>
            <a:r>
              <a:rPr lang="ru-RU" sz="1600" b="1" dirty="0" smtClean="0">
                <a:solidFill>
                  <a:schemeClr val="tx1"/>
                </a:solidFill>
              </a:rPr>
              <a:t>млн.</a:t>
            </a:r>
            <a:r>
              <a:rPr lang="ru-RU" sz="1600" dirty="0" smtClean="0">
                <a:solidFill>
                  <a:schemeClr val="tx1"/>
                </a:solidFill>
              </a:rPr>
              <a:t>  руб.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14348" y="3143248"/>
            <a:ext cx="7858180" cy="64294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 smtClean="0">
                <a:solidFill>
                  <a:schemeClr val="tx1"/>
                </a:solidFill>
              </a:rPr>
              <a:t>оказано ВМП - 234 гражданам при плановом показателе - 178 человек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14348" y="3786190"/>
            <a:ext cx="7858180" cy="121444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 smtClean="0">
                <a:solidFill>
                  <a:schemeClr val="tx1"/>
                </a:solidFill>
              </a:rPr>
              <a:t>документы, являющиеся основанием для госпитализации и получения ВМП в АРКБ, </a:t>
            </a:r>
            <a:r>
              <a:rPr lang="ru-RU" sz="1600" b="1" dirty="0" smtClean="0">
                <a:solidFill>
                  <a:schemeClr val="tx1"/>
                </a:solidFill>
              </a:rPr>
              <a:t>не соответствуют</a:t>
            </a:r>
            <a:r>
              <a:rPr lang="ru-RU" sz="1600" dirty="0" smtClean="0">
                <a:solidFill>
                  <a:schemeClr val="tx1"/>
                </a:solidFill>
              </a:rPr>
              <a:t> в полном объеме перечню документов, определенному приказами МЗ РФ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14348" y="5000636"/>
            <a:ext cx="7858180" cy="7858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 smtClean="0">
                <a:solidFill>
                  <a:schemeClr val="tx1"/>
                </a:solidFill>
              </a:rPr>
              <a:t>плановый отбор для оказания ВМП по профилю </a:t>
            </a:r>
            <a:r>
              <a:rPr lang="ru-RU" sz="1600" dirty="0" err="1" smtClean="0">
                <a:solidFill>
                  <a:schemeClr val="tx1"/>
                </a:solidFill>
              </a:rPr>
              <a:t>сердечно-сосудистая</a:t>
            </a:r>
            <a:r>
              <a:rPr lang="ru-RU" sz="1600" dirty="0" smtClean="0">
                <a:solidFill>
                  <a:schemeClr val="tx1"/>
                </a:solidFill>
              </a:rPr>
              <a:t> хирургия </a:t>
            </a:r>
            <a:r>
              <a:rPr lang="ru-RU" sz="1600" b="1" dirty="0" smtClean="0">
                <a:solidFill>
                  <a:schemeClr val="tx1"/>
                </a:solidFill>
              </a:rPr>
              <a:t>не достаточен</a:t>
            </a:r>
            <a:endParaRPr lang="ru-RU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6435</TotalTime>
  <Words>1594</Words>
  <Application>Microsoft Office PowerPoint</Application>
  <PresentationFormat>Экран (4:3)</PresentationFormat>
  <Paragraphs>107</Paragraphs>
  <Slides>15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Верховодова Ольга Владимировна</dc:creator>
  <cp:lastModifiedBy>filonova</cp:lastModifiedBy>
  <cp:revision>174</cp:revision>
  <cp:lastPrinted>2016-06-02T11:28:47Z</cp:lastPrinted>
  <dcterms:created xsi:type="dcterms:W3CDTF">2015-12-18T14:37:52Z</dcterms:created>
  <dcterms:modified xsi:type="dcterms:W3CDTF">2017-06-19T08:13:38Z</dcterms:modified>
</cp:coreProperties>
</file>