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57" r:id="rId3"/>
    <p:sldId id="279" r:id="rId4"/>
    <p:sldId id="280" r:id="rId5"/>
    <p:sldId id="281" r:id="rId6"/>
    <p:sldId id="282" r:id="rId7"/>
    <p:sldId id="263" r:id="rId8"/>
    <p:sldId id="284" r:id="rId9"/>
    <p:sldId id="286" r:id="rId10"/>
    <p:sldId id="287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90" r:id="rId23"/>
    <p:sldId id="277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2244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FE61CA-3902-4A20-BC53-A15C51BBD6B4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324A583-A498-459A-A1C7-FBF3D76507A6}">
      <dgm:prSet phldrT="[Текст]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smtClean="0">
              <a:ln w="10541" cmpd="sng">
                <a:prstDash val="solid"/>
              </a:ln>
            </a:rPr>
            <a:t>АРКБ</a:t>
          </a:r>
          <a:endParaRPr lang="ru-RU" dirty="0"/>
        </a:p>
      </dgm:t>
    </dgm:pt>
    <dgm:pt modelId="{B7BF3174-EE38-4E20-8FC7-C3EA3C760A91}" type="parTrans" cxnId="{3EE28FA0-F690-4AAF-8E20-F8B7347A76F2}">
      <dgm:prSet/>
      <dgm:spPr/>
      <dgm:t>
        <a:bodyPr/>
        <a:lstStyle/>
        <a:p>
          <a:endParaRPr lang="ru-RU"/>
        </a:p>
      </dgm:t>
    </dgm:pt>
    <dgm:pt modelId="{F63AE9E8-9F18-4778-80A3-269B903D5A63}" type="sibTrans" cxnId="{3EE28FA0-F690-4AAF-8E20-F8B7347A76F2}">
      <dgm:prSet/>
      <dgm:spPr/>
      <dgm:t>
        <a:bodyPr/>
        <a:lstStyle/>
        <a:p>
          <a:endParaRPr lang="ru-RU"/>
        </a:p>
      </dgm:t>
    </dgm:pt>
    <dgm:pt modelId="{52C9BE5C-A85B-4F98-AA4E-3D07B37DC75A}">
      <dgm:prSet phldrT="[Текст]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ln w="10541" cmpd="sng">
                <a:prstDash val="solid"/>
              </a:ln>
              <a:solidFill>
                <a:srgbClr val="0070C0"/>
              </a:solidFill>
            </a:rPr>
            <a:t>133/131 – </a:t>
          </a:r>
          <a:r>
            <a:rPr lang="ru-RU" b="1" dirty="0" smtClean="0">
              <a:ln w="10541" cmpd="sng">
                <a:prstDash val="solid"/>
              </a:ln>
              <a:solidFill>
                <a:srgbClr val="FF0000"/>
              </a:solidFill>
            </a:rPr>
            <a:t>98,5%</a:t>
          </a:r>
          <a:endParaRPr lang="ru-RU" dirty="0">
            <a:solidFill>
              <a:srgbClr val="FF0000"/>
            </a:solidFill>
          </a:endParaRPr>
        </a:p>
      </dgm:t>
    </dgm:pt>
    <dgm:pt modelId="{55E07236-AFE0-4298-981D-25BBA853E9E6}" type="parTrans" cxnId="{4023C2BF-DC56-4984-B6BC-E1D2E1F9A495}">
      <dgm:prSet/>
      <dgm:spPr/>
      <dgm:t>
        <a:bodyPr/>
        <a:lstStyle/>
        <a:p>
          <a:endParaRPr lang="ru-RU"/>
        </a:p>
      </dgm:t>
    </dgm:pt>
    <dgm:pt modelId="{DCBEC976-6803-4832-BB18-EF6800C81659}" type="sibTrans" cxnId="{4023C2BF-DC56-4984-B6BC-E1D2E1F9A495}">
      <dgm:prSet/>
      <dgm:spPr/>
      <dgm:t>
        <a:bodyPr/>
        <a:lstStyle/>
        <a:p>
          <a:endParaRPr lang="ru-RU"/>
        </a:p>
      </dgm:t>
    </dgm:pt>
    <dgm:pt modelId="{9F6B9A47-C4EA-4517-855B-1A41EDFDED18}">
      <dgm:prSet phldrT="[Текст]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ln w="10541" cmpd="sng">
                <a:prstDash val="solid"/>
              </a:ln>
            </a:rPr>
            <a:t>Клиника 21 века </a:t>
          </a:r>
          <a:endParaRPr lang="ru-RU" dirty="0"/>
        </a:p>
      </dgm:t>
    </dgm:pt>
    <dgm:pt modelId="{1BF4188E-1B60-4AAC-8245-4DD1A43FDDF2}" type="parTrans" cxnId="{ABF38B8F-7ED4-41A4-98F9-BFB142C45707}">
      <dgm:prSet/>
      <dgm:spPr/>
      <dgm:t>
        <a:bodyPr/>
        <a:lstStyle/>
        <a:p>
          <a:endParaRPr lang="ru-RU"/>
        </a:p>
      </dgm:t>
    </dgm:pt>
    <dgm:pt modelId="{F543769A-DE33-4ACE-A297-3CB0332C5730}" type="sibTrans" cxnId="{ABF38B8F-7ED4-41A4-98F9-BFB142C45707}">
      <dgm:prSet/>
      <dgm:spPr/>
      <dgm:t>
        <a:bodyPr/>
        <a:lstStyle/>
        <a:p>
          <a:endParaRPr lang="ru-RU"/>
        </a:p>
      </dgm:t>
    </dgm:pt>
    <dgm:pt modelId="{B1AB2C93-1745-4C2F-8572-739D94597847}">
      <dgm:prSet phldrT="[Текст]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ln w="10541" cmpd="sng">
                <a:prstDash val="solid"/>
              </a:ln>
              <a:solidFill>
                <a:srgbClr val="0070C0"/>
              </a:solidFill>
            </a:rPr>
            <a:t>8/0 – </a:t>
          </a:r>
          <a:r>
            <a:rPr lang="ru-RU" b="1" dirty="0" smtClean="0">
              <a:ln w="10541" cmpd="sng">
                <a:prstDash val="solid"/>
              </a:ln>
              <a:solidFill>
                <a:srgbClr val="FF0000"/>
              </a:solidFill>
            </a:rPr>
            <a:t>0%</a:t>
          </a:r>
          <a:endParaRPr lang="ru-RU" dirty="0">
            <a:solidFill>
              <a:srgbClr val="FF0000"/>
            </a:solidFill>
          </a:endParaRPr>
        </a:p>
      </dgm:t>
    </dgm:pt>
    <dgm:pt modelId="{BB8D44F7-5E26-4AC3-9DD5-517158218661}" type="parTrans" cxnId="{B1E8CF71-35DA-4BCC-8007-862C8C859F13}">
      <dgm:prSet/>
      <dgm:spPr/>
      <dgm:t>
        <a:bodyPr/>
        <a:lstStyle/>
        <a:p>
          <a:endParaRPr lang="ru-RU"/>
        </a:p>
      </dgm:t>
    </dgm:pt>
    <dgm:pt modelId="{EB8D7AB1-8D5A-49C0-B5BA-6DC07F92A56E}" type="sibTrans" cxnId="{B1E8CF71-35DA-4BCC-8007-862C8C859F13}">
      <dgm:prSet/>
      <dgm:spPr/>
      <dgm:t>
        <a:bodyPr/>
        <a:lstStyle/>
        <a:p>
          <a:endParaRPr lang="ru-RU"/>
        </a:p>
      </dgm:t>
    </dgm:pt>
    <dgm:pt modelId="{41D349AF-4475-4D39-AC2A-687F0ED89403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ln w="10541" cmpd="sng">
                <a:prstDash val="solid"/>
              </a:ln>
            </a:rPr>
            <a:t>АРДКБ</a:t>
          </a:r>
          <a:endParaRPr lang="ru-RU" dirty="0"/>
        </a:p>
      </dgm:t>
    </dgm:pt>
    <dgm:pt modelId="{DCDF8E54-80A2-4618-9A84-BCF6824B8B31}" type="parTrans" cxnId="{419A4906-9DAB-427E-9E5E-823CAA2ADAA1}">
      <dgm:prSet/>
      <dgm:spPr/>
      <dgm:t>
        <a:bodyPr/>
        <a:lstStyle/>
        <a:p>
          <a:endParaRPr lang="ru-RU"/>
        </a:p>
      </dgm:t>
    </dgm:pt>
    <dgm:pt modelId="{09414BA5-7FE6-496E-98A5-AF6FB807B361}" type="sibTrans" cxnId="{419A4906-9DAB-427E-9E5E-823CAA2ADAA1}">
      <dgm:prSet/>
      <dgm:spPr/>
      <dgm:t>
        <a:bodyPr/>
        <a:lstStyle/>
        <a:p>
          <a:endParaRPr lang="ru-RU"/>
        </a:p>
      </dgm:t>
    </dgm:pt>
    <dgm:pt modelId="{ACD2E0AB-C612-4D7E-AB3F-D3E667A3646C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ln w="10541" cmpd="sng">
                <a:prstDash val="solid"/>
              </a:ln>
              <a:solidFill>
                <a:srgbClr val="0070C0"/>
              </a:solidFill>
            </a:rPr>
            <a:t>13/13 – </a:t>
          </a:r>
          <a:r>
            <a:rPr lang="ru-RU" b="1" dirty="0" smtClean="0">
              <a:ln w="10541" cmpd="sng">
                <a:prstDash val="solid"/>
              </a:ln>
              <a:solidFill>
                <a:srgbClr val="FF0000"/>
              </a:solidFill>
            </a:rPr>
            <a:t>100%</a:t>
          </a:r>
          <a:endParaRPr lang="ru-RU" dirty="0">
            <a:solidFill>
              <a:srgbClr val="FF0000"/>
            </a:solidFill>
          </a:endParaRPr>
        </a:p>
      </dgm:t>
    </dgm:pt>
    <dgm:pt modelId="{065C6A97-A807-4DF2-9DA8-6C3AC48FE6BC}" type="parTrans" cxnId="{282DB550-0614-4C7D-A282-A5F5F44B9094}">
      <dgm:prSet/>
      <dgm:spPr/>
      <dgm:t>
        <a:bodyPr/>
        <a:lstStyle/>
        <a:p>
          <a:endParaRPr lang="ru-RU"/>
        </a:p>
      </dgm:t>
    </dgm:pt>
    <dgm:pt modelId="{E442AD84-946D-4282-9BEE-3D6EDA618B02}" type="sibTrans" cxnId="{282DB550-0614-4C7D-A282-A5F5F44B9094}">
      <dgm:prSet/>
      <dgm:spPr/>
      <dgm:t>
        <a:bodyPr/>
        <a:lstStyle/>
        <a:p>
          <a:endParaRPr lang="ru-RU"/>
        </a:p>
      </dgm:t>
    </dgm:pt>
    <dgm:pt modelId="{C4C188FA-DEBC-4484-9772-8D56795B6593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ln w="10541" cmpd="sng">
                <a:prstDash val="solid"/>
              </a:ln>
            </a:rPr>
            <a:t>АРКОД</a:t>
          </a:r>
          <a:endParaRPr lang="ru-RU" dirty="0"/>
        </a:p>
      </dgm:t>
    </dgm:pt>
    <dgm:pt modelId="{BE9545FF-76A6-4FD1-88C9-B5FEEE2C92C3}" type="parTrans" cxnId="{83D38C27-093E-4E36-B19D-F505E46FE541}">
      <dgm:prSet/>
      <dgm:spPr/>
      <dgm:t>
        <a:bodyPr/>
        <a:lstStyle/>
        <a:p>
          <a:endParaRPr lang="ru-RU"/>
        </a:p>
      </dgm:t>
    </dgm:pt>
    <dgm:pt modelId="{08BC4FD1-74EA-4350-98B2-DBC8C75AAA4B}" type="sibTrans" cxnId="{83D38C27-093E-4E36-B19D-F505E46FE541}">
      <dgm:prSet/>
      <dgm:spPr/>
      <dgm:t>
        <a:bodyPr/>
        <a:lstStyle/>
        <a:p>
          <a:endParaRPr lang="ru-RU"/>
        </a:p>
      </dgm:t>
    </dgm:pt>
    <dgm:pt modelId="{08553FFE-0A94-4C7B-AC4B-4E534068ADE4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ln w="10541" cmpd="sng">
                <a:prstDash val="solid"/>
              </a:ln>
              <a:solidFill>
                <a:srgbClr val="0070C0"/>
              </a:solidFill>
            </a:rPr>
            <a:t>20/23 – </a:t>
          </a:r>
          <a:r>
            <a:rPr lang="ru-RU" b="1" dirty="0" smtClean="0">
              <a:ln w="10541" cmpd="sng">
                <a:prstDash val="solid"/>
              </a:ln>
              <a:solidFill>
                <a:srgbClr val="FF0000"/>
              </a:solidFill>
            </a:rPr>
            <a:t>115%</a:t>
          </a:r>
          <a:endParaRPr lang="ru-RU" dirty="0">
            <a:solidFill>
              <a:srgbClr val="FF0000"/>
            </a:solidFill>
          </a:endParaRPr>
        </a:p>
      </dgm:t>
    </dgm:pt>
    <dgm:pt modelId="{32DCF893-6D7D-4609-9980-76F07F68B6B4}" type="parTrans" cxnId="{2D4E86B2-3F1E-4D11-961E-A6328DD028D0}">
      <dgm:prSet/>
      <dgm:spPr/>
      <dgm:t>
        <a:bodyPr/>
        <a:lstStyle/>
        <a:p>
          <a:endParaRPr lang="ru-RU"/>
        </a:p>
      </dgm:t>
    </dgm:pt>
    <dgm:pt modelId="{FFF6A944-E0ED-4926-A7BC-9B1FF952CFC5}" type="sibTrans" cxnId="{2D4E86B2-3F1E-4D11-961E-A6328DD028D0}">
      <dgm:prSet/>
      <dgm:spPr/>
      <dgm:t>
        <a:bodyPr/>
        <a:lstStyle/>
        <a:p>
          <a:endParaRPr lang="ru-RU"/>
        </a:p>
      </dgm:t>
    </dgm:pt>
    <dgm:pt modelId="{DCB596B2-92FA-4792-BFE0-F0F9BC96E75D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ln w="10541" cmpd="sng">
                <a:prstDash val="solid"/>
              </a:ln>
            </a:rPr>
            <a:t>МГКБ</a:t>
          </a:r>
          <a:endParaRPr lang="ru-RU" dirty="0"/>
        </a:p>
      </dgm:t>
    </dgm:pt>
    <dgm:pt modelId="{AA391DD9-EF8F-48F1-8287-D9F5D2A467C3}" type="parTrans" cxnId="{237FFB43-2FF0-4258-9C42-6AC3094D7712}">
      <dgm:prSet/>
      <dgm:spPr/>
      <dgm:t>
        <a:bodyPr/>
        <a:lstStyle/>
        <a:p>
          <a:endParaRPr lang="ru-RU"/>
        </a:p>
      </dgm:t>
    </dgm:pt>
    <dgm:pt modelId="{E2A321B5-0411-40B6-8660-BBCC868E8E44}" type="sibTrans" cxnId="{237FFB43-2FF0-4258-9C42-6AC3094D7712}">
      <dgm:prSet/>
      <dgm:spPr/>
      <dgm:t>
        <a:bodyPr/>
        <a:lstStyle/>
        <a:p>
          <a:endParaRPr lang="ru-RU"/>
        </a:p>
      </dgm:t>
    </dgm:pt>
    <dgm:pt modelId="{AE407454-2497-4A65-BD2C-2AA04A906804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ln w="10541" cmpd="sng">
                <a:prstDash val="solid"/>
              </a:ln>
              <a:solidFill>
                <a:srgbClr val="0070C0"/>
              </a:solidFill>
            </a:rPr>
            <a:t>15/11 – </a:t>
          </a:r>
          <a:r>
            <a:rPr lang="ru-RU" b="1" dirty="0" smtClean="0">
              <a:ln w="10541" cmpd="sng">
                <a:prstDash val="solid"/>
              </a:ln>
              <a:solidFill>
                <a:srgbClr val="FF0000"/>
              </a:solidFill>
            </a:rPr>
            <a:t>73,3%</a:t>
          </a:r>
          <a:endParaRPr lang="ru-RU" dirty="0">
            <a:solidFill>
              <a:srgbClr val="FF0000"/>
            </a:solidFill>
          </a:endParaRPr>
        </a:p>
      </dgm:t>
    </dgm:pt>
    <dgm:pt modelId="{598F461F-B39B-4AE9-B4D5-444B7A960368}" type="parTrans" cxnId="{8A9717A7-B2F8-4293-9EBF-A4455EE5BBEC}">
      <dgm:prSet/>
      <dgm:spPr/>
      <dgm:t>
        <a:bodyPr/>
        <a:lstStyle/>
        <a:p>
          <a:endParaRPr lang="ru-RU"/>
        </a:p>
      </dgm:t>
    </dgm:pt>
    <dgm:pt modelId="{D66B349E-B9AD-4B56-9B13-1A3D96A5B047}" type="sibTrans" cxnId="{8A9717A7-B2F8-4293-9EBF-A4455EE5BBEC}">
      <dgm:prSet/>
      <dgm:spPr/>
      <dgm:t>
        <a:bodyPr/>
        <a:lstStyle/>
        <a:p>
          <a:endParaRPr lang="ru-RU"/>
        </a:p>
      </dgm:t>
    </dgm:pt>
    <dgm:pt modelId="{2348D99F-A917-4F84-8F7D-851D9B1951CD}" type="pres">
      <dgm:prSet presAssocID="{77FE61CA-3902-4A20-BC53-A15C51BBD6B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4165145-BC55-4B8F-8B89-B3B06E560DD7}" type="pres">
      <dgm:prSet presAssocID="{A324A583-A498-459A-A1C7-FBF3D76507A6}" presName="linNode" presStyleCnt="0"/>
      <dgm:spPr/>
    </dgm:pt>
    <dgm:pt modelId="{DA445170-DFC0-4FC3-8E1E-398A1A6549C5}" type="pres">
      <dgm:prSet presAssocID="{A324A583-A498-459A-A1C7-FBF3D76507A6}" presName="parent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2B8E92-973B-45AA-8289-81425FF6AD76}" type="pres">
      <dgm:prSet presAssocID="{A324A583-A498-459A-A1C7-FBF3D76507A6}" presName="childShp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9CE1BA-42B4-4E21-A24D-62896471F952}" type="pres">
      <dgm:prSet presAssocID="{F63AE9E8-9F18-4778-80A3-269B903D5A63}" presName="spacing" presStyleCnt="0"/>
      <dgm:spPr/>
    </dgm:pt>
    <dgm:pt modelId="{CA5233AE-0B64-4E0D-9A65-BB10693CC774}" type="pres">
      <dgm:prSet presAssocID="{41D349AF-4475-4D39-AC2A-687F0ED89403}" presName="linNode" presStyleCnt="0"/>
      <dgm:spPr/>
    </dgm:pt>
    <dgm:pt modelId="{5F6F423F-6D25-4A4C-8D54-39C0B965B209}" type="pres">
      <dgm:prSet presAssocID="{41D349AF-4475-4D39-AC2A-687F0ED89403}" presName="parent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6233D1-A8BF-4EA0-95BE-93C5A95D7BF9}" type="pres">
      <dgm:prSet presAssocID="{41D349AF-4475-4D39-AC2A-687F0ED89403}" presName="childShp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A6F5A-F788-4636-9A1F-E0C80029971F}" type="pres">
      <dgm:prSet presAssocID="{09414BA5-7FE6-496E-98A5-AF6FB807B361}" presName="spacing" presStyleCnt="0"/>
      <dgm:spPr/>
    </dgm:pt>
    <dgm:pt modelId="{4EB86CA6-BB19-44C1-9116-41E3C87DD5D6}" type="pres">
      <dgm:prSet presAssocID="{C4C188FA-DEBC-4484-9772-8D56795B6593}" presName="linNode" presStyleCnt="0"/>
      <dgm:spPr/>
    </dgm:pt>
    <dgm:pt modelId="{21717699-93D8-4977-AA65-EE71CE430DAC}" type="pres">
      <dgm:prSet presAssocID="{C4C188FA-DEBC-4484-9772-8D56795B6593}" presName="parent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2FBC35-3F3F-4BB6-9D42-DF2B45FFFF0C}" type="pres">
      <dgm:prSet presAssocID="{C4C188FA-DEBC-4484-9772-8D56795B6593}" presName="childShp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D026A1-F82F-4E70-B3D2-AC847BB8B371}" type="pres">
      <dgm:prSet presAssocID="{08BC4FD1-74EA-4350-98B2-DBC8C75AAA4B}" presName="spacing" presStyleCnt="0"/>
      <dgm:spPr/>
    </dgm:pt>
    <dgm:pt modelId="{1DDDD6DD-9263-45C3-8D0C-9354710C7197}" type="pres">
      <dgm:prSet presAssocID="{DCB596B2-92FA-4792-BFE0-F0F9BC96E75D}" presName="linNode" presStyleCnt="0"/>
      <dgm:spPr/>
    </dgm:pt>
    <dgm:pt modelId="{3A0A0BD1-5B6C-458D-A56D-F1FF892A4A4C}" type="pres">
      <dgm:prSet presAssocID="{DCB596B2-92FA-4792-BFE0-F0F9BC96E75D}" presName="parent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4D1DCC-20E2-454C-8536-99E62ACD9809}" type="pres">
      <dgm:prSet presAssocID="{DCB596B2-92FA-4792-BFE0-F0F9BC96E75D}" presName="childShp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F62F34-6475-4A4B-97D9-292F1012087F}" type="pres">
      <dgm:prSet presAssocID="{E2A321B5-0411-40B6-8660-BBCC868E8E44}" presName="spacing" presStyleCnt="0"/>
      <dgm:spPr/>
    </dgm:pt>
    <dgm:pt modelId="{9941C3A5-96F8-466D-8953-883D5F7856B8}" type="pres">
      <dgm:prSet presAssocID="{9F6B9A47-C4EA-4517-855B-1A41EDFDED18}" presName="linNode" presStyleCnt="0"/>
      <dgm:spPr/>
    </dgm:pt>
    <dgm:pt modelId="{20673FFC-D06D-4793-A36E-780EB2325410}" type="pres">
      <dgm:prSet presAssocID="{9F6B9A47-C4EA-4517-855B-1A41EDFDED18}" presName="parentShp" presStyleLbl="node1" presStyleIdx="4" presStyleCnt="5" custLinFactNeighborX="-652" custLinFactNeighborY="9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5A0FC2-C648-4A6A-9DED-409EF78D67DA}" type="pres">
      <dgm:prSet presAssocID="{9F6B9A47-C4EA-4517-855B-1A41EDFDED18}" presName="childShp" presStyleLbl="bgAccFollowNode1" presStyleIdx="4" presStyleCnt="5" custLinFactNeighborX="2174" custLinFactNeighborY="-44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8DD1EC-A015-43D3-BFBF-BEBF8BBCD8F4}" type="presOf" srcId="{B1AB2C93-1745-4C2F-8572-739D94597847}" destId="{0C5A0FC2-C648-4A6A-9DED-409EF78D67DA}" srcOrd="0" destOrd="0" presId="urn:microsoft.com/office/officeart/2005/8/layout/vList6"/>
    <dgm:cxn modelId="{F24E7BB4-656D-4882-ADA3-E1062848E046}" type="presOf" srcId="{41D349AF-4475-4D39-AC2A-687F0ED89403}" destId="{5F6F423F-6D25-4A4C-8D54-39C0B965B209}" srcOrd="0" destOrd="0" presId="urn:microsoft.com/office/officeart/2005/8/layout/vList6"/>
    <dgm:cxn modelId="{B1E8CF71-35DA-4BCC-8007-862C8C859F13}" srcId="{9F6B9A47-C4EA-4517-855B-1A41EDFDED18}" destId="{B1AB2C93-1745-4C2F-8572-739D94597847}" srcOrd="0" destOrd="0" parTransId="{BB8D44F7-5E26-4AC3-9DD5-517158218661}" sibTransId="{EB8D7AB1-8D5A-49C0-B5BA-6DC07F92A56E}"/>
    <dgm:cxn modelId="{A20464C6-CF2C-48CF-B5BB-E43929DDCA4D}" type="presOf" srcId="{A324A583-A498-459A-A1C7-FBF3D76507A6}" destId="{DA445170-DFC0-4FC3-8E1E-398A1A6549C5}" srcOrd="0" destOrd="0" presId="urn:microsoft.com/office/officeart/2005/8/layout/vList6"/>
    <dgm:cxn modelId="{3EE28FA0-F690-4AAF-8E20-F8B7347A76F2}" srcId="{77FE61CA-3902-4A20-BC53-A15C51BBD6B4}" destId="{A324A583-A498-459A-A1C7-FBF3D76507A6}" srcOrd="0" destOrd="0" parTransId="{B7BF3174-EE38-4E20-8FC7-C3EA3C760A91}" sibTransId="{F63AE9E8-9F18-4778-80A3-269B903D5A63}"/>
    <dgm:cxn modelId="{237FFB43-2FF0-4258-9C42-6AC3094D7712}" srcId="{77FE61CA-3902-4A20-BC53-A15C51BBD6B4}" destId="{DCB596B2-92FA-4792-BFE0-F0F9BC96E75D}" srcOrd="3" destOrd="0" parTransId="{AA391DD9-EF8F-48F1-8287-D9F5D2A467C3}" sibTransId="{E2A321B5-0411-40B6-8660-BBCC868E8E44}"/>
    <dgm:cxn modelId="{05173536-1419-4C27-8B8C-6DF7939555BD}" type="presOf" srcId="{9F6B9A47-C4EA-4517-855B-1A41EDFDED18}" destId="{20673FFC-D06D-4793-A36E-780EB2325410}" srcOrd="0" destOrd="0" presId="urn:microsoft.com/office/officeart/2005/8/layout/vList6"/>
    <dgm:cxn modelId="{4023C2BF-DC56-4984-B6BC-E1D2E1F9A495}" srcId="{A324A583-A498-459A-A1C7-FBF3D76507A6}" destId="{52C9BE5C-A85B-4F98-AA4E-3D07B37DC75A}" srcOrd="0" destOrd="0" parTransId="{55E07236-AFE0-4298-981D-25BBA853E9E6}" sibTransId="{DCBEC976-6803-4832-BB18-EF6800C81659}"/>
    <dgm:cxn modelId="{281EE99A-5D5E-45FA-83FF-0CFEA4E12695}" type="presOf" srcId="{77FE61CA-3902-4A20-BC53-A15C51BBD6B4}" destId="{2348D99F-A917-4F84-8F7D-851D9B1951CD}" srcOrd="0" destOrd="0" presId="urn:microsoft.com/office/officeart/2005/8/layout/vList6"/>
    <dgm:cxn modelId="{4751AD28-1C55-4A1C-A560-A9ED903255EC}" type="presOf" srcId="{08553FFE-0A94-4C7B-AC4B-4E534068ADE4}" destId="{A42FBC35-3F3F-4BB6-9D42-DF2B45FFFF0C}" srcOrd="0" destOrd="0" presId="urn:microsoft.com/office/officeart/2005/8/layout/vList6"/>
    <dgm:cxn modelId="{282DB550-0614-4C7D-A282-A5F5F44B9094}" srcId="{41D349AF-4475-4D39-AC2A-687F0ED89403}" destId="{ACD2E0AB-C612-4D7E-AB3F-D3E667A3646C}" srcOrd="0" destOrd="0" parTransId="{065C6A97-A807-4DF2-9DA8-6C3AC48FE6BC}" sibTransId="{E442AD84-946D-4282-9BEE-3D6EDA618B02}"/>
    <dgm:cxn modelId="{62428AC5-4D43-449F-BE58-AB5ECB227798}" type="presOf" srcId="{C4C188FA-DEBC-4484-9772-8D56795B6593}" destId="{21717699-93D8-4977-AA65-EE71CE430DAC}" srcOrd="0" destOrd="0" presId="urn:microsoft.com/office/officeart/2005/8/layout/vList6"/>
    <dgm:cxn modelId="{BF00192D-895A-4AF7-82F7-9470DF8D5596}" type="presOf" srcId="{52C9BE5C-A85B-4F98-AA4E-3D07B37DC75A}" destId="{822B8E92-973B-45AA-8289-81425FF6AD76}" srcOrd="0" destOrd="0" presId="urn:microsoft.com/office/officeart/2005/8/layout/vList6"/>
    <dgm:cxn modelId="{ABF38B8F-7ED4-41A4-98F9-BFB142C45707}" srcId="{77FE61CA-3902-4A20-BC53-A15C51BBD6B4}" destId="{9F6B9A47-C4EA-4517-855B-1A41EDFDED18}" srcOrd="4" destOrd="0" parTransId="{1BF4188E-1B60-4AAC-8245-4DD1A43FDDF2}" sibTransId="{F543769A-DE33-4ACE-A297-3CB0332C5730}"/>
    <dgm:cxn modelId="{2D4E86B2-3F1E-4D11-961E-A6328DD028D0}" srcId="{C4C188FA-DEBC-4484-9772-8D56795B6593}" destId="{08553FFE-0A94-4C7B-AC4B-4E534068ADE4}" srcOrd="0" destOrd="0" parTransId="{32DCF893-6D7D-4609-9980-76F07F68B6B4}" sibTransId="{FFF6A944-E0ED-4926-A7BC-9B1FF952CFC5}"/>
    <dgm:cxn modelId="{8A9717A7-B2F8-4293-9EBF-A4455EE5BBEC}" srcId="{DCB596B2-92FA-4792-BFE0-F0F9BC96E75D}" destId="{AE407454-2497-4A65-BD2C-2AA04A906804}" srcOrd="0" destOrd="0" parTransId="{598F461F-B39B-4AE9-B4D5-444B7A960368}" sibTransId="{D66B349E-B9AD-4B56-9B13-1A3D96A5B047}"/>
    <dgm:cxn modelId="{83D38C27-093E-4E36-B19D-F505E46FE541}" srcId="{77FE61CA-3902-4A20-BC53-A15C51BBD6B4}" destId="{C4C188FA-DEBC-4484-9772-8D56795B6593}" srcOrd="2" destOrd="0" parTransId="{BE9545FF-76A6-4FD1-88C9-B5FEEE2C92C3}" sibTransId="{08BC4FD1-74EA-4350-98B2-DBC8C75AAA4B}"/>
    <dgm:cxn modelId="{623CB411-446D-4C39-B14C-A3BDE08265B4}" type="presOf" srcId="{ACD2E0AB-C612-4D7E-AB3F-D3E667A3646C}" destId="{126233D1-A8BF-4EA0-95BE-93C5A95D7BF9}" srcOrd="0" destOrd="0" presId="urn:microsoft.com/office/officeart/2005/8/layout/vList6"/>
    <dgm:cxn modelId="{419A4906-9DAB-427E-9E5E-823CAA2ADAA1}" srcId="{77FE61CA-3902-4A20-BC53-A15C51BBD6B4}" destId="{41D349AF-4475-4D39-AC2A-687F0ED89403}" srcOrd="1" destOrd="0" parTransId="{DCDF8E54-80A2-4618-9A84-BCF6824B8B31}" sibTransId="{09414BA5-7FE6-496E-98A5-AF6FB807B361}"/>
    <dgm:cxn modelId="{42BD59E1-CF1D-46A3-9442-2883AB43C6D8}" type="presOf" srcId="{DCB596B2-92FA-4792-BFE0-F0F9BC96E75D}" destId="{3A0A0BD1-5B6C-458D-A56D-F1FF892A4A4C}" srcOrd="0" destOrd="0" presId="urn:microsoft.com/office/officeart/2005/8/layout/vList6"/>
    <dgm:cxn modelId="{7FEB42D2-D566-4B60-A40D-B53FA097CA6C}" type="presOf" srcId="{AE407454-2497-4A65-BD2C-2AA04A906804}" destId="{734D1DCC-20E2-454C-8536-99E62ACD9809}" srcOrd="0" destOrd="0" presId="urn:microsoft.com/office/officeart/2005/8/layout/vList6"/>
    <dgm:cxn modelId="{4648A511-728D-4257-A28F-D398F6E2ADDE}" type="presParOf" srcId="{2348D99F-A917-4F84-8F7D-851D9B1951CD}" destId="{A4165145-BC55-4B8F-8B89-B3B06E560DD7}" srcOrd="0" destOrd="0" presId="urn:microsoft.com/office/officeart/2005/8/layout/vList6"/>
    <dgm:cxn modelId="{DFC6D360-A141-4137-859C-51BADF872A9C}" type="presParOf" srcId="{A4165145-BC55-4B8F-8B89-B3B06E560DD7}" destId="{DA445170-DFC0-4FC3-8E1E-398A1A6549C5}" srcOrd="0" destOrd="0" presId="urn:microsoft.com/office/officeart/2005/8/layout/vList6"/>
    <dgm:cxn modelId="{406E9971-8DD9-4E96-B22E-C2E00E6D6B68}" type="presParOf" srcId="{A4165145-BC55-4B8F-8B89-B3B06E560DD7}" destId="{822B8E92-973B-45AA-8289-81425FF6AD76}" srcOrd="1" destOrd="0" presId="urn:microsoft.com/office/officeart/2005/8/layout/vList6"/>
    <dgm:cxn modelId="{CF13D599-2CF7-4D37-ACD8-C792E8F26A6A}" type="presParOf" srcId="{2348D99F-A917-4F84-8F7D-851D9B1951CD}" destId="{FE9CE1BA-42B4-4E21-A24D-62896471F952}" srcOrd="1" destOrd="0" presId="urn:microsoft.com/office/officeart/2005/8/layout/vList6"/>
    <dgm:cxn modelId="{8242E1D7-2538-4214-93A6-A0311E9D8061}" type="presParOf" srcId="{2348D99F-A917-4F84-8F7D-851D9B1951CD}" destId="{CA5233AE-0B64-4E0D-9A65-BB10693CC774}" srcOrd="2" destOrd="0" presId="urn:microsoft.com/office/officeart/2005/8/layout/vList6"/>
    <dgm:cxn modelId="{E7A214F7-C257-4075-B64C-A7FB53584CA2}" type="presParOf" srcId="{CA5233AE-0B64-4E0D-9A65-BB10693CC774}" destId="{5F6F423F-6D25-4A4C-8D54-39C0B965B209}" srcOrd="0" destOrd="0" presId="urn:microsoft.com/office/officeart/2005/8/layout/vList6"/>
    <dgm:cxn modelId="{41AC8BA1-3F4A-40FE-9189-6C3DFBB72FC4}" type="presParOf" srcId="{CA5233AE-0B64-4E0D-9A65-BB10693CC774}" destId="{126233D1-A8BF-4EA0-95BE-93C5A95D7BF9}" srcOrd="1" destOrd="0" presId="urn:microsoft.com/office/officeart/2005/8/layout/vList6"/>
    <dgm:cxn modelId="{2E6195AB-7C1C-4D20-BEFF-C337A43B2321}" type="presParOf" srcId="{2348D99F-A917-4F84-8F7D-851D9B1951CD}" destId="{034A6F5A-F788-4636-9A1F-E0C80029971F}" srcOrd="3" destOrd="0" presId="urn:microsoft.com/office/officeart/2005/8/layout/vList6"/>
    <dgm:cxn modelId="{1758568C-E6DD-4B41-A9C7-894BD9EAEFC5}" type="presParOf" srcId="{2348D99F-A917-4F84-8F7D-851D9B1951CD}" destId="{4EB86CA6-BB19-44C1-9116-41E3C87DD5D6}" srcOrd="4" destOrd="0" presId="urn:microsoft.com/office/officeart/2005/8/layout/vList6"/>
    <dgm:cxn modelId="{1A219F4F-C614-41C0-9474-2009ECF6E892}" type="presParOf" srcId="{4EB86CA6-BB19-44C1-9116-41E3C87DD5D6}" destId="{21717699-93D8-4977-AA65-EE71CE430DAC}" srcOrd="0" destOrd="0" presId="urn:microsoft.com/office/officeart/2005/8/layout/vList6"/>
    <dgm:cxn modelId="{B11C8363-31A6-4C7C-B378-0E4A9C0829E5}" type="presParOf" srcId="{4EB86CA6-BB19-44C1-9116-41E3C87DD5D6}" destId="{A42FBC35-3F3F-4BB6-9D42-DF2B45FFFF0C}" srcOrd="1" destOrd="0" presId="urn:microsoft.com/office/officeart/2005/8/layout/vList6"/>
    <dgm:cxn modelId="{A3951AC3-06C6-4A7D-A8AB-653F10B61EC2}" type="presParOf" srcId="{2348D99F-A917-4F84-8F7D-851D9B1951CD}" destId="{EAD026A1-F82F-4E70-B3D2-AC847BB8B371}" srcOrd="5" destOrd="0" presId="urn:microsoft.com/office/officeart/2005/8/layout/vList6"/>
    <dgm:cxn modelId="{ECB25658-F6E1-497B-997E-B39211F5251D}" type="presParOf" srcId="{2348D99F-A917-4F84-8F7D-851D9B1951CD}" destId="{1DDDD6DD-9263-45C3-8D0C-9354710C7197}" srcOrd="6" destOrd="0" presId="urn:microsoft.com/office/officeart/2005/8/layout/vList6"/>
    <dgm:cxn modelId="{C1722B3C-B7D6-4DE3-92E6-F864B427FB0B}" type="presParOf" srcId="{1DDDD6DD-9263-45C3-8D0C-9354710C7197}" destId="{3A0A0BD1-5B6C-458D-A56D-F1FF892A4A4C}" srcOrd="0" destOrd="0" presId="urn:microsoft.com/office/officeart/2005/8/layout/vList6"/>
    <dgm:cxn modelId="{824F23FE-26F2-4638-93AC-1C8412AE37AF}" type="presParOf" srcId="{1DDDD6DD-9263-45C3-8D0C-9354710C7197}" destId="{734D1DCC-20E2-454C-8536-99E62ACD9809}" srcOrd="1" destOrd="0" presId="urn:microsoft.com/office/officeart/2005/8/layout/vList6"/>
    <dgm:cxn modelId="{6993D088-C8E1-42C2-841B-94D823937C1D}" type="presParOf" srcId="{2348D99F-A917-4F84-8F7D-851D9B1951CD}" destId="{78F62F34-6475-4A4B-97D9-292F1012087F}" srcOrd="7" destOrd="0" presId="urn:microsoft.com/office/officeart/2005/8/layout/vList6"/>
    <dgm:cxn modelId="{24E3350A-749D-412D-BA8E-FC47B1ADF185}" type="presParOf" srcId="{2348D99F-A917-4F84-8F7D-851D9B1951CD}" destId="{9941C3A5-96F8-466D-8953-883D5F7856B8}" srcOrd="8" destOrd="0" presId="urn:microsoft.com/office/officeart/2005/8/layout/vList6"/>
    <dgm:cxn modelId="{3D1F4326-C35E-486E-9711-B75F1C362B9F}" type="presParOf" srcId="{9941C3A5-96F8-466D-8953-883D5F7856B8}" destId="{20673FFC-D06D-4793-A36E-780EB2325410}" srcOrd="0" destOrd="0" presId="urn:microsoft.com/office/officeart/2005/8/layout/vList6"/>
    <dgm:cxn modelId="{0F00D4BA-2D76-4FF4-BAB9-7CFF1070F516}" type="presParOf" srcId="{9941C3A5-96F8-466D-8953-883D5F7856B8}" destId="{0C5A0FC2-C648-4A6A-9DED-409EF78D67DA}" srcOrd="1" destOrd="0" presId="urn:microsoft.com/office/officeart/2005/8/layout/v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D27E88-CD05-4206-848F-B6544B56515E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5646450-6966-4291-A786-D1D7C286F31A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3200" b="1" dirty="0" err="1" smtClean="0">
              <a:ln w="10541" cmpd="sng">
                <a:prstDash val="solid"/>
              </a:ln>
            </a:rPr>
            <a:t>Кошехабльская</a:t>
          </a:r>
          <a:r>
            <a:rPr lang="ru-RU" sz="3200" b="1" dirty="0" smtClean="0">
              <a:ln w="10541" cmpd="sng">
                <a:prstDash val="solid"/>
              </a:ln>
            </a:rPr>
            <a:t> ЦРБ </a:t>
          </a:r>
          <a:endParaRPr lang="ru-RU" sz="3200" dirty="0"/>
        </a:p>
      </dgm:t>
    </dgm:pt>
    <dgm:pt modelId="{BE60D74D-4453-4084-BAF6-92726CDE6E19}" type="parTrans" cxnId="{54F66809-E1BE-4038-912A-4CCBB7E43FC6}">
      <dgm:prSet/>
      <dgm:spPr/>
      <dgm:t>
        <a:bodyPr/>
        <a:lstStyle/>
        <a:p>
          <a:endParaRPr lang="ru-RU"/>
        </a:p>
      </dgm:t>
    </dgm:pt>
    <dgm:pt modelId="{DF0A0EA7-595A-42FA-AEFD-F667870EEA19}" type="sibTrans" cxnId="{54F66809-E1BE-4038-912A-4CCBB7E43FC6}">
      <dgm:prSet/>
      <dgm:spPr/>
      <dgm:t>
        <a:bodyPr/>
        <a:lstStyle/>
        <a:p>
          <a:endParaRPr lang="ru-RU"/>
        </a:p>
      </dgm:t>
    </dgm:pt>
    <dgm:pt modelId="{B6A3E3E1-3EA7-4DA5-8C9C-04BA283A1C96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3600" b="1" dirty="0" smtClean="0">
              <a:ln w="10541" cmpd="sng">
                <a:prstDash val="solid"/>
              </a:ln>
              <a:solidFill>
                <a:srgbClr val="002060"/>
              </a:solidFill>
            </a:rPr>
            <a:t>47/47 – 100,0%</a:t>
          </a:r>
          <a:endParaRPr lang="ru-RU" sz="3600" dirty="0">
            <a:solidFill>
              <a:srgbClr val="002060"/>
            </a:solidFill>
          </a:endParaRPr>
        </a:p>
      </dgm:t>
    </dgm:pt>
    <dgm:pt modelId="{60CC4A95-D583-4B22-A7EB-94A243FE1F0D}" type="parTrans" cxnId="{F867056F-5E3E-48AA-8A82-E3895AB746D9}">
      <dgm:prSet/>
      <dgm:spPr/>
      <dgm:t>
        <a:bodyPr/>
        <a:lstStyle/>
        <a:p>
          <a:endParaRPr lang="ru-RU"/>
        </a:p>
      </dgm:t>
    </dgm:pt>
    <dgm:pt modelId="{127B580B-0F79-48AB-8549-0A77C38C01E9}" type="sibTrans" cxnId="{F867056F-5E3E-48AA-8A82-E3895AB746D9}">
      <dgm:prSet/>
      <dgm:spPr/>
      <dgm:t>
        <a:bodyPr/>
        <a:lstStyle/>
        <a:p>
          <a:endParaRPr lang="ru-RU"/>
        </a:p>
      </dgm:t>
    </dgm:pt>
    <dgm:pt modelId="{38FBAE73-6CE8-4511-98D2-1C0212D55714}">
      <dgm:prSet phldrT="[Текст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n w="10541" cmpd="sng">
                <a:prstDash val="solid"/>
              </a:ln>
            </a:rPr>
            <a:t>Адыгейская МБ </a:t>
          </a:r>
          <a:endParaRPr lang="ru-RU" dirty="0"/>
        </a:p>
      </dgm:t>
    </dgm:pt>
    <dgm:pt modelId="{913BA65A-1A33-41C0-90BE-6B0653F491CF}" type="parTrans" cxnId="{52F3F86F-27F0-454E-9198-6D34572B8125}">
      <dgm:prSet/>
      <dgm:spPr/>
      <dgm:t>
        <a:bodyPr/>
        <a:lstStyle/>
        <a:p>
          <a:endParaRPr lang="ru-RU"/>
        </a:p>
      </dgm:t>
    </dgm:pt>
    <dgm:pt modelId="{22AB11AA-5F68-4B74-BC7F-6F3FD95332E1}" type="sibTrans" cxnId="{52F3F86F-27F0-454E-9198-6D34572B8125}">
      <dgm:prSet/>
      <dgm:spPr/>
      <dgm:t>
        <a:bodyPr/>
        <a:lstStyle/>
        <a:p>
          <a:endParaRPr lang="ru-RU"/>
        </a:p>
      </dgm:t>
    </dgm:pt>
    <dgm:pt modelId="{1B4681D2-6E4A-4330-B552-46942FA61B12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3600" b="1" dirty="0" smtClean="0">
              <a:ln w="10541" cmpd="sng">
                <a:prstDash val="solid"/>
              </a:ln>
              <a:solidFill>
                <a:srgbClr val="002060"/>
              </a:solidFill>
            </a:rPr>
            <a:t>65/71 – 109,2%</a:t>
          </a:r>
          <a:endParaRPr lang="ru-RU" sz="3600" dirty="0">
            <a:solidFill>
              <a:srgbClr val="002060"/>
            </a:solidFill>
          </a:endParaRPr>
        </a:p>
      </dgm:t>
    </dgm:pt>
    <dgm:pt modelId="{8D01A699-6610-4338-BAA8-DA041D10D216}" type="parTrans" cxnId="{B911FB6D-465A-4FA2-B163-A37EFA68DABA}">
      <dgm:prSet/>
      <dgm:spPr/>
      <dgm:t>
        <a:bodyPr/>
        <a:lstStyle/>
        <a:p>
          <a:endParaRPr lang="ru-RU"/>
        </a:p>
      </dgm:t>
    </dgm:pt>
    <dgm:pt modelId="{0AB3BD5D-3C3B-4A90-91E6-1C2CDAC5EC0A}" type="sibTrans" cxnId="{B911FB6D-465A-4FA2-B163-A37EFA68DABA}">
      <dgm:prSet/>
      <dgm:spPr/>
      <dgm:t>
        <a:bodyPr/>
        <a:lstStyle/>
        <a:p>
          <a:endParaRPr lang="ru-RU"/>
        </a:p>
      </dgm:t>
    </dgm:pt>
    <dgm:pt modelId="{25C581B3-39C3-4BA4-860E-9D21E381BA0F}">
      <dgm:prSet phldrT="[Текст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ln w="10541" cmpd="sng">
                <a:prstDash val="solid"/>
              </a:ln>
            </a:rPr>
            <a:t>АРДКБ</a:t>
          </a:r>
          <a:endParaRPr lang="ru-RU" dirty="0"/>
        </a:p>
      </dgm:t>
    </dgm:pt>
    <dgm:pt modelId="{2B22EC3A-692D-4B01-B89B-69E2917ED5C4}" type="parTrans" cxnId="{E4EC4DB2-DE04-47DA-BD45-C5D8EE1C2216}">
      <dgm:prSet/>
      <dgm:spPr/>
      <dgm:t>
        <a:bodyPr/>
        <a:lstStyle/>
        <a:p>
          <a:endParaRPr lang="ru-RU"/>
        </a:p>
      </dgm:t>
    </dgm:pt>
    <dgm:pt modelId="{57A5F911-3ED3-4A32-A83B-F2B1E74C7507}" type="sibTrans" cxnId="{E4EC4DB2-DE04-47DA-BD45-C5D8EE1C2216}">
      <dgm:prSet/>
      <dgm:spPr/>
      <dgm:t>
        <a:bodyPr/>
        <a:lstStyle/>
        <a:p>
          <a:endParaRPr lang="ru-RU"/>
        </a:p>
      </dgm:t>
    </dgm:pt>
    <dgm:pt modelId="{C68F428A-2E7F-4E1A-9A22-C183FF5AE93B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/>
          <a:r>
            <a:rPr lang="ru-RU" sz="3600" b="1" dirty="0" smtClean="0">
              <a:ln w="10541" cmpd="sng">
                <a:prstDash val="solid"/>
              </a:ln>
              <a:solidFill>
                <a:srgbClr val="002060"/>
              </a:solidFill>
            </a:rPr>
            <a:t>81/81 - 100,0%</a:t>
          </a:r>
          <a:endParaRPr lang="ru-RU" sz="3600" dirty="0">
            <a:solidFill>
              <a:srgbClr val="002060"/>
            </a:solidFill>
          </a:endParaRPr>
        </a:p>
      </dgm:t>
    </dgm:pt>
    <dgm:pt modelId="{310BB19C-8B3B-4D88-825D-ACC80098D109}" type="parTrans" cxnId="{BC4A242A-9E13-4885-89BE-7660F57C282B}">
      <dgm:prSet/>
      <dgm:spPr/>
      <dgm:t>
        <a:bodyPr/>
        <a:lstStyle/>
        <a:p>
          <a:endParaRPr lang="ru-RU"/>
        </a:p>
      </dgm:t>
    </dgm:pt>
    <dgm:pt modelId="{00420B78-4BEC-441D-8957-CE6F17FA38E1}" type="sibTrans" cxnId="{BC4A242A-9E13-4885-89BE-7660F57C282B}">
      <dgm:prSet/>
      <dgm:spPr/>
      <dgm:t>
        <a:bodyPr/>
        <a:lstStyle/>
        <a:p>
          <a:endParaRPr lang="ru-RU"/>
        </a:p>
      </dgm:t>
    </dgm:pt>
    <dgm:pt modelId="{E14E8DBF-5223-4BB6-BD9B-748DED08FBF7}" type="pres">
      <dgm:prSet presAssocID="{B3D27E88-CD05-4206-848F-B6544B56515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D0E9D3-F069-4051-9FDA-2C698E99DF35}" type="pres">
      <dgm:prSet presAssocID="{85646450-6966-4291-A786-D1D7C286F31A}" presName="linNode" presStyleCnt="0"/>
      <dgm:spPr/>
    </dgm:pt>
    <dgm:pt modelId="{996EFD96-E4C4-4049-B7BC-4227F1130E56}" type="pres">
      <dgm:prSet presAssocID="{85646450-6966-4291-A786-D1D7C286F31A}" presName="parentText" presStyleLbl="node1" presStyleIdx="0" presStyleCnt="3" custScaleX="1178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190219-D9ED-4265-B091-89E2F993A875}" type="pres">
      <dgm:prSet presAssocID="{85646450-6966-4291-A786-D1D7C286F31A}" presName="descendantText" presStyleLbl="alignAccFollowNode1" presStyleIdx="0" presStyleCnt="3" custLinFactNeighborX="-631" custLinFactNeighborY="-5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42A8D-18F2-4652-9CA5-9D0DD8F5CDF6}" type="pres">
      <dgm:prSet presAssocID="{DF0A0EA7-595A-42FA-AEFD-F667870EEA19}" presName="sp" presStyleCnt="0"/>
      <dgm:spPr/>
    </dgm:pt>
    <dgm:pt modelId="{3AE63162-F75F-4997-94D3-C7A231E35CFB}" type="pres">
      <dgm:prSet presAssocID="{38FBAE73-6CE8-4511-98D2-1C0212D55714}" presName="linNode" presStyleCnt="0"/>
      <dgm:spPr/>
    </dgm:pt>
    <dgm:pt modelId="{FBBAF166-2C60-4089-A77C-0A19A6CCA556}" type="pres">
      <dgm:prSet presAssocID="{38FBAE73-6CE8-4511-98D2-1C0212D55714}" presName="parentText" presStyleLbl="node1" presStyleIdx="1" presStyleCnt="3" custScaleX="1159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1F49F5-61D5-4F25-A6AA-CC56400408F7}" type="pres">
      <dgm:prSet presAssocID="{38FBAE73-6CE8-4511-98D2-1C0212D55714}" presName="descendantText" presStyleLbl="alignAccFollowNode1" presStyleIdx="1" presStyleCnt="3" custLinFactNeighborX="575" custLinFactNeighborY="-40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E0005B-8E7D-4F4F-85E0-B6E3037FB923}" type="pres">
      <dgm:prSet presAssocID="{22AB11AA-5F68-4B74-BC7F-6F3FD95332E1}" presName="sp" presStyleCnt="0"/>
      <dgm:spPr/>
    </dgm:pt>
    <dgm:pt modelId="{519824E8-FDC1-4940-9AE2-06C4DA8A3F84}" type="pres">
      <dgm:prSet presAssocID="{25C581B3-39C3-4BA4-860E-9D21E381BA0F}" presName="linNode" presStyleCnt="0"/>
      <dgm:spPr/>
    </dgm:pt>
    <dgm:pt modelId="{E1C0051E-D7F6-43A1-BF63-F8AFD97B32B8}" type="pres">
      <dgm:prSet presAssocID="{25C581B3-39C3-4BA4-860E-9D21E381BA0F}" presName="parentText" presStyleLbl="node1" presStyleIdx="2" presStyleCnt="3" custScaleX="1178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6E669A-0EB7-4302-9184-DBF0DF921BE6}" type="pres">
      <dgm:prSet presAssocID="{25C581B3-39C3-4BA4-860E-9D21E381BA0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56F7B3-7F6B-489E-B799-EBDB5D098E5A}" type="presOf" srcId="{B3D27E88-CD05-4206-848F-B6544B56515E}" destId="{E14E8DBF-5223-4BB6-BD9B-748DED08FBF7}" srcOrd="0" destOrd="0" presId="urn:microsoft.com/office/officeart/2005/8/layout/vList5"/>
    <dgm:cxn modelId="{BC4A242A-9E13-4885-89BE-7660F57C282B}" srcId="{25C581B3-39C3-4BA4-860E-9D21E381BA0F}" destId="{C68F428A-2E7F-4E1A-9A22-C183FF5AE93B}" srcOrd="0" destOrd="0" parTransId="{310BB19C-8B3B-4D88-825D-ACC80098D109}" sibTransId="{00420B78-4BEC-441D-8957-CE6F17FA38E1}"/>
    <dgm:cxn modelId="{B911FB6D-465A-4FA2-B163-A37EFA68DABA}" srcId="{38FBAE73-6CE8-4511-98D2-1C0212D55714}" destId="{1B4681D2-6E4A-4330-B552-46942FA61B12}" srcOrd="0" destOrd="0" parTransId="{8D01A699-6610-4338-BAA8-DA041D10D216}" sibTransId="{0AB3BD5D-3C3B-4A90-91E6-1C2CDAC5EC0A}"/>
    <dgm:cxn modelId="{A6349163-E065-4C5E-82F0-C42D0E3C8B6B}" type="presOf" srcId="{C68F428A-2E7F-4E1A-9A22-C183FF5AE93B}" destId="{B96E669A-0EB7-4302-9184-DBF0DF921BE6}" srcOrd="0" destOrd="0" presId="urn:microsoft.com/office/officeart/2005/8/layout/vList5"/>
    <dgm:cxn modelId="{56D736EE-C6E9-4954-AC48-4D6FF2D40893}" type="presOf" srcId="{38FBAE73-6CE8-4511-98D2-1C0212D55714}" destId="{FBBAF166-2C60-4089-A77C-0A19A6CCA556}" srcOrd="0" destOrd="0" presId="urn:microsoft.com/office/officeart/2005/8/layout/vList5"/>
    <dgm:cxn modelId="{52F3F86F-27F0-454E-9198-6D34572B8125}" srcId="{B3D27E88-CD05-4206-848F-B6544B56515E}" destId="{38FBAE73-6CE8-4511-98D2-1C0212D55714}" srcOrd="1" destOrd="0" parTransId="{913BA65A-1A33-41C0-90BE-6B0653F491CF}" sibTransId="{22AB11AA-5F68-4B74-BC7F-6F3FD95332E1}"/>
    <dgm:cxn modelId="{2F6DE347-53F9-4866-BD4B-396634954268}" type="presOf" srcId="{B6A3E3E1-3EA7-4DA5-8C9C-04BA283A1C96}" destId="{AA190219-D9ED-4265-B091-89E2F993A875}" srcOrd="0" destOrd="0" presId="urn:microsoft.com/office/officeart/2005/8/layout/vList5"/>
    <dgm:cxn modelId="{62711918-58D8-4E62-9ADE-0C81BD672048}" type="presOf" srcId="{25C581B3-39C3-4BA4-860E-9D21E381BA0F}" destId="{E1C0051E-D7F6-43A1-BF63-F8AFD97B32B8}" srcOrd="0" destOrd="0" presId="urn:microsoft.com/office/officeart/2005/8/layout/vList5"/>
    <dgm:cxn modelId="{7BC08C59-C632-4F4D-8FFA-C075A742B0ED}" type="presOf" srcId="{85646450-6966-4291-A786-D1D7C286F31A}" destId="{996EFD96-E4C4-4049-B7BC-4227F1130E56}" srcOrd="0" destOrd="0" presId="urn:microsoft.com/office/officeart/2005/8/layout/vList5"/>
    <dgm:cxn modelId="{A9431718-557E-4925-B2AF-5F23614907B0}" type="presOf" srcId="{1B4681D2-6E4A-4330-B552-46942FA61B12}" destId="{3E1F49F5-61D5-4F25-A6AA-CC56400408F7}" srcOrd="0" destOrd="0" presId="urn:microsoft.com/office/officeart/2005/8/layout/vList5"/>
    <dgm:cxn modelId="{E4EC4DB2-DE04-47DA-BD45-C5D8EE1C2216}" srcId="{B3D27E88-CD05-4206-848F-B6544B56515E}" destId="{25C581B3-39C3-4BA4-860E-9D21E381BA0F}" srcOrd="2" destOrd="0" parTransId="{2B22EC3A-692D-4B01-B89B-69E2917ED5C4}" sibTransId="{57A5F911-3ED3-4A32-A83B-F2B1E74C7507}"/>
    <dgm:cxn modelId="{54F66809-E1BE-4038-912A-4CCBB7E43FC6}" srcId="{B3D27E88-CD05-4206-848F-B6544B56515E}" destId="{85646450-6966-4291-A786-D1D7C286F31A}" srcOrd="0" destOrd="0" parTransId="{BE60D74D-4453-4084-BAF6-92726CDE6E19}" sibTransId="{DF0A0EA7-595A-42FA-AEFD-F667870EEA19}"/>
    <dgm:cxn modelId="{F867056F-5E3E-48AA-8A82-E3895AB746D9}" srcId="{85646450-6966-4291-A786-D1D7C286F31A}" destId="{B6A3E3E1-3EA7-4DA5-8C9C-04BA283A1C96}" srcOrd="0" destOrd="0" parTransId="{60CC4A95-D583-4B22-A7EB-94A243FE1F0D}" sibTransId="{127B580B-0F79-48AB-8549-0A77C38C01E9}"/>
    <dgm:cxn modelId="{007238AB-3CBA-47EB-AEF2-0189D9D3F63A}" type="presParOf" srcId="{E14E8DBF-5223-4BB6-BD9B-748DED08FBF7}" destId="{07D0E9D3-F069-4051-9FDA-2C698E99DF35}" srcOrd="0" destOrd="0" presId="urn:microsoft.com/office/officeart/2005/8/layout/vList5"/>
    <dgm:cxn modelId="{E8E298FD-D0B1-4DA0-AE19-180F230F5559}" type="presParOf" srcId="{07D0E9D3-F069-4051-9FDA-2C698E99DF35}" destId="{996EFD96-E4C4-4049-B7BC-4227F1130E56}" srcOrd="0" destOrd="0" presId="urn:microsoft.com/office/officeart/2005/8/layout/vList5"/>
    <dgm:cxn modelId="{EAE0A13F-B4AE-4E47-BFFB-9FAD17A2218A}" type="presParOf" srcId="{07D0E9D3-F069-4051-9FDA-2C698E99DF35}" destId="{AA190219-D9ED-4265-B091-89E2F993A875}" srcOrd="1" destOrd="0" presId="urn:microsoft.com/office/officeart/2005/8/layout/vList5"/>
    <dgm:cxn modelId="{85ACF64A-E84A-492C-A9F9-FA3E21B2AE39}" type="presParOf" srcId="{E14E8DBF-5223-4BB6-BD9B-748DED08FBF7}" destId="{7E642A8D-18F2-4652-9CA5-9D0DD8F5CDF6}" srcOrd="1" destOrd="0" presId="urn:microsoft.com/office/officeart/2005/8/layout/vList5"/>
    <dgm:cxn modelId="{8F2A9C64-7791-4C8A-A5F4-BDEB1F3A77EF}" type="presParOf" srcId="{E14E8DBF-5223-4BB6-BD9B-748DED08FBF7}" destId="{3AE63162-F75F-4997-94D3-C7A231E35CFB}" srcOrd="2" destOrd="0" presId="urn:microsoft.com/office/officeart/2005/8/layout/vList5"/>
    <dgm:cxn modelId="{68A8A698-BCCB-47FB-A87D-4F838A088624}" type="presParOf" srcId="{3AE63162-F75F-4997-94D3-C7A231E35CFB}" destId="{FBBAF166-2C60-4089-A77C-0A19A6CCA556}" srcOrd="0" destOrd="0" presId="urn:microsoft.com/office/officeart/2005/8/layout/vList5"/>
    <dgm:cxn modelId="{3AE0F112-4640-4C9D-B83A-847178DE2D42}" type="presParOf" srcId="{3AE63162-F75F-4997-94D3-C7A231E35CFB}" destId="{3E1F49F5-61D5-4F25-A6AA-CC56400408F7}" srcOrd="1" destOrd="0" presId="urn:microsoft.com/office/officeart/2005/8/layout/vList5"/>
    <dgm:cxn modelId="{2C9B65F3-BD90-4270-9C7B-CA6811A20178}" type="presParOf" srcId="{E14E8DBF-5223-4BB6-BD9B-748DED08FBF7}" destId="{9AE0005B-8E7D-4F4F-85E0-B6E3037FB923}" srcOrd="3" destOrd="0" presId="urn:microsoft.com/office/officeart/2005/8/layout/vList5"/>
    <dgm:cxn modelId="{A4A34C25-655D-4089-B202-9ABF936CA790}" type="presParOf" srcId="{E14E8DBF-5223-4BB6-BD9B-748DED08FBF7}" destId="{519824E8-FDC1-4940-9AE2-06C4DA8A3F84}" srcOrd="4" destOrd="0" presId="urn:microsoft.com/office/officeart/2005/8/layout/vList5"/>
    <dgm:cxn modelId="{4B0222FD-6CF5-4322-9BC4-E78AE67C3FEA}" type="presParOf" srcId="{519824E8-FDC1-4940-9AE2-06C4DA8A3F84}" destId="{E1C0051E-D7F6-43A1-BF63-F8AFD97B32B8}" srcOrd="0" destOrd="0" presId="urn:microsoft.com/office/officeart/2005/8/layout/vList5"/>
    <dgm:cxn modelId="{78C7926D-E8C6-4D63-9048-0BA7C09BEE2B}" type="presParOf" srcId="{519824E8-FDC1-4940-9AE2-06C4DA8A3F84}" destId="{B96E669A-0EB7-4302-9184-DBF0DF921BE6}" srcOrd="1" destOrd="0" presId="urn:microsoft.com/office/officeart/2005/8/layout/vList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D614E9-8BDF-4875-9E3F-E706FB0A3EF0}" type="doc">
      <dgm:prSet loTypeId="urn:microsoft.com/office/officeart/2005/8/layout/radial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C94774A-8624-4E9C-ABFA-DC5C56893635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На </a:t>
          </a:r>
          <a:r>
            <a:rPr lang="ru-RU" b="1" dirty="0" smtClean="0">
              <a:solidFill>
                <a:srgbClr val="FF0000"/>
              </a:solidFill>
            </a:rPr>
            <a:t>100%</a:t>
          </a:r>
          <a:r>
            <a:rPr lang="ru-RU" b="1" dirty="0" smtClean="0">
              <a:solidFill>
                <a:srgbClr val="002060"/>
              </a:solidFill>
            </a:rPr>
            <a:t> четко сработали 2 МО</a:t>
          </a:r>
          <a:endParaRPr lang="ru-RU" dirty="0">
            <a:solidFill>
              <a:srgbClr val="002060"/>
            </a:solidFill>
          </a:endParaRPr>
        </a:p>
      </dgm:t>
    </dgm:pt>
    <dgm:pt modelId="{BA983AC3-8EC9-436F-9D7A-09C62A7DA9CB}" type="parTrans" cxnId="{9DDD2A5B-8484-4D0A-902A-D740FA1ED20A}">
      <dgm:prSet/>
      <dgm:spPr>
        <a:ln w="38100">
          <a:solidFill>
            <a:srgbClr val="0070C0"/>
          </a:solidFill>
        </a:ln>
      </dgm:spPr>
      <dgm:t>
        <a:bodyPr/>
        <a:lstStyle/>
        <a:p>
          <a:endParaRPr lang="ru-RU"/>
        </a:p>
      </dgm:t>
    </dgm:pt>
    <dgm:pt modelId="{2E5C543D-D545-42FA-82C5-FF291FA5CEC7}" type="sibTrans" cxnId="{9DDD2A5B-8484-4D0A-902A-D740FA1ED20A}">
      <dgm:prSet/>
      <dgm:spPr/>
      <dgm:t>
        <a:bodyPr/>
        <a:lstStyle/>
        <a:p>
          <a:endParaRPr lang="ru-RU"/>
        </a:p>
      </dgm:t>
    </dgm:pt>
    <dgm:pt modelId="{6603E534-5187-41F5-8C77-C9146066B05D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B050"/>
              </a:solidFill>
            </a:rPr>
            <a:t>ГБУЗ РА «АРККВД» </a:t>
          </a:r>
          <a:endParaRPr lang="ru-RU" sz="2000" dirty="0">
            <a:solidFill>
              <a:srgbClr val="00B050"/>
            </a:solidFill>
          </a:endParaRPr>
        </a:p>
      </dgm:t>
    </dgm:pt>
    <dgm:pt modelId="{4DA750A3-3918-4C65-A6EB-799E3CDD4239}" type="parTrans" cxnId="{B735DC50-ABF4-4E47-A8F9-07B109B0D296}">
      <dgm:prSet/>
      <dgm:spPr/>
      <dgm:t>
        <a:bodyPr/>
        <a:lstStyle/>
        <a:p>
          <a:endParaRPr lang="ru-RU"/>
        </a:p>
      </dgm:t>
    </dgm:pt>
    <dgm:pt modelId="{448E00F2-EF5E-4430-BD98-6F37C3E1791B}" type="sibTrans" cxnId="{B735DC50-ABF4-4E47-A8F9-07B109B0D296}">
      <dgm:prSet/>
      <dgm:spPr/>
      <dgm:t>
        <a:bodyPr/>
        <a:lstStyle/>
        <a:p>
          <a:endParaRPr lang="ru-RU"/>
        </a:p>
      </dgm:t>
    </dgm:pt>
    <dgm:pt modelId="{46CE8B0F-7280-4918-9BF7-F9560775B844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B050"/>
              </a:solidFill>
            </a:rPr>
            <a:t>ООО Изумруд»</a:t>
          </a:r>
          <a:endParaRPr lang="ru-RU" sz="2000" dirty="0">
            <a:solidFill>
              <a:srgbClr val="00B050"/>
            </a:solidFill>
          </a:endParaRPr>
        </a:p>
      </dgm:t>
    </dgm:pt>
    <dgm:pt modelId="{0121903B-C52C-46A9-B13B-8DABCA7AFA15}" type="parTrans" cxnId="{E7D84EC8-75F6-4772-9EE0-F20DC1CF4557}">
      <dgm:prSet/>
      <dgm:spPr/>
      <dgm:t>
        <a:bodyPr/>
        <a:lstStyle/>
        <a:p>
          <a:endParaRPr lang="ru-RU"/>
        </a:p>
      </dgm:t>
    </dgm:pt>
    <dgm:pt modelId="{22CCE7B9-0CCE-4E8A-9308-B6A334747F76}" type="sibTrans" cxnId="{E7D84EC8-75F6-4772-9EE0-F20DC1CF4557}">
      <dgm:prSet/>
      <dgm:spPr/>
      <dgm:t>
        <a:bodyPr/>
        <a:lstStyle/>
        <a:p>
          <a:endParaRPr lang="ru-RU"/>
        </a:p>
      </dgm:t>
    </dgm:pt>
    <dgm:pt modelId="{79F66B95-96CB-4A8E-A5CA-D5D818CE2250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Неплохо сработали  МО</a:t>
          </a:r>
          <a:endParaRPr lang="ru-RU" dirty="0">
            <a:solidFill>
              <a:srgbClr val="002060"/>
            </a:solidFill>
          </a:endParaRPr>
        </a:p>
      </dgm:t>
    </dgm:pt>
    <dgm:pt modelId="{1923D6E5-5B4B-4693-B63E-A4BDB0C5EA41}" type="parTrans" cxnId="{6253471D-0368-4E93-96D1-A630CDCA7312}">
      <dgm:prSet/>
      <dgm:spPr>
        <a:ln w="38100">
          <a:solidFill>
            <a:srgbClr val="0070C0"/>
          </a:solidFill>
        </a:ln>
      </dgm:spPr>
      <dgm:t>
        <a:bodyPr/>
        <a:lstStyle/>
        <a:p>
          <a:endParaRPr lang="ru-RU"/>
        </a:p>
      </dgm:t>
    </dgm:pt>
    <dgm:pt modelId="{30FC697B-9AFA-4650-B664-1F8503ECF427}" type="sibTrans" cxnId="{6253471D-0368-4E93-96D1-A630CDCA7312}">
      <dgm:prSet/>
      <dgm:spPr/>
      <dgm:t>
        <a:bodyPr/>
        <a:lstStyle/>
        <a:p>
          <a:endParaRPr lang="ru-RU"/>
        </a:p>
      </dgm:t>
    </dgm:pt>
    <dgm:pt modelId="{00DF2EFB-881A-4287-9F17-1F83BC7428E0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70C0"/>
              </a:solidFill>
            </a:rPr>
            <a:t>ГБУЗ РА «</a:t>
          </a:r>
          <a:r>
            <a:rPr lang="ru-RU" sz="2000" b="1" i="1" dirty="0" err="1" smtClean="0">
              <a:solidFill>
                <a:srgbClr val="0070C0"/>
              </a:solidFill>
            </a:rPr>
            <a:t>Шовгеновская</a:t>
          </a:r>
          <a:r>
            <a:rPr lang="ru-RU" sz="2000" b="1" i="1" dirty="0" smtClean="0">
              <a:solidFill>
                <a:srgbClr val="0070C0"/>
              </a:solidFill>
            </a:rPr>
            <a:t> ЦРБ» </a:t>
          </a:r>
          <a:r>
            <a:rPr lang="ru-RU" sz="2000" b="1" dirty="0" smtClean="0">
              <a:solidFill>
                <a:srgbClr val="FF0000"/>
              </a:solidFill>
            </a:rPr>
            <a:t>100,3%</a:t>
          </a:r>
          <a:endParaRPr lang="ru-RU" sz="2000" dirty="0">
            <a:solidFill>
              <a:srgbClr val="FF0000"/>
            </a:solidFill>
          </a:endParaRPr>
        </a:p>
      </dgm:t>
    </dgm:pt>
    <dgm:pt modelId="{52E6B061-C1DD-4704-8D3A-E693EA1FDA68}" type="parTrans" cxnId="{3A633197-A891-46C4-9E9A-A8296216DD02}">
      <dgm:prSet/>
      <dgm:spPr/>
      <dgm:t>
        <a:bodyPr/>
        <a:lstStyle/>
        <a:p>
          <a:endParaRPr lang="ru-RU"/>
        </a:p>
      </dgm:t>
    </dgm:pt>
    <dgm:pt modelId="{083693FF-C4D6-4014-AB72-97CEA7A1167F}" type="sibTrans" cxnId="{3A633197-A891-46C4-9E9A-A8296216DD02}">
      <dgm:prSet/>
      <dgm:spPr/>
      <dgm:t>
        <a:bodyPr/>
        <a:lstStyle/>
        <a:p>
          <a:endParaRPr lang="ru-RU"/>
        </a:p>
      </dgm:t>
    </dgm:pt>
    <dgm:pt modelId="{C935CB57-89B2-47D1-93FF-F2CBDA5FB8B0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70C0"/>
              </a:solidFill>
            </a:rPr>
            <a:t>ГБУЗ РА «Гиагинская ЦРБ» </a:t>
          </a:r>
          <a:r>
            <a:rPr lang="ru-RU" sz="2000" b="1" dirty="0" smtClean="0">
              <a:solidFill>
                <a:srgbClr val="0070C0"/>
              </a:solidFill>
            </a:rPr>
            <a:t>на </a:t>
          </a:r>
          <a:r>
            <a:rPr lang="ru-RU" sz="2000" b="1" dirty="0" smtClean="0">
              <a:solidFill>
                <a:srgbClr val="FF0000"/>
              </a:solidFill>
            </a:rPr>
            <a:t>100,5%</a:t>
          </a:r>
          <a:endParaRPr lang="ru-RU" sz="2000" dirty="0">
            <a:solidFill>
              <a:srgbClr val="FF0000"/>
            </a:solidFill>
          </a:endParaRPr>
        </a:p>
      </dgm:t>
    </dgm:pt>
    <dgm:pt modelId="{8E2E3CCB-7EDC-46EC-88C4-29F5D8A67FBE}" type="parTrans" cxnId="{2D9C0F10-5163-48DC-A63C-6432B88C55B0}">
      <dgm:prSet/>
      <dgm:spPr/>
      <dgm:t>
        <a:bodyPr/>
        <a:lstStyle/>
        <a:p>
          <a:endParaRPr lang="ru-RU"/>
        </a:p>
      </dgm:t>
    </dgm:pt>
    <dgm:pt modelId="{867DDA59-0F55-46F6-B829-10259EAD676F}" type="sibTrans" cxnId="{2D9C0F10-5163-48DC-A63C-6432B88C55B0}">
      <dgm:prSet/>
      <dgm:spPr/>
      <dgm:t>
        <a:bodyPr/>
        <a:lstStyle/>
        <a:p>
          <a:endParaRPr lang="ru-RU"/>
        </a:p>
      </dgm:t>
    </dgm:pt>
    <dgm:pt modelId="{815118FD-AA25-4ACA-8292-C7F3E9C8F6DE}">
      <dgm:prSet phldrT="[Текст]" custT="1"/>
      <dgm:spPr/>
      <dgm:t>
        <a:bodyPr/>
        <a:lstStyle/>
        <a:p>
          <a:endParaRPr lang="ru-RU" sz="2400" dirty="0"/>
        </a:p>
      </dgm:t>
    </dgm:pt>
    <dgm:pt modelId="{6214F89E-4711-4E1E-BC79-39F767E046A3}" type="parTrans" cxnId="{41BD9934-D0A5-4D2F-8BF4-4262FC446CFC}">
      <dgm:prSet/>
      <dgm:spPr/>
      <dgm:t>
        <a:bodyPr/>
        <a:lstStyle/>
        <a:p>
          <a:endParaRPr lang="ru-RU"/>
        </a:p>
      </dgm:t>
    </dgm:pt>
    <dgm:pt modelId="{6D2BC1BC-EB9C-4FFD-AAAB-6DF14F4E9D51}" type="sibTrans" cxnId="{41BD9934-D0A5-4D2F-8BF4-4262FC446CFC}">
      <dgm:prSet/>
      <dgm:spPr/>
      <dgm:t>
        <a:bodyPr/>
        <a:lstStyle/>
        <a:p>
          <a:endParaRPr lang="ru-RU"/>
        </a:p>
      </dgm:t>
    </dgm:pt>
    <dgm:pt modelId="{B0FC18BD-AF87-4160-AFA7-D1A215A632BB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70C0"/>
              </a:solidFill>
            </a:rPr>
            <a:t>ГБУЗ РА «ЦРБ Майкопского района» </a:t>
          </a:r>
          <a:r>
            <a:rPr lang="ru-RU" sz="2000" b="1" dirty="0" smtClean="0">
              <a:solidFill>
                <a:srgbClr val="0070C0"/>
              </a:solidFill>
            </a:rPr>
            <a:t>на </a:t>
          </a:r>
          <a:r>
            <a:rPr lang="ru-RU" sz="2000" b="1" dirty="0" smtClean="0">
              <a:solidFill>
                <a:srgbClr val="FF0000"/>
              </a:solidFill>
            </a:rPr>
            <a:t>100,7%</a:t>
          </a:r>
          <a:endParaRPr lang="ru-RU" sz="2000" dirty="0">
            <a:solidFill>
              <a:srgbClr val="FF0000"/>
            </a:solidFill>
          </a:endParaRPr>
        </a:p>
      </dgm:t>
    </dgm:pt>
    <dgm:pt modelId="{8AF55A75-BADC-4932-A76E-C091796BEA8C}" type="parTrans" cxnId="{85CEE8F6-AFB3-4D29-A6AC-D6188F499E54}">
      <dgm:prSet/>
      <dgm:spPr/>
      <dgm:t>
        <a:bodyPr/>
        <a:lstStyle/>
        <a:p>
          <a:endParaRPr lang="ru-RU"/>
        </a:p>
      </dgm:t>
    </dgm:pt>
    <dgm:pt modelId="{F8A88154-9FB1-466D-A503-49E3A2D6C7E8}" type="sibTrans" cxnId="{85CEE8F6-AFB3-4D29-A6AC-D6188F499E54}">
      <dgm:prSet/>
      <dgm:spPr/>
      <dgm:t>
        <a:bodyPr/>
        <a:lstStyle/>
        <a:p>
          <a:endParaRPr lang="ru-RU"/>
        </a:p>
      </dgm:t>
    </dgm:pt>
    <dgm:pt modelId="{51DC1812-B1B8-4CB6-8DF8-037835088A9B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70C0"/>
              </a:solidFill>
            </a:rPr>
            <a:t>ГБУЗ РА «АРКБ»</a:t>
          </a:r>
          <a:r>
            <a:rPr lang="ru-RU" sz="2000" b="1" dirty="0" smtClean="0">
              <a:solidFill>
                <a:srgbClr val="0070C0"/>
              </a:solidFill>
            </a:rPr>
            <a:t> на </a:t>
          </a:r>
          <a:r>
            <a:rPr lang="ru-RU" sz="2000" b="1" dirty="0" smtClean="0">
              <a:solidFill>
                <a:srgbClr val="FF0000"/>
              </a:solidFill>
            </a:rPr>
            <a:t>99,9%</a:t>
          </a:r>
          <a:endParaRPr lang="ru-RU" sz="2000" dirty="0">
            <a:solidFill>
              <a:srgbClr val="FF0000"/>
            </a:solidFill>
          </a:endParaRPr>
        </a:p>
      </dgm:t>
    </dgm:pt>
    <dgm:pt modelId="{1CEF6E0F-1FD2-4DD5-8F9E-019EFD846760}" type="parTrans" cxnId="{986B281D-1115-4DD6-A94E-44EBB054B230}">
      <dgm:prSet/>
      <dgm:spPr/>
      <dgm:t>
        <a:bodyPr/>
        <a:lstStyle/>
        <a:p>
          <a:endParaRPr lang="ru-RU"/>
        </a:p>
      </dgm:t>
    </dgm:pt>
    <dgm:pt modelId="{538889B4-0187-4A05-ADB9-ECD32325D37E}" type="sibTrans" cxnId="{986B281D-1115-4DD6-A94E-44EBB054B230}">
      <dgm:prSet/>
      <dgm:spPr/>
      <dgm:t>
        <a:bodyPr/>
        <a:lstStyle/>
        <a:p>
          <a:endParaRPr lang="ru-RU"/>
        </a:p>
      </dgm:t>
    </dgm:pt>
    <dgm:pt modelId="{7D17D7F2-B1BB-4C81-B5C8-EB009BB3D1A9}">
      <dgm:prSet phldrT="[Текст]" custT="1"/>
      <dgm:spPr/>
      <dgm:t>
        <a:bodyPr/>
        <a:lstStyle/>
        <a:p>
          <a:endParaRPr lang="ru-RU" sz="1800" dirty="0">
            <a:solidFill>
              <a:srgbClr val="FF0000"/>
            </a:solidFill>
          </a:endParaRPr>
        </a:p>
      </dgm:t>
    </dgm:pt>
    <dgm:pt modelId="{A24F10DB-2380-478F-AECD-5268082471AC}" type="parTrans" cxnId="{ECCA480C-0AC1-4FDE-A636-1684E77FACB0}">
      <dgm:prSet/>
      <dgm:spPr/>
      <dgm:t>
        <a:bodyPr/>
        <a:lstStyle/>
        <a:p>
          <a:endParaRPr lang="ru-RU"/>
        </a:p>
      </dgm:t>
    </dgm:pt>
    <dgm:pt modelId="{3E291B01-5860-481B-8A54-F2D1FE28959F}" type="sibTrans" cxnId="{ECCA480C-0AC1-4FDE-A636-1684E77FACB0}">
      <dgm:prSet/>
      <dgm:spPr/>
      <dgm:t>
        <a:bodyPr/>
        <a:lstStyle/>
        <a:p>
          <a:endParaRPr lang="ru-RU"/>
        </a:p>
      </dgm:t>
    </dgm:pt>
    <dgm:pt modelId="{DC09A23D-03BC-417A-ACE9-ED8CFA537865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rgbClr val="0070C0"/>
              </a:solidFill>
            </a:rPr>
            <a:t>ГБУЗ РА «АРКИБ»</a:t>
          </a:r>
          <a:r>
            <a:rPr lang="ru-RU" sz="2000" b="1" dirty="0" smtClean="0">
              <a:solidFill>
                <a:srgbClr val="0070C0"/>
              </a:solidFill>
            </a:rPr>
            <a:t> на </a:t>
          </a:r>
          <a:r>
            <a:rPr lang="ru-RU" sz="2000" b="1" dirty="0" smtClean="0">
              <a:solidFill>
                <a:srgbClr val="FF0000"/>
              </a:solidFill>
            </a:rPr>
            <a:t>99,8%  </a:t>
          </a:r>
          <a:endParaRPr lang="ru-RU" sz="2000" dirty="0">
            <a:solidFill>
              <a:srgbClr val="FF0000"/>
            </a:solidFill>
          </a:endParaRPr>
        </a:p>
      </dgm:t>
    </dgm:pt>
    <dgm:pt modelId="{5EFF657F-ADB0-4220-B995-AA4AA105EAA4}" type="parTrans" cxnId="{E361B255-DFC5-4381-BEF9-21AD6EB697F8}">
      <dgm:prSet/>
      <dgm:spPr/>
      <dgm:t>
        <a:bodyPr/>
        <a:lstStyle/>
        <a:p>
          <a:endParaRPr lang="ru-RU"/>
        </a:p>
      </dgm:t>
    </dgm:pt>
    <dgm:pt modelId="{FA27CE34-8AAA-45F3-9299-F5EF1E09C0BA}" type="sibTrans" cxnId="{E361B255-DFC5-4381-BEF9-21AD6EB697F8}">
      <dgm:prSet/>
      <dgm:spPr/>
      <dgm:t>
        <a:bodyPr/>
        <a:lstStyle/>
        <a:p>
          <a:endParaRPr lang="ru-RU"/>
        </a:p>
      </dgm:t>
    </dgm:pt>
    <dgm:pt modelId="{51BF2191-6FAD-439E-B23E-0CD15F79D9E0}">
      <dgm:prSet phldrT="[Текст]" custT="1"/>
      <dgm:spPr/>
      <dgm:t>
        <a:bodyPr/>
        <a:lstStyle/>
        <a:p>
          <a:endParaRPr lang="ru-RU" sz="1800" dirty="0">
            <a:solidFill>
              <a:srgbClr val="FF0000"/>
            </a:solidFill>
          </a:endParaRPr>
        </a:p>
      </dgm:t>
    </dgm:pt>
    <dgm:pt modelId="{76591B6E-79DC-4FDD-9DCA-923018FA7A34}" type="parTrans" cxnId="{22FA045E-F3EE-4FB4-82B0-4D27349D6E31}">
      <dgm:prSet/>
      <dgm:spPr/>
      <dgm:t>
        <a:bodyPr/>
        <a:lstStyle/>
        <a:p>
          <a:endParaRPr lang="ru-RU"/>
        </a:p>
      </dgm:t>
    </dgm:pt>
    <dgm:pt modelId="{12EEEB09-14DE-471A-8207-D84158ED1701}" type="sibTrans" cxnId="{22FA045E-F3EE-4FB4-82B0-4D27349D6E31}">
      <dgm:prSet/>
      <dgm:spPr/>
      <dgm:t>
        <a:bodyPr/>
        <a:lstStyle/>
        <a:p>
          <a:endParaRPr lang="ru-RU"/>
        </a:p>
      </dgm:t>
    </dgm:pt>
    <dgm:pt modelId="{A4C541B8-CE17-4AA3-ACA1-9D1CA83DB04D}">
      <dgm:prSet phldrT="[Текст]" custT="1"/>
      <dgm:spPr/>
      <dgm:t>
        <a:bodyPr/>
        <a:lstStyle/>
        <a:p>
          <a:endParaRPr lang="ru-RU" sz="1800" dirty="0">
            <a:solidFill>
              <a:srgbClr val="FF0000"/>
            </a:solidFill>
          </a:endParaRPr>
        </a:p>
      </dgm:t>
    </dgm:pt>
    <dgm:pt modelId="{F9DAA9CA-5B4F-4363-A257-2644DEEE204B}" type="parTrans" cxnId="{883EAC53-6C3F-4687-8473-94D03000DF05}">
      <dgm:prSet/>
      <dgm:spPr/>
      <dgm:t>
        <a:bodyPr/>
        <a:lstStyle/>
        <a:p>
          <a:endParaRPr lang="ru-RU"/>
        </a:p>
      </dgm:t>
    </dgm:pt>
    <dgm:pt modelId="{8AFC78C7-D701-4087-B73B-38BB766017D9}" type="sibTrans" cxnId="{883EAC53-6C3F-4687-8473-94D03000DF05}">
      <dgm:prSet/>
      <dgm:spPr/>
      <dgm:t>
        <a:bodyPr/>
        <a:lstStyle/>
        <a:p>
          <a:endParaRPr lang="ru-RU"/>
        </a:p>
      </dgm:t>
    </dgm:pt>
    <dgm:pt modelId="{50EC38C6-6955-4882-9EA7-98A13471F1F0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70C0"/>
              </a:solidFill>
            </a:rPr>
            <a:t>ГБУЗ РА «АРДКБ» на </a:t>
          </a:r>
          <a:r>
            <a:rPr lang="ru-RU" sz="2000" b="1" dirty="0" smtClean="0">
              <a:solidFill>
                <a:srgbClr val="FF0000"/>
              </a:solidFill>
            </a:rPr>
            <a:t>99,7%</a:t>
          </a:r>
          <a:endParaRPr lang="ru-RU" sz="2000" b="1" dirty="0">
            <a:solidFill>
              <a:srgbClr val="FF0000"/>
            </a:solidFill>
          </a:endParaRPr>
        </a:p>
      </dgm:t>
    </dgm:pt>
    <dgm:pt modelId="{E55EECDC-8F3A-490F-BFD3-DEB947B4C39C}" type="parTrans" cxnId="{36EC0E20-63FD-4A1C-955B-5522F87B9559}">
      <dgm:prSet/>
      <dgm:spPr/>
      <dgm:t>
        <a:bodyPr/>
        <a:lstStyle/>
        <a:p>
          <a:endParaRPr lang="ru-RU"/>
        </a:p>
      </dgm:t>
    </dgm:pt>
    <dgm:pt modelId="{4A0479EA-AFC6-4E4C-B8AF-A7C3AA1920AA}" type="sibTrans" cxnId="{36EC0E20-63FD-4A1C-955B-5522F87B9559}">
      <dgm:prSet/>
      <dgm:spPr/>
      <dgm:t>
        <a:bodyPr/>
        <a:lstStyle/>
        <a:p>
          <a:endParaRPr lang="ru-RU"/>
        </a:p>
      </dgm:t>
    </dgm:pt>
    <dgm:pt modelId="{2076B0E0-2041-4087-96EF-590DBC8A7A23}" type="pres">
      <dgm:prSet presAssocID="{1ED614E9-8BDF-4875-9E3F-E706FB0A3EF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88689C-E8B4-4C08-8FE8-702B1DE17FF2}" type="pres">
      <dgm:prSet presAssocID="{1ED614E9-8BDF-4875-9E3F-E706FB0A3EF0}" presName="cycle" presStyleCnt="0"/>
      <dgm:spPr/>
    </dgm:pt>
    <dgm:pt modelId="{37B7FBDF-832B-4754-A04A-C7F34D3BCA88}" type="pres">
      <dgm:prSet presAssocID="{1ED614E9-8BDF-4875-9E3F-E706FB0A3EF0}" presName="centerShape" presStyleCnt="0"/>
      <dgm:spPr/>
    </dgm:pt>
    <dgm:pt modelId="{9E1A638C-2F34-46DF-9490-AB77E2070304}" type="pres">
      <dgm:prSet presAssocID="{1ED614E9-8BDF-4875-9E3F-E706FB0A3EF0}" presName="connSite" presStyleLbl="node1" presStyleIdx="0" presStyleCnt="3"/>
      <dgm:spPr/>
    </dgm:pt>
    <dgm:pt modelId="{F91BD089-083C-4A52-A280-D79569155D0F}" type="pres">
      <dgm:prSet presAssocID="{1ED614E9-8BDF-4875-9E3F-E706FB0A3EF0}" presName="visible" presStyleLbl="node1" presStyleIdx="0" presStyleCnt="3" custScaleX="98720" custScaleY="85906" custLinFactNeighborX="-2337" custLinFactNeighborY="9397"/>
      <dgm:spPr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5046D39-3AB0-46D8-BC78-6DA53142FD79}" type="pres">
      <dgm:prSet presAssocID="{BA983AC3-8EC9-436F-9D7A-09C62A7DA9CB}" presName="Name25" presStyleLbl="parChTrans1D1" presStyleIdx="0" presStyleCnt="2"/>
      <dgm:spPr/>
      <dgm:t>
        <a:bodyPr/>
        <a:lstStyle/>
        <a:p>
          <a:endParaRPr lang="ru-RU"/>
        </a:p>
      </dgm:t>
    </dgm:pt>
    <dgm:pt modelId="{6ED39612-975F-4C88-A0C0-CF0218DA6681}" type="pres">
      <dgm:prSet presAssocID="{8C94774A-8624-4E9C-ABFA-DC5C56893635}" presName="node" presStyleCnt="0"/>
      <dgm:spPr/>
    </dgm:pt>
    <dgm:pt modelId="{B1CF213A-A058-484E-8119-02677015F47F}" type="pres">
      <dgm:prSet presAssocID="{8C94774A-8624-4E9C-ABFA-DC5C56893635}" presName="parentNode" presStyleLbl="node1" presStyleIdx="1" presStyleCnt="3" custScaleX="103825" custScaleY="99336" custLinFactNeighborX="6080" custLinFactNeighborY="146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44632-6382-4D4A-98C8-735C575A8F88}" type="pres">
      <dgm:prSet presAssocID="{8C94774A-8624-4E9C-ABFA-DC5C56893635}" presName="child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43F36-0AEA-4368-9071-0D67EBD44611}" type="pres">
      <dgm:prSet presAssocID="{1923D6E5-5B4B-4693-B63E-A4BDB0C5EA41}" presName="Name25" presStyleLbl="parChTrans1D1" presStyleIdx="1" presStyleCnt="2"/>
      <dgm:spPr/>
      <dgm:t>
        <a:bodyPr/>
        <a:lstStyle/>
        <a:p>
          <a:endParaRPr lang="ru-RU"/>
        </a:p>
      </dgm:t>
    </dgm:pt>
    <dgm:pt modelId="{32D161A6-D424-45E8-99C4-8EC5E1681F3C}" type="pres">
      <dgm:prSet presAssocID="{79F66B95-96CB-4A8E-A5CA-D5D818CE2250}" presName="node" presStyleCnt="0"/>
      <dgm:spPr/>
    </dgm:pt>
    <dgm:pt modelId="{8A6E8713-DC65-4ABC-8888-85CD18CEFF79}" type="pres">
      <dgm:prSet presAssocID="{79F66B95-96CB-4A8E-A5CA-D5D818CE2250}" presName="parentNode" presStyleLbl="node1" presStyleIdx="2" presStyleCnt="3" custScaleX="104642" custLinFactNeighborX="13748" custLinFactNeighborY="-127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FC9081-BF73-417D-900F-FBB532C17323}" type="pres">
      <dgm:prSet presAssocID="{79F66B95-96CB-4A8E-A5CA-D5D818CE2250}" presName="child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C22489-872D-45B7-A8B2-A979C3E0BFC0}" type="presOf" srcId="{50EC38C6-6955-4882-9EA7-98A13471F1F0}" destId="{DDFC9081-BF73-417D-900F-FBB532C17323}" srcOrd="0" destOrd="6" presId="urn:microsoft.com/office/officeart/2005/8/layout/radial2"/>
    <dgm:cxn modelId="{306758E9-8FD4-4A58-8B92-6AA6ECB07D92}" type="presOf" srcId="{DC09A23D-03BC-417A-ACE9-ED8CFA537865}" destId="{DDFC9081-BF73-417D-900F-FBB532C17323}" srcOrd="0" destOrd="7" presId="urn:microsoft.com/office/officeart/2005/8/layout/radial2"/>
    <dgm:cxn modelId="{2D9C0F10-5163-48DC-A63C-6432B88C55B0}" srcId="{79F66B95-96CB-4A8E-A5CA-D5D818CE2250}" destId="{C935CB57-89B2-47D1-93FF-F2CBDA5FB8B0}" srcOrd="3" destOrd="0" parTransId="{8E2E3CCB-7EDC-46EC-88C4-29F5D8A67FBE}" sibTransId="{867DDA59-0F55-46F6-B829-10259EAD676F}"/>
    <dgm:cxn modelId="{9325320D-5597-4D41-A7CF-F721260F676D}" type="presOf" srcId="{46CE8B0F-7280-4918-9BF7-F9560775B844}" destId="{72144632-6382-4D4A-98C8-735C575A8F88}" srcOrd="0" destOrd="1" presId="urn:microsoft.com/office/officeart/2005/8/layout/radial2"/>
    <dgm:cxn modelId="{CC5EA674-8961-460E-B6E2-2B7316D56648}" type="presOf" srcId="{1ED614E9-8BDF-4875-9E3F-E706FB0A3EF0}" destId="{2076B0E0-2041-4087-96EF-590DBC8A7A23}" srcOrd="0" destOrd="0" presId="urn:microsoft.com/office/officeart/2005/8/layout/radial2"/>
    <dgm:cxn modelId="{C27C2554-24E0-40F8-9264-44916A713D97}" type="presOf" srcId="{A4C541B8-CE17-4AA3-ACA1-9D1CA83DB04D}" destId="{DDFC9081-BF73-417D-900F-FBB532C17323}" srcOrd="0" destOrd="1" presId="urn:microsoft.com/office/officeart/2005/8/layout/radial2"/>
    <dgm:cxn modelId="{35E56D12-FF50-4C1C-955D-90DE224E8D34}" type="presOf" srcId="{1923D6E5-5B4B-4693-B63E-A4BDB0C5EA41}" destId="{97143F36-0AEA-4368-9071-0D67EBD44611}" srcOrd="0" destOrd="0" presId="urn:microsoft.com/office/officeart/2005/8/layout/radial2"/>
    <dgm:cxn modelId="{883EAC53-6C3F-4687-8473-94D03000DF05}" srcId="{79F66B95-96CB-4A8E-A5CA-D5D818CE2250}" destId="{A4C541B8-CE17-4AA3-ACA1-9D1CA83DB04D}" srcOrd="1" destOrd="0" parTransId="{F9DAA9CA-5B4F-4363-A257-2644DEEE204B}" sibTransId="{8AFC78C7-D701-4087-B73B-38BB766017D9}"/>
    <dgm:cxn modelId="{22FA045E-F3EE-4FB4-82B0-4D27349D6E31}" srcId="{79F66B95-96CB-4A8E-A5CA-D5D818CE2250}" destId="{51BF2191-6FAD-439E-B23E-0CD15F79D9E0}" srcOrd="0" destOrd="0" parTransId="{76591B6E-79DC-4FDD-9DCA-923018FA7A34}" sibTransId="{12EEEB09-14DE-471A-8207-D84158ED1701}"/>
    <dgm:cxn modelId="{B735DC50-ABF4-4E47-A8F9-07B109B0D296}" srcId="{8C94774A-8624-4E9C-ABFA-DC5C56893635}" destId="{6603E534-5187-41F5-8C77-C9146066B05D}" srcOrd="0" destOrd="0" parTransId="{4DA750A3-3918-4C65-A6EB-799E3CDD4239}" sibTransId="{448E00F2-EF5E-4430-BD98-6F37C3E1791B}"/>
    <dgm:cxn modelId="{805B9794-ACB7-4AA0-9405-71EFA7BEBC9D}" type="presOf" srcId="{C935CB57-89B2-47D1-93FF-F2CBDA5FB8B0}" destId="{DDFC9081-BF73-417D-900F-FBB532C17323}" srcOrd="0" destOrd="3" presId="urn:microsoft.com/office/officeart/2005/8/layout/radial2"/>
    <dgm:cxn modelId="{33AE16C3-2005-4516-900B-E19DDD986A77}" type="presOf" srcId="{51DC1812-B1B8-4CB6-8DF8-037835088A9B}" destId="{DDFC9081-BF73-417D-900F-FBB532C17323}" srcOrd="0" destOrd="5" presId="urn:microsoft.com/office/officeart/2005/8/layout/radial2"/>
    <dgm:cxn modelId="{8D7CBDF1-F892-4217-BAF8-AEA245A854DF}" type="presOf" srcId="{79F66B95-96CB-4A8E-A5CA-D5D818CE2250}" destId="{8A6E8713-DC65-4ABC-8888-85CD18CEFF79}" srcOrd="0" destOrd="0" presId="urn:microsoft.com/office/officeart/2005/8/layout/radial2"/>
    <dgm:cxn modelId="{E33E82F4-97BF-4138-ADBD-1E22FFB26D22}" type="presOf" srcId="{BA983AC3-8EC9-436F-9D7A-09C62A7DA9CB}" destId="{55046D39-3AB0-46D8-BC78-6DA53142FD79}" srcOrd="0" destOrd="0" presId="urn:microsoft.com/office/officeart/2005/8/layout/radial2"/>
    <dgm:cxn modelId="{F0085D43-3F60-4F0B-8367-424B8175F55A}" type="presOf" srcId="{51BF2191-6FAD-439E-B23E-0CD15F79D9E0}" destId="{DDFC9081-BF73-417D-900F-FBB532C17323}" srcOrd="0" destOrd="0" presId="urn:microsoft.com/office/officeart/2005/8/layout/radial2"/>
    <dgm:cxn modelId="{9BAA9A74-11B5-4E48-AB15-E9968F92F14B}" type="presOf" srcId="{00DF2EFB-881A-4287-9F17-1F83BC7428E0}" destId="{DDFC9081-BF73-417D-900F-FBB532C17323}" srcOrd="0" destOrd="2" presId="urn:microsoft.com/office/officeart/2005/8/layout/radial2"/>
    <dgm:cxn modelId="{C743983C-63D1-4EF0-83D5-D314DDF67892}" type="presOf" srcId="{B0FC18BD-AF87-4160-AFA7-D1A215A632BB}" destId="{DDFC9081-BF73-417D-900F-FBB532C17323}" srcOrd="0" destOrd="4" presId="urn:microsoft.com/office/officeart/2005/8/layout/radial2"/>
    <dgm:cxn modelId="{ECCA480C-0AC1-4FDE-A636-1684E77FACB0}" srcId="{79F66B95-96CB-4A8E-A5CA-D5D818CE2250}" destId="{7D17D7F2-B1BB-4C81-B5C8-EB009BB3D1A9}" srcOrd="8" destOrd="0" parTransId="{A24F10DB-2380-478F-AECD-5268082471AC}" sibTransId="{3E291B01-5860-481B-8A54-F2D1FE28959F}"/>
    <dgm:cxn modelId="{ED93E8A5-1209-421B-80EC-FCF3F6FBD0F6}" type="presOf" srcId="{7D17D7F2-B1BB-4C81-B5C8-EB009BB3D1A9}" destId="{DDFC9081-BF73-417D-900F-FBB532C17323}" srcOrd="0" destOrd="8" presId="urn:microsoft.com/office/officeart/2005/8/layout/radial2"/>
    <dgm:cxn modelId="{E361B255-DFC5-4381-BEF9-21AD6EB697F8}" srcId="{79F66B95-96CB-4A8E-A5CA-D5D818CE2250}" destId="{DC09A23D-03BC-417A-ACE9-ED8CFA537865}" srcOrd="7" destOrd="0" parTransId="{5EFF657F-ADB0-4220-B995-AA4AA105EAA4}" sibTransId="{FA27CE34-8AAA-45F3-9299-F5EF1E09C0BA}"/>
    <dgm:cxn modelId="{6253471D-0368-4E93-96D1-A630CDCA7312}" srcId="{1ED614E9-8BDF-4875-9E3F-E706FB0A3EF0}" destId="{79F66B95-96CB-4A8E-A5CA-D5D818CE2250}" srcOrd="1" destOrd="0" parTransId="{1923D6E5-5B4B-4693-B63E-A4BDB0C5EA41}" sibTransId="{30FC697B-9AFA-4650-B664-1F8503ECF427}"/>
    <dgm:cxn modelId="{3A633197-A891-46C4-9E9A-A8296216DD02}" srcId="{79F66B95-96CB-4A8E-A5CA-D5D818CE2250}" destId="{00DF2EFB-881A-4287-9F17-1F83BC7428E0}" srcOrd="2" destOrd="0" parTransId="{52E6B061-C1DD-4704-8D3A-E693EA1FDA68}" sibTransId="{083693FF-C4D6-4014-AB72-97CEA7A1167F}"/>
    <dgm:cxn modelId="{D47C836C-DCE6-43F0-A937-23B75AE4E118}" type="presOf" srcId="{815118FD-AA25-4ACA-8292-C7F3E9C8F6DE}" destId="{DDFC9081-BF73-417D-900F-FBB532C17323}" srcOrd="0" destOrd="9" presId="urn:microsoft.com/office/officeart/2005/8/layout/radial2"/>
    <dgm:cxn modelId="{986B281D-1115-4DD6-A94E-44EBB054B230}" srcId="{79F66B95-96CB-4A8E-A5CA-D5D818CE2250}" destId="{51DC1812-B1B8-4CB6-8DF8-037835088A9B}" srcOrd="5" destOrd="0" parTransId="{1CEF6E0F-1FD2-4DD5-8F9E-019EFD846760}" sibTransId="{538889B4-0187-4A05-ADB9-ECD32325D37E}"/>
    <dgm:cxn modelId="{9DDD2A5B-8484-4D0A-902A-D740FA1ED20A}" srcId="{1ED614E9-8BDF-4875-9E3F-E706FB0A3EF0}" destId="{8C94774A-8624-4E9C-ABFA-DC5C56893635}" srcOrd="0" destOrd="0" parTransId="{BA983AC3-8EC9-436F-9D7A-09C62A7DA9CB}" sibTransId="{2E5C543D-D545-42FA-82C5-FF291FA5CEC7}"/>
    <dgm:cxn modelId="{E7D84EC8-75F6-4772-9EE0-F20DC1CF4557}" srcId="{8C94774A-8624-4E9C-ABFA-DC5C56893635}" destId="{46CE8B0F-7280-4918-9BF7-F9560775B844}" srcOrd="1" destOrd="0" parTransId="{0121903B-C52C-46A9-B13B-8DABCA7AFA15}" sibTransId="{22CCE7B9-0CCE-4E8A-9308-B6A334747F76}"/>
    <dgm:cxn modelId="{36EC0E20-63FD-4A1C-955B-5522F87B9559}" srcId="{79F66B95-96CB-4A8E-A5CA-D5D818CE2250}" destId="{50EC38C6-6955-4882-9EA7-98A13471F1F0}" srcOrd="6" destOrd="0" parTransId="{E55EECDC-8F3A-490F-BFD3-DEB947B4C39C}" sibTransId="{4A0479EA-AFC6-4E4C-B8AF-A7C3AA1920AA}"/>
    <dgm:cxn modelId="{4015DF0D-B635-4631-BF23-750344E6C47E}" type="presOf" srcId="{8C94774A-8624-4E9C-ABFA-DC5C56893635}" destId="{B1CF213A-A058-484E-8119-02677015F47F}" srcOrd="0" destOrd="0" presId="urn:microsoft.com/office/officeart/2005/8/layout/radial2"/>
    <dgm:cxn modelId="{6B9A51ED-980C-481E-B622-1D41C0BEB7B8}" type="presOf" srcId="{6603E534-5187-41F5-8C77-C9146066B05D}" destId="{72144632-6382-4D4A-98C8-735C575A8F88}" srcOrd="0" destOrd="0" presId="urn:microsoft.com/office/officeart/2005/8/layout/radial2"/>
    <dgm:cxn modelId="{41BD9934-D0A5-4D2F-8BF4-4262FC446CFC}" srcId="{79F66B95-96CB-4A8E-A5CA-D5D818CE2250}" destId="{815118FD-AA25-4ACA-8292-C7F3E9C8F6DE}" srcOrd="9" destOrd="0" parTransId="{6214F89E-4711-4E1E-BC79-39F767E046A3}" sibTransId="{6D2BC1BC-EB9C-4FFD-AAAB-6DF14F4E9D51}"/>
    <dgm:cxn modelId="{85CEE8F6-AFB3-4D29-A6AC-D6188F499E54}" srcId="{79F66B95-96CB-4A8E-A5CA-D5D818CE2250}" destId="{B0FC18BD-AF87-4160-AFA7-D1A215A632BB}" srcOrd="4" destOrd="0" parTransId="{8AF55A75-BADC-4932-A76E-C091796BEA8C}" sibTransId="{F8A88154-9FB1-466D-A503-49E3A2D6C7E8}"/>
    <dgm:cxn modelId="{5CB8FF5E-96F6-42C2-84C1-4AB23420839C}" type="presParOf" srcId="{2076B0E0-2041-4087-96EF-590DBC8A7A23}" destId="{F488689C-E8B4-4C08-8FE8-702B1DE17FF2}" srcOrd="0" destOrd="0" presId="urn:microsoft.com/office/officeart/2005/8/layout/radial2"/>
    <dgm:cxn modelId="{6D4A1388-5AB9-4B9B-8DA7-A85397599986}" type="presParOf" srcId="{F488689C-E8B4-4C08-8FE8-702B1DE17FF2}" destId="{37B7FBDF-832B-4754-A04A-C7F34D3BCA88}" srcOrd="0" destOrd="0" presId="urn:microsoft.com/office/officeart/2005/8/layout/radial2"/>
    <dgm:cxn modelId="{4EEB997C-6F8E-41FB-B4BD-2A02E5A12A26}" type="presParOf" srcId="{37B7FBDF-832B-4754-A04A-C7F34D3BCA88}" destId="{9E1A638C-2F34-46DF-9490-AB77E2070304}" srcOrd="0" destOrd="0" presId="urn:microsoft.com/office/officeart/2005/8/layout/radial2"/>
    <dgm:cxn modelId="{FA678C2B-6763-4218-8BD0-6D8A3CD0DB81}" type="presParOf" srcId="{37B7FBDF-832B-4754-A04A-C7F34D3BCA88}" destId="{F91BD089-083C-4A52-A280-D79569155D0F}" srcOrd="1" destOrd="0" presId="urn:microsoft.com/office/officeart/2005/8/layout/radial2"/>
    <dgm:cxn modelId="{E4E0DA86-0AC9-4B5A-9307-AF56FAAC4B0F}" type="presParOf" srcId="{F488689C-E8B4-4C08-8FE8-702B1DE17FF2}" destId="{55046D39-3AB0-46D8-BC78-6DA53142FD79}" srcOrd="1" destOrd="0" presId="urn:microsoft.com/office/officeart/2005/8/layout/radial2"/>
    <dgm:cxn modelId="{E36AED20-4F59-4DFD-9730-0A9023F84C1D}" type="presParOf" srcId="{F488689C-E8B4-4C08-8FE8-702B1DE17FF2}" destId="{6ED39612-975F-4C88-A0C0-CF0218DA6681}" srcOrd="2" destOrd="0" presId="urn:microsoft.com/office/officeart/2005/8/layout/radial2"/>
    <dgm:cxn modelId="{AF5499BC-61F0-4E85-9385-841EDA055938}" type="presParOf" srcId="{6ED39612-975F-4C88-A0C0-CF0218DA6681}" destId="{B1CF213A-A058-484E-8119-02677015F47F}" srcOrd="0" destOrd="0" presId="urn:microsoft.com/office/officeart/2005/8/layout/radial2"/>
    <dgm:cxn modelId="{67A41AE2-A700-4781-9A87-119D4A57DD6E}" type="presParOf" srcId="{6ED39612-975F-4C88-A0C0-CF0218DA6681}" destId="{72144632-6382-4D4A-98C8-735C575A8F88}" srcOrd="1" destOrd="0" presId="urn:microsoft.com/office/officeart/2005/8/layout/radial2"/>
    <dgm:cxn modelId="{C97448A4-415C-4FC2-8A1A-D3B8183F487B}" type="presParOf" srcId="{F488689C-E8B4-4C08-8FE8-702B1DE17FF2}" destId="{97143F36-0AEA-4368-9071-0D67EBD44611}" srcOrd="3" destOrd="0" presId="urn:microsoft.com/office/officeart/2005/8/layout/radial2"/>
    <dgm:cxn modelId="{A69BFB48-52AE-4B98-99F2-9D8E6D211BC6}" type="presParOf" srcId="{F488689C-E8B4-4C08-8FE8-702B1DE17FF2}" destId="{32D161A6-D424-45E8-99C4-8EC5E1681F3C}" srcOrd="4" destOrd="0" presId="urn:microsoft.com/office/officeart/2005/8/layout/radial2"/>
    <dgm:cxn modelId="{C73BADC4-BC48-4A59-801F-65B7D027FDCA}" type="presParOf" srcId="{32D161A6-D424-45E8-99C4-8EC5E1681F3C}" destId="{8A6E8713-DC65-4ABC-8888-85CD18CEFF79}" srcOrd="0" destOrd="0" presId="urn:microsoft.com/office/officeart/2005/8/layout/radial2"/>
    <dgm:cxn modelId="{C3EFD9D6-2A8A-4386-A693-0AF8456A36A8}" type="presParOf" srcId="{32D161A6-D424-45E8-99C4-8EC5E1681F3C}" destId="{DDFC9081-BF73-417D-900F-FBB532C17323}" srcOrd="1" destOrd="0" presId="urn:microsoft.com/office/officeart/2005/8/layout/radial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428E50-2064-4F5D-8F60-2B74158FDB0C}" type="doc">
      <dgm:prSet loTypeId="urn:microsoft.com/office/officeart/2005/8/layout/arrow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F5B949-E301-418D-9EBB-7DDFC640DD83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2000" b="1" dirty="0" smtClean="0">
              <a:solidFill>
                <a:srgbClr val="00B050"/>
              </a:solidFill>
            </a:rPr>
            <a:t>Наибольшее </a:t>
          </a:r>
          <a:r>
            <a:rPr lang="ru-RU" sz="2000" b="1" i="1" u="sng" dirty="0" smtClean="0">
              <a:solidFill>
                <a:srgbClr val="FF0000"/>
              </a:solidFill>
            </a:rPr>
            <a:t>перевыполнение</a:t>
          </a:r>
          <a:r>
            <a:rPr lang="ru-RU" sz="2000" b="1" dirty="0" smtClean="0">
              <a:solidFill>
                <a:srgbClr val="FF0000"/>
              </a:solidFill>
            </a:rPr>
            <a:t> </a:t>
          </a:r>
          <a:r>
            <a:rPr lang="ru-RU" sz="2000" b="1" dirty="0" smtClean="0">
              <a:solidFill>
                <a:srgbClr val="00B050"/>
              </a:solidFill>
            </a:rPr>
            <a:t>объемов по КСГ за 3 месяца 2017 года отмечается в </a:t>
          </a:r>
        </a:p>
        <a:p>
          <a:r>
            <a:rPr lang="ru-RU" sz="2000" b="1" dirty="0" smtClean="0">
              <a:solidFill>
                <a:srgbClr val="00B050"/>
              </a:solidFill>
            </a:rPr>
            <a:t>ГБУЗ РА «АРКОД им. М.Х. </a:t>
          </a:r>
          <a:r>
            <a:rPr lang="ru-RU" sz="2000" b="1" dirty="0" err="1" smtClean="0">
              <a:solidFill>
                <a:srgbClr val="00B050"/>
              </a:solidFill>
            </a:rPr>
            <a:t>Ашхамафа</a:t>
          </a:r>
          <a:r>
            <a:rPr lang="ru-RU" sz="2000" b="1" dirty="0" smtClean="0">
              <a:solidFill>
                <a:srgbClr val="00B050"/>
              </a:solidFill>
            </a:rPr>
            <a:t>»-</a:t>
          </a:r>
          <a:r>
            <a:rPr lang="ru-RU" sz="2000" b="1" dirty="0" smtClean="0">
              <a:solidFill>
                <a:srgbClr val="FF0000"/>
              </a:solidFill>
            </a:rPr>
            <a:t>116,2% </a:t>
          </a:r>
        </a:p>
        <a:p>
          <a:r>
            <a:rPr lang="ru-RU" sz="2000" b="1" dirty="0" smtClean="0">
              <a:solidFill>
                <a:srgbClr val="00B050"/>
              </a:solidFill>
            </a:rPr>
            <a:t>ГБУЗ РА  «МГКБ» -</a:t>
          </a:r>
          <a:r>
            <a:rPr lang="ru-RU" sz="2000" b="1" dirty="0" smtClean="0">
              <a:solidFill>
                <a:srgbClr val="FF0000"/>
              </a:solidFill>
            </a:rPr>
            <a:t>107,0%</a:t>
          </a:r>
          <a:endParaRPr lang="ru-RU" sz="2000" dirty="0">
            <a:solidFill>
              <a:srgbClr val="FF0000"/>
            </a:solidFill>
          </a:endParaRPr>
        </a:p>
      </dgm:t>
    </dgm:pt>
    <dgm:pt modelId="{D5AB6B55-DBC5-4385-8151-A0D71C229CAF}" type="parTrans" cxnId="{1A1C36C0-9D38-4878-8DDC-360206942D36}">
      <dgm:prSet/>
      <dgm:spPr/>
      <dgm:t>
        <a:bodyPr/>
        <a:lstStyle/>
        <a:p>
          <a:endParaRPr lang="ru-RU"/>
        </a:p>
      </dgm:t>
    </dgm:pt>
    <dgm:pt modelId="{93F173DA-A859-42BD-BD55-84253EC99660}" type="sibTrans" cxnId="{1A1C36C0-9D38-4878-8DDC-360206942D36}">
      <dgm:prSet/>
      <dgm:spPr/>
      <dgm:t>
        <a:bodyPr/>
        <a:lstStyle/>
        <a:p>
          <a:endParaRPr lang="ru-RU"/>
        </a:p>
      </dgm:t>
    </dgm:pt>
    <dgm:pt modelId="{EBBF8765-3AAD-472B-8D16-B17E2F03405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2000" b="1" u="sng" dirty="0" smtClean="0">
              <a:solidFill>
                <a:srgbClr val="FF0000"/>
              </a:solidFill>
            </a:rPr>
            <a:t>Недовыполнение</a:t>
          </a:r>
          <a:r>
            <a:rPr lang="ru-RU" sz="2000" b="1" dirty="0" smtClean="0"/>
            <a:t> </a:t>
          </a:r>
          <a:r>
            <a:rPr lang="ru-RU" sz="2000" b="1" dirty="0" smtClean="0">
              <a:solidFill>
                <a:srgbClr val="002060"/>
              </a:solidFill>
            </a:rPr>
            <a:t>объемов в 1-ом квартале 2017 года в следующих МО:</a:t>
          </a:r>
        </a:p>
        <a:p>
          <a:r>
            <a:rPr lang="ru-RU" sz="2000" b="1" dirty="0" smtClean="0">
              <a:solidFill>
                <a:srgbClr val="C00000"/>
              </a:solidFill>
            </a:rPr>
            <a:t>ГБУЗ РА «Адыгейская МБ » </a:t>
          </a:r>
          <a:r>
            <a:rPr lang="ru-RU" sz="2000" b="1" dirty="0" smtClean="0"/>
            <a:t>– </a:t>
          </a:r>
          <a:r>
            <a:rPr lang="ru-RU" sz="2000" b="1" dirty="0" smtClean="0">
              <a:solidFill>
                <a:srgbClr val="FF0000"/>
              </a:solidFill>
            </a:rPr>
            <a:t>99,3%</a:t>
          </a:r>
          <a:r>
            <a:rPr lang="ru-RU" sz="2000" b="1" dirty="0" smtClean="0"/>
            <a:t> </a:t>
          </a:r>
          <a:r>
            <a:rPr lang="ru-RU" sz="2000" b="1" dirty="0" smtClean="0">
              <a:solidFill>
                <a:srgbClr val="002060"/>
              </a:solidFill>
            </a:rPr>
            <a:t>от плана, утвержденного на квартал.</a:t>
          </a:r>
        </a:p>
        <a:p>
          <a:r>
            <a:rPr lang="ru-RU" sz="2000" b="1" dirty="0" smtClean="0">
              <a:solidFill>
                <a:srgbClr val="C00000"/>
              </a:solidFill>
            </a:rPr>
            <a:t>ГБУЗ РА «</a:t>
          </a:r>
          <a:r>
            <a:rPr lang="ru-RU" sz="2000" b="1" dirty="0" err="1" smtClean="0">
              <a:solidFill>
                <a:srgbClr val="C00000"/>
              </a:solidFill>
            </a:rPr>
            <a:t>Кошехабльская</a:t>
          </a:r>
          <a:r>
            <a:rPr lang="ru-RU" sz="2000" b="1" dirty="0" smtClean="0">
              <a:solidFill>
                <a:srgbClr val="C00000"/>
              </a:solidFill>
            </a:rPr>
            <a:t> ЦРБ» </a:t>
          </a:r>
          <a:r>
            <a:rPr lang="ru-RU" sz="2000" b="1" dirty="0" smtClean="0"/>
            <a:t>- </a:t>
          </a:r>
          <a:r>
            <a:rPr lang="ru-RU" sz="2000" b="1" dirty="0" smtClean="0">
              <a:solidFill>
                <a:srgbClr val="FF0000"/>
              </a:solidFill>
            </a:rPr>
            <a:t>99,2 % </a:t>
          </a:r>
          <a:r>
            <a:rPr lang="ru-RU" sz="2000" b="1" dirty="0" smtClean="0">
              <a:solidFill>
                <a:srgbClr val="002060"/>
              </a:solidFill>
            </a:rPr>
            <a:t>от плана, утвержденного на квартал;</a:t>
          </a:r>
        </a:p>
        <a:p>
          <a:r>
            <a:rPr lang="ru-RU" sz="2000" b="1" dirty="0" smtClean="0">
              <a:solidFill>
                <a:srgbClr val="C00000"/>
              </a:solidFill>
            </a:rPr>
            <a:t>ООО «СМЦ им. Х.М. </a:t>
          </a:r>
          <a:r>
            <a:rPr lang="ru-RU" sz="2000" b="1" dirty="0" err="1" smtClean="0">
              <a:solidFill>
                <a:srgbClr val="C00000"/>
              </a:solidFill>
            </a:rPr>
            <a:t>Совмена</a:t>
          </a:r>
          <a:r>
            <a:rPr lang="ru-RU" sz="2000" b="1" dirty="0" smtClean="0">
              <a:solidFill>
                <a:srgbClr val="C00000"/>
              </a:solidFill>
            </a:rPr>
            <a:t> - клиника 21 века» </a:t>
          </a:r>
          <a:r>
            <a:rPr lang="ru-RU" sz="2000" b="1" dirty="0" smtClean="0"/>
            <a:t>- </a:t>
          </a:r>
          <a:r>
            <a:rPr lang="ru-RU" sz="2000" b="1" dirty="0" smtClean="0">
              <a:solidFill>
                <a:srgbClr val="FF0000"/>
              </a:solidFill>
            </a:rPr>
            <a:t>98,2%</a:t>
          </a:r>
          <a:endParaRPr lang="ru-RU" sz="2000" b="1" dirty="0" smtClean="0"/>
        </a:p>
      </dgm:t>
    </dgm:pt>
    <dgm:pt modelId="{7FFE2BF7-040A-4EEF-B273-B4031C8FF8D1}" type="parTrans" cxnId="{E564C47A-A980-4EE4-B989-6B8F844A27F0}">
      <dgm:prSet/>
      <dgm:spPr/>
      <dgm:t>
        <a:bodyPr/>
        <a:lstStyle/>
        <a:p>
          <a:endParaRPr lang="ru-RU"/>
        </a:p>
      </dgm:t>
    </dgm:pt>
    <dgm:pt modelId="{533AF382-2D7B-4E2A-8E34-B0ADF8DAAB42}" type="sibTrans" cxnId="{E564C47A-A980-4EE4-B989-6B8F844A27F0}">
      <dgm:prSet/>
      <dgm:spPr/>
      <dgm:t>
        <a:bodyPr/>
        <a:lstStyle/>
        <a:p>
          <a:endParaRPr lang="ru-RU"/>
        </a:p>
      </dgm:t>
    </dgm:pt>
    <dgm:pt modelId="{B47B2157-CB3E-4BA0-86E7-CE197BD57827}" type="pres">
      <dgm:prSet presAssocID="{94428E50-2064-4F5D-8F60-2B74158FDB0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27ABD7-CD9B-4C24-9C7E-05CB33A9DC39}" type="pres">
      <dgm:prSet presAssocID="{67F5B949-E301-418D-9EBB-7DDFC640DD83}" presName="upArrow" presStyleLbl="node1" presStyleIdx="0" presStyleCnt="2" custScaleX="81485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</dgm:pt>
    <dgm:pt modelId="{14AC1200-4506-4ACA-B86A-4F31CB9654DF}" type="pres">
      <dgm:prSet presAssocID="{67F5B949-E301-418D-9EBB-7DDFC640DD83}" presName="upArrowText" presStyleLbl="revTx" presStyleIdx="0" presStyleCnt="2" custScaleX="126351" custScaleY="83436" custLinFactNeighborX="6374" custLinFactNeighborY="-20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81D001-9F85-4173-A29E-C3E5A0F22DC8}" type="pres">
      <dgm:prSet presAssocID="{EBBF8765-3AAD-472B-8D16-B17E2F034058}" presName="downArrow" presStyleLbl="node1" presStyleIdx="1" presStyleCnt="2" custScaleX="86298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</dgm:pt>
    <dgm:pt modelId="{4F4DE77B-1EEF-4FB7-A0CE-E4DE09690513}" type="pres">
      <dgm:prSet presAssocID="{EBBF8765-3AAD-472B-8D16-B17E2F034058}" presName="downArrowText" presStyleLbl="revTx" presStyleIdx="1" presStyleCnt="2" custScaleX="108634" custScaleY="113150" custLinFactNeighborX="-818" custLinFactNeighborY="-55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E94296-054D-4759-B6FC-8F128DDC2DD8}" type="presOf" srcId="{EBBF8765-3AAD-472B-8D16-B17E2F034058}" destId="{4F4DE77B-1EEF-4FB7-A0CE-E4DE09690513}" srcOrd="0" destOrd="0" presId="urn:microsoft.com/office/officeart/2005/8/layout/arrow4"/>
    <dgm:cxn modelId="{DD7A8FF5-A281-4C6D-A31E-86FD0F1855AF}" type="presOf" srcId="{94428E50-2064-4F5D-8F60-2B74158FDB0C}" destId="{B47B2157-CB3E-4BA0-86E7-CE197BD57827}" srcOrd="0" destOrd="0" presId="urn:microsoft.com/office/officeart/2005/8/layout/arrow4"/>
    <dgm:cxn modelId="{43C0E430-600E-455F-8F87-28C01849379C}" type="presOf" srcId="{67F5B949-E301-418D-9EBB-7DDFC640DD83}" destId="{14AC1200-4506-4ACA-B86A-4F31CB9654DF}" srcOrd="0" destOrd="0" presId="urn:microsoft.com/office/officeart/2005/8/layout/arrow4"/>
    <dgm:cxn modelId="{E564C47A-A980-4EE4-B989-6B8F844A27F0}" srcId="{94428E50-2064-4F5D-8F60-2B74158FDB0C}" destId="{EBBF8765-3AAD-472B-8D16-B17E2F034058}" srcOrd="1" destOrd="0" parTransId="{7FFE2BF7-040A-4EEF-B273-B4031C8FF8D1}" sibTransId="{533AF382-2D7B-4E2A-8E34-B0ADF8DAAB42}"/>
    <dgm:cxn modelId="{1A1C36C0-9D38-4878-8DDC-360206942D36}" srcId="{94428E50-2064-4F5D-8F60-2B74158FDB0C}" destId="{67F5B949-E301-418D-9EBB-7DDFC640DD83}" srcOrd="0" destOrd="0" parTransId="{D5AB6B55-DBC5-4385-8151-A0D71C229CAF}" sibTransId="{93F173DA-A859-42BD-BD55-84253EC99660}"/>
    <dgm:cxn modelId="{7F4AB661-C607-4DD9-946A-8FE6B7862306}" type="presParOf" srcId="{B47B2157-CB3E-4BA0-86E7-CE197BD57827}" destId="{A927ABD7-CD9B-4C24-9C7E-05CB33A9DC39}" srcOrd="0" destOrd="0" presId="urn:microsoft.com/office/officeart/2005/8/layout/arrow4"/>
    <dgm:cxn modelId="{62BFC03F-38AF-47D1-B252-24B2223AAEFA}" type="presParOf" srcId="{B47B2157-CB3E-4BA0-86E7-CE197BD57827}" destId="{14AC1200-4506-4ACA-B86A-4F31CB9654DF}" srcOrd="1" destOrd="0" presId="urn:microsoft.com/office/officeart/2005/8/layout/arrow4"/>
    <dgm:cxn modelId="{EAB38EE2-F638-4114-B1BB-FBAE3200594E}" type="presParOf" srcId="{B47B2157-CB3E-4BA0-86E7-CE197BD57827}" destId="{B081D001-9F85-4173-A29E-C3E5A0F22DC8}" srcOrd="2" destOrd="0" presId="urn:microsoft.com/office/officeart/2005/8/layout/arrow4"/>
    <dgm:cxn modelId="{647E9C82-1F61-48AF-AEE1-83868688624B}" type="presParOf" srcId="{B47B2157-CB3E-4BA0-86E7-CE197BD57827}" destId="{4F4DE77B-1EEF-4FB7-A0CE-E4DE09690513}" srcOrd="3" destOrd="0" presId="urn:microsoft.com/office/officeart/2005/8/layout/arrow4"/>
  </dgm:cxnLst>
  <dgm:bg>
    <a:solidFill>
      <a:schemeClr val="accent5">
        <a:lumMod val="20000"/>
        <a:lumOff val="80000"/>
      </a:schemeClr>
    </a:soli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12B7D4E-948D-4B36-A24C-BE881EF3DAF4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8463772-0413-4683-88B2-B9183A5FE4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500174"/>
            <a:ext cx="7724772" cy="3343276"/>
          </a:xfrm>
        </p:spPr>
        <p:txBody>
          <a:bodyPr>
            <a:norm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Анализ выполнения объемов стационарной медицинской помощи в разрезе КСГ в МО РА </a:t>
            </a:r>
            <a:b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 1 квартал 2017 года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5286388"/>
            <a:ext cx="8153400" cy="1214446"/>
          </a:xfrm>
        </p:spPr>
        <p:txBody>
          <a:bodyPr>
            <a:normAutofit fontScale="85000" lnSpcReduction="2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>
              <a:buNone/>
            </a:pPr>
            <a:endParaRPr lang="ru-RU" sz="20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r">
              <a:buNone/>
            </a:pPr>
            <a:endParaRPr lang="ru-RU" sz="20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r">
              <a:buNone/>
            </a:pPr>
            <a:r>
              <a:rPr lang="ru-RU" sz="2300" dirty="0" smtClean="0">
                <a:ln w="18415" cmpd="sng">
                  <a:solidFill>
                    <a:srgbClr val="FFFF69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О. М. Кабатова</a:t>
            </a:r>
            <a:br>
              <a:rPr lang="ru-RU" sz="2300" dirty="0" smtClean="0">
                <a:ln w="18415" cmpd="sng">
                  <a:solidFill>
                    <a:srgbClr val="FFFF69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300" dirty="0" smtClean="0">
                <a:ln w="18415" cmpd="sng">
                  <a:solidFill>
                    <a:srgbClr val="FFFF69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начальник отдела организации ОМС и ЗПЗ</a:t>
            </a:r>
          </a:p>
          <a:p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142852"/>
            <a:ext cx="1357290" cy="1357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85728"/>
            <a:ext cx="8215370" cy="6143668"/>
          </a:xfrm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>
              <a:buFont typeface="Wingdings" pitchFamily="2" charset="2"/>
              <a:buChar char="Ø"/>
            </a:pPr>
            <a:endParaRPr lang="ru-RU" sz="2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</a:endParaRPr>
          </a:p>
          <a:p>
            <a:pPr marL="85725" indent="0" algn="ctr">
              <a:buNone/>
            </a:pP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В стационарной медицинской помощи      </a:t>
            </a:r>
          </a:p>
          <a:p>
            <a:pPr marL="85725" indent="0" algn="ctr">
              <a:buNone/>
            </a:pP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используются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315 КСГ 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и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37 КПГ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.</a:t>
            </a:r>
          </a:p>
          <a:p>
            <a:pPr marL="1339850" indent="0" algn="just">
              <a:buNone/>
            </a:pPr>
            <a:endParaRPr lang="ru-RU" sz="2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</a:endParaRPr>
          </a:p>
          <a:p>
            <a:pPr marL="1339850" indent="0" algn="just">
              <a:buFont typeface="Wingdings" pitchFamily="2" charset="2"/>
              <a:buChar char="Ø"/>
            </a:pP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 При подведении итогов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за 1 квартал 2017 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года  медицинскими организациями РА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перевыполнены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 плановые объемные показатели по стационарной медицинской помощи на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101,1%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, от плана, утвержденного на квартал. </a:t>
            </a:r>
          </a:p>
          <a:p>
            <a:pPr algn="just">
              <a:buNone/>
            </a:pPr>
            <a:endParaRPr lang="ru-RU" sz="28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По РА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по КСГ 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(пл. 19 880/факт 20 112)   выполнены объемы за 1 квартал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на 102,2%  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от квартального плана,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ВМП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 (189/178) на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94,2%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 от квартального плана,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медицинская реабилитация 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(193/199)  – на </a:t>
            </a:r>
            <a:r>
              <a:rPr lang="ru-RU" sz="2800" b="1" cap="all" dirty="0" smtClean="0">
                <a:ln w="0"/>
                <a:solidFill>
                  <a:srgbClr val="FF0000"/>
                </a:solidFill>
                <a:effectLst/>
              </a:rPr>
              <a:t>103,1%</a:t>
            </a:r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</a:rPr>
              <a:t> от квартального плана.</a:t>
            </a:r>
          </a:p>
          <a:p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1512" name="Picture 8" descr="http://www.yarsovteh.ru/i/831.jpg"/>
          <p:cNvPicPr>
            <a:picLocks noChangeAspect="1" noChangeArrowheads="1"/>
          </p:cNvPicPr>
          <p:nvPr/>
        </p:nvPicPr>
        <p:blipFill>
          <a:blip r:embed="rId2" cstate="print"/>
          <a:srcRect l="17979" r="17583"/>
          <a:stretch>
            <a:fillRect/>
          </a:stretch>
        </p:blipFill>
        <p:spPr bwMode="auto">
          <a:xfrm>
            <a:off x="500034" y="1428736"/>
            <a:ext cx="1214414" cy="2808066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ВМП: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	План/факт (квартальный)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428596" y="1714488"/>
          <a:ext cx="8215370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Медицинская реабилитация: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</a:b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500034" y="1714488"/>
          <a:ext cx="8286808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282" y="285728"/>
          <a:ext cx="8551893" cy="581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57158" y="357166"/>
          <a:ext cx="8572560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14290"/>
            <a:ext cx="8266014" cy="635798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7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«Адыгейская МБ им. </a:t>
            </a:r>
            <a:r>
              <a:rPr lang="ru-RU" sz="7200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Батмена</a:t>
            </a:r>
            <a:r>
              <a:rPr lang="ru-RU" sz="7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7200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b="1" dirty="0" smtClean="0"/>
              <a:t> </a:t>
            </a:r>
            <a:endParaRPr lang="ru-RU" sz="6400" dirty="0" smtClean="0"/>
          </a:p>
          <a:p>
            <a:pPr algn="just">
              <a:buNone/>
            </a:pP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Общее выполнение плана по </a:t>
            </a:r>
            <a:r>
              <a:rPr lang="ru-RU" sz="6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КСГ 99,3% от плана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утвержденного на 1 квартал 2017г.</a:t>
            </a:r>
          </a:p>
          <a:p>
            <a:pPr algn="just">
              <a:buNone/>
            </a:pP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Имеется лицензия:</a:t>
            </a:r>
          </a:p>
          <a:p>
            <a:pPr algn="just">
              <a:buNone/>
            </a:pP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 урологии, но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0/факт 47;</a:t>
            </a:r>
            <a:endParaRPr lang="ru-RU" sz="6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 неонатологии - план 1/факт 0;</a:t>
            </a:r>
          </a:p>
          <a:p>
            <a:pPr algn="just">
              <a:buNone/>
            </a:pP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по ревматологии - план 0/факт 2.</a:t>
            </a:r>
          </a:p>
          <a:p>
            <a:pPr algn="just">
              <a:buNone/>
            </a:pP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Нет лицензий:</a:t>
            </a:r>
          </a:p>
          <a:p>
            <a:pPr algn="just"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колопроктологии, а по факту 9 случаев;</a:t>
            </a:r>
          </a:p>
          <a:p>
            <a:pPr algn="just">
              <a:buFontTx/>
              <a:buChar char="-"/>
            </a:pPr>
            <a:r>
              <a:rPr lang="ru-RU" sz="6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торакальной хирурги, - план 0/факт </a:t>
            </a:r>
            <a:r>
              <a:rPr lang="ru-RU" sz="6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1;</a:t>
            </a:r>
            <a:endParaRPr lang="ru-RU" sz="6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Перевыполнен план по:  </a:t>
            </a:r>
          </a:p>
          <a:p>
            <a:pPr algn="ctr">
              <a:buNone/>
            </a:pPr>
            <a:endParaRPr lang="ru-RU" sz="64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терапии план выполнен на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140,3%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В разрезе отдельных КСГ или резкое превышение или невыполнение плана,</a:t>
            </a:r>
          </a:p>
          <a:p>
            <a:pPr algn="just">
              <a:buNone/>
            </a:pP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кардиологии план перевыполнен на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137%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Инфаркты - (КСГ №67) план 14/факт 18 -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128,6%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нарушения ритма - (КСГ №70) план 10/факт 19 –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190%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None/>
            </a:pP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-неврологии план выполнен на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117%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КСГ №85 (другие нарушения нервной системы ур.1) план 6/факт 15 –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250%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КСГ №86 (другие нарушения нервной системы ур.2) план 1/2 –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200%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по КСГ 88 , 89, 90, 91 план- 9/факт 2 или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22%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но при этом, запланировано по КСГ 88 (кровоизлияние в мозг)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случая/факт – 0, </a:t>
            </a: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КСГ 90, 91 (инфаркт мозга 2 и 3 уровня) запланировано по 1 случаю/факт – 0, по КСГ 89 (инфаркт мозга 1 уровня) план 4/факт 2 или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50%,</a:t>
            </a:r>
          </a:p>
          <a:p>
            <a:pPr algn="just">
              <a:buNone/>
            </a:pPr>
            <a:r>
              <a:rPr lang="ru-RU" sz="6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медицинской реабилитации план выполнен на </a:t>
            </a:r>
            <a:r>
              <a:rPr lang="ru-RU" sz="6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109,2%.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501122" cy="6286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200" b="1" u="sng" dirty="0" smtClean="0">
                <a:solidFill>
                  <a:srgbClr val="C00000"/>
                </a:solidFill>
              </a:rPr>
              <a:t/>
            </a:r>
            <a:br>
              <a:rPr lang="ru-RU" sz="2200" b="1" u="sng" dirty="0" smtClean="0">
                <a:solidFill>
                  <a:srgbClr val="C00000"/>
                </a:solidFill>
              </a:rPr>
            </a:b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«Адыгейская МБ им. </a:t>
            </a:r>
            <a:r>
              <a:rPr lang="ru-RU" sz="2000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Батмена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000108"/>
            <a:ext cx="8501122" cy="521497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2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другим профилям план недовыполнен:</a:t>
            </a:r>
          </a:p>
          <a:p>
            <a:pPr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акушерство и гинекология план выполнен на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77,3%.</a:t>
            </a:r>
          </a:p>
          <a:p>
            <a:pPr algn="just"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гастроэнтерологии план выполнен на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85,7%.</a:t>
            </a:r>
          </a:p>
          <a:p>
            <a:pPr algn="just"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-нейрохирургии план выполнен на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60,9%.</a:t>
            </a:r>
          </a:p>
          <a:p>
            <a:pPr algn="just"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-пульмонологии план выполнен на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45,9%.</a:t>
            </a:r>
          </a:p>
          <a:p>
            <a:pPr algn="just"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сердечнососудистой хирургии план выполнен на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22,2%.</a:t>
            </a:r>
          </a:p>
          <a:p>
            <a:pPr algn="just"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-травматологии и ортопедии план выполнен на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76%.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Основным является КСГ № 224 (превышение) за счет операций на костно-мышечной системе 3-го уровня – план 3/факт 6 или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200,0%.  </a:t>
            </a:r>
          </a:p>
          <a:p>
            <a:pPr algn="just"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хирургии план выполнен на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46,9%.</a:t>
            </a:r>
          </a:p>
          <a:p>
            <a:pPr algn="just"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эндокринологии план выполнен на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25%.</a:t>
            </a:r>
          </a:p>
          <a:p>
            <a:pPr algn="just">
              <a:buNone/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b="1" i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b="1" i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70007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«</a:t>
            </a:r>
            <a:r>
              <a:rPr lang="ru-RU" sz="2000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Тахтамукайской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ЦРБ»</a:t>
            </a:r>
            <a:r>
              <a:rPr lang="ru-RU" sz="20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071546"/>
            <a:ext cx="8266014" cy="53578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целом по КСГ плановое задание по случаям перевыполнено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(106,5 %).</a:t>
            </a:r>
          </a:p>
          <a:p>
            <a:pPr algn="ctr">
              <a:buNone/>
            </a:pPr>
            <a:r>
              <a:rPr lang="ru-RU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Нет лицензии, но запланированы и (или) выполнены: 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на аллергологию иммунологию,  план - 1, факт –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(500,0 %), 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на нейрохирургию –  план – 48/ факт –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58 (123,4 %),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них: 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дорсопатии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спондилопатии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остеопатии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план 36/ факт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47 (130,6 %)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можно было запланировать в профиле неврология по КСГ 83 (расстройства периферической нервной системы (корешковый синдром));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переломы черепа, внутричерепная травма – план 1/ факт –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(400,0 %)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на нефрологию (без диализа) – план 0 / факт – 1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на ревматологию – план 2/ факт –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(150,0 %),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счет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артропатий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спондилопатий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план - 0/факт - 2. 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Ревматические же болезни сердца выполнены на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50,0 %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на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сердечно-сосудистую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хирургию -   план 22/ факт –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 (90,9 %),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этом по КСГ 182 флебит и тромбофлебит, варикозное расширение вен нижних конечностей – задание выполнено на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55,6 %.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на торакальную хирургию  - план 3/ факт – 0 (0,0 %).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на хирургию (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комбустиология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  - план 8/ факт –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(25,0 %).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-на дерматологию: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0/ факт – 5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(среднетяжелые дерматозы – 3, легкие дерматозы – 2).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7715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«</a:t>
            </a:r>
            <a:r>
              <a:rPr lang="ru-RU" sz="2000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Тахтамукайской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ЦРБ»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142984"/>
            <a:ext cx="8429684" cy="5143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выполнены запланированные объемы: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Родоразрешение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план 42/ факт – 22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(52,4 %)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Осложнение послеродового периода – план 3/ факт - 0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(0,0 %)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Доброкачественные новообразования, новообразования in situ – план 5/ факт – 1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(20,0 %)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Другие болезни, врожденные аномалии, повреждения женских половых органов – план 8/ факт - 2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(25,0 %)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профилю инфекционные болезни план 154/факт 167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(108,4 %),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этом, не довыполнены кишечные инфекции (взрослые) – 50,0 %, кишечные инфекции (дети) –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29,4 %,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выполнен вирусный гепатит острый – план 4/ факт - 0, вирусный гепатит хронический – план 4/ факт – 1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(50,0 %),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при этом перевыполнены объемы по респираторным инфекциям верхних дыхательных путей с осложнениями, взрослые – план 31/факт 49 или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158,1%,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респираторные инфекции верхних дыхательных путей, дети – план 92/факт 108 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117,4%.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Болезни печени, невирусные (уровень 1) - план 2/ факт -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(0,0 %).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Демиелинизирующие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болезни нервной системы - план 2/ факт 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(0,0 %).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Травматология и ортопедия план выполнен на 56,8%. Операции на костно-мышечной системе и суставах (уровень 3)план  2/факт 11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(550,0%).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Другие болезни органов пищеварения, взрослые – план 60/ факт -20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(33,3 %)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 эндокринологии  – план 7/ факт - 1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(14,3 %),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онкология –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0/ факт – 7.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85728"/>
            <a:ext cx="8408890" cy="628654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17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ГБУЗ РА  «АРКБ»</a:t>
            </a:r>
            <a:endParaRPr lang="ru-RU" sz="1700" u="sng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целом по КСГ плановое задание по случаям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выполнено на 99,8%.</a:t>
            </a:r>
          </a:p>
          <a:p>
            <a:pPr>
              <a:buNone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Нет лицензий, но оказана медицинская помощь по профилям: </a:t>
            </a:r>
          </a:p>
          <a:p>
            <a:pPr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-гематология: план – 0/факт – 2сл,</a:t>
            </a:r>
          </a:p>
          <a:p>
            <a:pPr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-дерматология (среднетяжелые и легкие дерматозы): план – 0/факт – 4 сл,</a:t>
            </a:r>
          </a:p>
          <a:p>
            <a:pPr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инфекционные болезни КСГ 61, 63, 64 – респираторные инфекции верхних дыхательных путей (взрослые - 3, дети - 1 сл.);</a:t>
            </a:r>
          </a:p>
          <a:p>
            <a:pPr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стоматология детская: план – 0/факт – 3 сл,  </a:t>
            </a:r>
          </a:p>
          <a:p>
            <a:pPr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В АРКБ - процент выполнения по КСГ 67, 68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инфаркт миокарда) – план 114/ факт 157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(137,7%).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неврологии по КСГ № 88, 89, 90, 91 (кровоизлияние в мозг, инфаркт мозга) – план 141/ факт 120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(85%).  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неврологии по КСГ № 88, 89, 90, 91 </a:t>
            </a: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(кровоизлияние в мозг, инфаркт мозга)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перевыполнение объемов:</a:t>
            </a:r>
          </a:p>
          <a:p>
            <a:pPr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ГБУЗ РА «ЦРБ Майкопского района»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300%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(план – 1, факт – 3 сл.);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ГБУЗ РА «Гиагинская ЦРБ»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150%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(план – 6, факт – 9 сл.);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ГБУЗ РА 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Тахтамукайская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ЦРБ»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250%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(план – 4, факт – 10 сл.).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общем, по районам план 109 (в 1 кв. 2016г. - 208 сл.) инфарктов / факт 102 или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93,6%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(в 1 кв. 2016г. -77 сл.-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37%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по инсультам -  план 35 (в 1 кв. 2016 года -175 сл.) / факт – 38 сл. или 108,6 (в 1 кв. 2016г. - 36 или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20,5%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ПСО МГКБ по инфарктам КСГ № 66, 68 план – 210 сл./факт 210 сл. или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100%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(в 1 кв. 2016г. - 713/факт 185 или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25,9%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по инсультам план -182сл./факт -140 или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76,9%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(в 1 кв. 2016г. – план 764/факт 220 или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28,8%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357166"/>
            <a:ext cx="8266014" cy="573883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 «АРДКБ»</a:t>
            </a:r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целом по КСГ плановое задание по случаям выполнено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(99,7%).</a:t>
            </a:r>
          </a:p>
          <a:p>
            <a:pPr algn="just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Оказана медицинская помощь по профилям, по которым МО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имеет лицензии: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колопроктология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нейрохирургия; торакальная хирургия; хирургия; урология; кардиология; эндокринология;   </a:t>
            </a:r>
          </a:p>
          <a:p>
            <a:pPr algn="just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акушерство и гинекология (КСГ 9 – доброкачественные новообразования)  план 1/факт 1;</a:t>
            </a:r>
          </a:p>
          <a:p>
            <a:pPr algn="just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дерматология (нет лицензии, но план 30/ф30 по КСГ №28 - дерматозы п12/ф12; по КСГ № 29 – легкие дерматозы план 18 /факт 18;</a:t>
            </a:r>
          </a:p>
          <a:p>
            <a:pPr algn="just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офтальмология (КСГ 166 – болезни глаза, КСГ 167 – травмы глаза);</a:t>
            </a:r>
          </a:p>
          <a:p>
            <a:pPr algn="just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оториноларингология (КСГ 153 – другие болезни и врожденные аномалии верхних дыхательных  путей, симптомы и признаки, относящиеся к органам дыхания, нарушение речи); </a:t>
            </a:r>
          </a:p>
          <a:p>
            <a:pPr algn="just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сердечно-сосудистая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хирургия;</a:t>
            </a:r>
          </a:p>
          <a:p>
            <a:pPr algn="just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стоматология детская (КСГ 194 – болезни полости рта, слюнных желез и челюстей, врожденные аномалии лица и шеи) - при плане 5/факт 5;</a:t>
            </a:r>
          </a:p>
          <a:p>
            <a:pPr algn="just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-онкология план 3/факт 3 (КСГ – 136 – злокачественные новообразования без спец противоопухолевого лечения).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357166"/>
            <a:ext cx="8266014" cy="573883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ru-RU" sz="17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7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7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«АРКИБ»</a:t>
            </a:r>
            <a:endParaRPr lang="ru-RU" sz="17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 	</a:t>
            </a:r>
          </a:p>
          <a:p>
            <a:pPr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целом по КСГ плановое задание по случаям 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выполнено на 99,8%.</a:t>
            </a:r>
          </a:p>
          <a:p>
            <a:pPr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Оказана медицинская помощь по профилям, по которым МО не имеет лицензии: гастроэнтерология, терапия, педиатрия,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сердечно-сосудистая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хирургия (болезни артерий,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артериол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капилляров), </a:t>
            </a:r>
          </a:p>
          <a:p>
            <a:pPr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	- эндокринология (КСГ 298 - др. нарушения обмена веществ) 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0/факт 2.   </a:t>
            </a:r>
          </a:p>
          <a:p>
            <a:pPr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По терапии (КСГ 204 – бронхит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необструктивный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симптомы и признаки, относящиеся к органам дыхания план 514/факт 512 или 99,6%). Очень отрадно, что лицензия по пульмонологии получена   в апреле 2017 года!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85728"/>
            <a:ext cx="8266014" cy="60007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3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 «МГКБ»</a:t>
            </a:r>
            <a:endParaRPr lang="ru-RU" sz="3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целом по КСГ плановое задание по случаям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перевыполнено (107,0%).</a:t>
            </a:r>
          </a:p>
          <a:p>
            <a:pPr algn="just">
              <a:buNone/>
            </a:pP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	Нет лицензий на следующие профили: аллергология-иммунология,  гематология, дерматология  (среднетяжелые дерматозы – факт 4,  легкие – факт 5),  нейрохирургия (</a:t>
            </a:r>
            <a:r>
              <a:rPr lang="ru-RU" sz="3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дорсопатии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спондилопатии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остеопатии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– факт 6 (можно было запланировать  по профилю неврология по КСГ 82 (расстройства периферической неровной системы (корешковый синдром),  нефрология (без диализа),  ревматология, </a:t>
            </a:r>
            <a:r>
              <a:rPr lang="ru-RU" sz="3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сердечно-сосудистая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хирургия, инфекционные болезни (сепсис, взрослые – факт 1, другие инфекционные и паразитарные болезни, взрослые – 3).</a:t>
            </a:r>
          </a:p>
          <a:p>
            <a:pPr algn="just">
              <a:buNone/>
            </a:pP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 Перевыполнение значительное  по    КСГ, особенно:</a:t>
            </a:r>
          </a:p>
          <a:p>
            <a:pPr algn="just">
              <a:buNone/>
            </a:pPr>
            <a:r>
              <a:rPr lang="ru-RU" sz="3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 акушерство и гинекология (о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сложнения, связанные с беременностью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– 552/факт 712 или 129%);</a:t>
            </a:r>
          </a:p>
          <a:p>
            <a:pPr algn="just">
              <a:buNone/>
            </a:pP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доброкачественные новообразования, новообразования in situ, неопределенного и неизвестного характера женских половых органов –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1/факт 14  или 1 400%;</a:t>
            </a:r>
          </a:p>
          <a:p>
            <a:pPr algn="just">
              <a:buNone/>
            </a:pP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операции на женских половых органах (уровень 1) –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49/факт 62 или 126%;</a:t>
            </a:r>
          </a:p>
          <a:p>
            <a:pPr algn="just">
              <a:buNone/>
            </a:pP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	операции на женских половых органах (уровень 3) –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67/ факт 101или 150%;</a:t>
            </a:r>
          </a:p>
          <a:p>
            <a:pPr algn="just">
              <a:buNone/>
            </a:pP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операции на женских половых органах (уровень 4) –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17/ факт 25 или 147%.</a:t>
            </a:r>
          </a:p>
          <a:p>
            <a:pPr algn="just">
              <a:buNone/>
            </a:pPr>
            <a:r>
              <a:rPr lang="ru-RU" sz="3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эндокринология</a:t>
            </a:r>
            <a:endParaRPr lang="ru-RU" sz="3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с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ахарный диабет, уровень 2, взрослые –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1/факт 13 или 1 300%.</a:t>
            </a:r>
          </a:p>
          <a:p>
            <a:pPr algn="just">
              <a:buNone/>
            </a:pPr>
            <a:r>
              <a:rPr lang="ru-RU" sz="3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-гастроэнтерология</a:t>
            </a:r>
            <a:endParaRPr lang="ru-RU" sz="3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3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болезни печени, невирусные (уровень 2) –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7/факт 14 или 200%;</a:t>
            </a:r>
          </a:p>
          <a:p>
            <a:pPr algn="just">
              <a:buNone/>
            </a:pP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85728"/>
            <a:ext cx="8266014" cy="58102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1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 «МГКБ»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-терапия  </a:t>
            </a:r>
            <a:endParaRPr lang="ru-RU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болезни пищевода, гастрит, дуоденит, другие болезни желудка и двенадцатиперстной кишки – план 21/факт 37 или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142%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болезни желчного пузыря – план 21/факт 37  или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176%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другие болезни органов пищеварения, взрослые  план 22/факт 42 или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190%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другие болезни сердца, уровень 1 – 7-11-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157%;</a:t>
            </a:r>
          </a:p>
          <a:p>
            <a:pPr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бронхит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необструктивный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симптомы и признаки, относящиеся к органам дыхания – план 32/факт 72 или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224%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ХОБЛ, эмфизема, бронхоэктатическая болезнь – план  355/факт 505  или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142%.</a:t>
            </a:r>
          </a:p>
          <a:p>
            <a:pPr algn="just">
              <a:buNone/>
            </a:pP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урология</a:t>
            </a:r>
            <a:endParaRPr lang="ru-RU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тубулоинтерстициальные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болезни почек, другие болезни мочевой системы –план 1/факт 4 или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400%;</a:t>
            </a:r>
          </a:p>
          <a:p>
            <a:pPr algn="just">
              <a:buNone/>
            </a:pP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олезни предстательной железы –план 3/факт 5  или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160%;</a:t>
            </a:r>
          </a:p>
          <a:p>
            <a:pPr algn="just">
              <a:buNone/>
            </a:pP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перации на мужских половых органах, взрослые (уровень  1) - план 3/факт 8 или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266%;</a:t>
            </a:r>
          </a:p>
          <a:p>
            <a:pPr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операции на почке и мочевыделительной системе, взрослые (уровень 2) –план 1/факт 6 или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600%.</a:t>
            </a:r>
          </a:p>
          <a:p>
            <a:pPr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х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ирургия</a:t>
            </a:r>
            <a:endParaRPr lang="ru-RU" sz="1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о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перации на коже, подкожной клетчатке, придатках кожи (уровень 2) – 10-19 –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190%;</a:t>
            </a:r>
          </a:p>
          <a:p>
            <a:pPr algn="just">
              <a:buNone/>
            </a:pP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перации на коже, подкожной клетчатке, придатках кожи (уровень 4) – 19-23 – 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121%;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14290"/>
            <a:ext cx="8266014" cy="621510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«АРКОД им. М.Х.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Ашхамафа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целом по КСГ плановое задание по случаям </a:t>
            </a:r>
            <a:r>
              <a:rPr lang="ru-RU" sz="3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перевыполнено (116,2 %).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Нет лицензии на: 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пульмонологию,  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35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колопроктологию</a:t>
            </a: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случаи не планировались, но выполнено – 3 случая, КСГ 115 и 116 (Операции на кишечнике и анальной области (уровень 2 и 3)),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 - оториноларингологию:  случаи не планировались, но выполнено – 2 случая, за счет КСГ 155 (Операции на органе слуха, придаточных пазухах носа  и верхних дыхательных путях (уровень 2)),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-терапию: </a:t>
            </a:r>
            <a:r>
              <a:rPr lang="ru-RU" sz="3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6  /факт 14 (233,3%), 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-челюстно-лицевую хирургию: случаи не планировались, но выполнено – 3 случая, КСГ 288 и 289 (операции на органах полости рта (уровень 2 и 3)).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5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Имеются значительные отклонения от средних сроков лечения по следующим КСГ:</a:t>
            </a:r>
            <a:endParaRPr lang="ru-RU" sz="35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На 5 дней </a:t>
            </a:r>
            <a:r>
              <a:rPr lang="ru-RU" sz="35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меньше</a:t>
            </a:r>
            <a:r>
              <a:rPr lang="ru-RU" sz="35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КСГ 121 Операции при злокачественных новообразованиях почки и мочевыделительной системы (уровень 2), КСГ 136 Злокачественное новообразование без специального противоопухолевого лечения, КСГ 141 Операции при злокачественных новообразованиях мужских половых органов (уровень 2).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На 6 дней </a:t>
            </a:r>
            <a:r>
              <a:rPr lang="ru-RU" sz="35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меньше</a:t>
            </a:r>
            <a:r>
              <a:rPr lang="ru-RU" sz="35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КСГ 145 Лекарственная терапия при злокачественных новообразованиях других локализаций, КСГ 143 Лекарственная терапия при других злокачественных новообразованиях лимфоидной и кроветворной тканей, взрослые.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На 9 дней </a:t>
            </a:r>
            <a:r>
              <a:rPr lang="ru-RU" sz="35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меньше</a:t>
            </a:r>
            <a:r>
              <a:rPr lang="ru-RU" sz="35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КСГ 25 Нарушения свертываемости крови.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На 5 дней </a:t>
            </a:r>
            <a:r>
              <a:rPr lang="ru-RU" sz="35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больше</a:t>
            </a:r>
            <a:r>
              <a:rPr lang="ru-RU" sz="35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КСГ 124 Операции при злокачественных новообразованиях кожи (уровень 2), КСГ 128 </a:t>
            </a:r>
            <a:r>
              <a:rPr lang="ru-RU" sz="35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Мастэктомия</a:t>
            </a: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другие операции при злокачественном новообразовании молочной железы (уровень 1), КСГ 237 Операции на почке и мочевыделительной системе, взрослые (уровень 2).</a:t>
            </a:r>
          </a:p>
          <a:p>
            <a:pPr>
              <a:buNone/>
            </a:pP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На 6 дней </a:t>
            </a:r>
            <a:r>
              <a:rPr lang="ru-RU" sz="35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больше</a:t>
            </a:r>
            <a:r>
              <a:rPr lang="ru-RU" sz="35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7 дней больше: КСГ 13 Операции на женских половых органах (уровень 3).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85728"/>
            <a:ext cx="8337452" cy="58102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«ЦРБ Майкопского района»</a:t>
            </a:r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 целом по КСГ плановое задание по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случаям перевыполнено незначительно (100,7 %).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Нет лицензии, но запланированы и (или) выполнены объемы по профилям: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-гастроэнтерология, гематология, дерматология,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колопроктология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нейрохирургия, нефрология без диализа, ревматология,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сердечно-сосудистая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хирургия, торакальная хирургия, урология, эндокринология,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комбустиология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Планы по всем профилям предусмотрены с учетом предыдущих периодов, однако по профилю травматология и ортопедия выполнение за 1 квартал 2017 года составило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95,0%,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разбивке по КСГ процент выполнения  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противоречивый. Так по КСГ №215 (переломы шейки бедра и костей таза) план 5/факт 13 или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260%;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КСГ №223 (операции на костно-мышечной системе и суставах (уровень 2)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– 2 /факт 25 или 1 250,0%.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КСГ №224 (операции на костно-мышечной системе и суставах (уровень 3)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–32 /факт 4 или 12,5%.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14290"/>
            <a:ext cx="8337452" cy="621510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«Красногвардейская ЦРБ»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	В целом по КСГ плановое задание по случая чуть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недовыполнено (98,6 %).</a:t>
            </a: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Нет лицензии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гастро-энтерологию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случаи не планировались, но выполнено – 35 случаев, в основном за счет КСГ 21 Болезни поджелудочной железы – 29 случаев.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Нет лицензии на нейрохирургию случаи не планировались, но выполнено – 42 случая, в основном за счет КСГ 95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Дорсопатии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спондилопатии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остеопатии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38 случаев (при наличии корешкового синдрома, их можно было показать в профиле неврология, на который имеется лицензия, в болезнях периферической неровной системы).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Нет лицензии на пульмонологию, но случаи  планировались – 30, выполнено – 25 случаев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(83,3 %),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основном за счет КСГ 175 Пневмония, плеврит, другие болезни плевры – запланировано - 26 случаев/ факт  -  21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(80,8 %).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Целесообразно получить лицензии на данные профили.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Нет лицензий на профили: аллергология и иммунология, гематология, дерматология,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колопроктология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нейрохирургия, нефрология без диализа, онкология, ревматология, травматология и ортопедия, хирургия абдоминальная, хирургия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комбустиология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 но по ним выполнены единичны случаи. 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По эндокринологии: план - 27, выполнено – 34 случая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(125,9 %),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этом, КСГ 292 (сахарный диабет взрослые (уровень 2) – планировалось –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случаев/ факт - 33 случая!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по КСГ 291(сахарный диабет взрослые (уровень 1) – планировалось – 18 случаев/ факт - 1 случая или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5,6%.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Планирования значительных объемов по нестабильной стенокардии, инфарктам миокарда и инфарктам мозга может говорить о несоблюдении маршрутизации по данной патологии. По КСГ 67, 68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инфаркт миокарда)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58/факт 52% или 111,5%,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КСГ 88, 89, 90, 91 (кровоизлияние в мозг, инфаркт мозга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план 12/факт 12. В случаях больше всего запланировано объемов по данным КСГ среди МО РА.</a:t>
            </a:r>
          </a:p>
          <a:p>
            <a:pPr>
              <a:buNone/>
            </a:pP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357166"/>
            <a:ext cx="8337452" cy="573883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«Гиагинская ЦРБ»</a:t>
            </a:r>
            <a:endParaRPr lang="ru-RU" sz="19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		В целом по КСГ плановое задание по случаям 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перевыполнено незначительно (100,5 %).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Нет лицензии, но запланированы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и (или) выполнены объемы по профилям: гастроэнтерология, гематология,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колопроктология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нейрохирургия, онкология, пульмонология,  ревматология,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сердечно-сосудистая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хирургия.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		Хотя нет лицензии на пульмонологию, но план был утвержден – 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21 сл./факт -88 сл. или 433,3%.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85728"/>
            <a:ext cx="8337452" cy="58102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ГБУЗ РА «</a:t>
            </a:r>
            <a:r>
              <a:rPr lang="ru-RU" sz="19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Шовгеновская</a:t>
            </a:r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ЦРБ»</a:t>
            </a:r>
            <a:endParaRPr lang="ru-RU" sz="19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1 квартал 2017 года выполнение плана составило 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100,3%.</a:t>
            </a:r>
          </a:p>
          <a:p>
            <a:pPr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МО не имеет лицензии: по гематологии, нейрохирургии, стоматологии детской,</a:t>
            </a:r>
          </a:p>
          <a:p>
            <a:pPr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-по гастроэнтерологии, при этом, 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0/факт 3 </a:t>
            </a: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(КСГ 21 болезни поджелудочной железы), </a:t>
            </a:r>
          </a:p>
          <a:p>
            <a:pPr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-по пульмонологии  (КСГ 175 – пневмония, плеврит, другие заболевания плевры, КСГ 176 – астма, взрослые)  </a:t>
            </a:r>
            <a:r>
              <a:rPr lang="ru-RU" sz="1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0/факт 18!, </a:t>
            </a:r>
          </a:p>
          <a:p>
            <a:pPr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-по ревматологии (КСГ 179 – </a:t>
            </a:r>
            <a:r>
              <a:rPr lang="ru-RU" sz="1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артропатии</a:t>
            </a: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спондилопатии</a:t>
            </a: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-  план 0/факт 1, -по урологии (КСГ 227 – </a:t>
            </a:r>
            <a:r>
              <a:rPr lang="ru-RU" sz="1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тубулоинтерстициальные</a:t>
            </a: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болезни почек, др. болезни мочевой системы) – план 3/факт 3.</a:t>
            </a:r>
          </a:p>
          <a:p>
            <a:pPr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9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Неправильно выставляются диагнозы и шифруются КСГ.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85728"/>
            <a:ext cx="8266014" cy="628654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3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ООО «Клиника 21 века»</a:t>
            </a:r>
            <a:endParaRPr lang="ru-RU" sz="37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3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	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ООО «СМЦ им. Х.М.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Совмена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- клиника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XXI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века» - 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СП 98,2% от плана,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утвержденного на 1 квартал 2017 года.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Перевыполнен</a:t>
            </a: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план по следующим профилям: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- травматология и ортопедия – общий процент выполнения плана 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300,0%,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план – 1/факт – 3.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- гастроэнтерология общий процент выполнения плана 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150%,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а по КСГ №21 (заболевания поджелудочной железы) план перевыполнен на 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164,3%.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-хирургия общий процент выполнения плана 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133,3%.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	По КСГ №244 (операции на коже и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/к клетчатке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ур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 2) план 2/факт 10; план выполнен на </a:t>
            </a:r>
            <a:r>
              <a:rPr lang="ru-RU" sz="33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500%!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По КСГ №250 (операции на эндокринных железах, кроме гипофиза) план 3/факт 7; план выполнен на 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233,3%.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-урология, общий процент выполнения плана - 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127,3%.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	По КСГ №235 (операции на мужских половых органах, взрослые,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ур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 4, это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трансуретральная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резекция простаты, вероятнее всего) план 1/факт 6; план выполнен на 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600%.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По КСГ №239 (операции на почке и мочевыделительной системе, взрослые, 4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ур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., вероятно это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нефрэктомия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) план 4/факт 1; план выполнен на 25%.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-хирургия абдоминальная общий процент выполнения плана </a:t>
            </a: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110,5%.</a:t>
            </a:r>
          </a:p>
          <a:p>
            <a:pPr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6286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ООО «Клиника 21 века»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000108"/>
            <a:ext cx="8358246" cy="52864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 КСГ №262 (операции на желчном пузыре и желчевыводящих путях, ур.2) план 8/факт 3; план выполнен на 37,5%. По КСГ №268 (операции на пищеводе, желудке и ДПК, ур.1) план 1/ факт 2; план выполнен на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200%.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 КСГ №273 (операции по поводу грыж, взрослые, ур.1) план 3/ факт 8; план выполнен на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266,7%.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	-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сердечно-сосудистая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хирургия общий процент выполнения плана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103,7%.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 КСГ №183 (другие болезни, врожденные аномалии вен) план 2/ факт10, что составляет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500%!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Удивительно, что МО, традиционно активно работающее именно в этом направлении, выставило такой низкий план по этой КСГ.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	-эндокринология общий процент выполнения плана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104,2%.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 КСГ №292 (СД, ур.2, взрослые) план 18/ факт 22, план выполнен на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122,2%.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Возникают сомнения в правильности шифрования заболевания именно по данному КСГ,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	  т. к. здесь речь идет не о терапии СД, а о хирургическом лечении, его осложнений.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		Недовыполнен план по следующим профилям: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	-онкология, план 19 /факт 3, что составляет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15,8%.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	-терапия - общий процент выполнения плана - 64,7%. По КСГ №199 (ГБ в стадии обострения) - план 17/факт 1; план выполнен на 5,9%.   По КСГ №200 (стенокардия, кроме нестабильной) - план 8/факт 16; план выполнен на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200%.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		По профилю акушерство и гинекология план - 2/факт –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0%.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		По профилю кардиология общий процент выполнения плана -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50%,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а по КСГ №70 (нарушения ритма и проводимости 1 уровень) план 2/факт 4 или </a:t>
            </a: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200%.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500042"/>
            <a:ext cx="8337452" cy="559595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Выводы и предложения:</a:t>
            </a:r>
            <a:endParaRPr lang="ru-RU" u="sng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u="sng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Невыполнение и перевыполнение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плановых заданий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обусловлены неправильным планированием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объемных показателей по стационарной медицинской помощи в разрезе КСГ. 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Практически во всех МО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выставлены объемы по профилям, на которые медицинские организации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имеют лицензий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Необходимо получать лицензии на осуществляемые в МО не лицензированные виды деятельности и более четко  планировать объемы оказываемой  медицинской помощи. Не лицензированные виды деятельности не должны планироваться в объемах.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Часть лицензий, по профилям которых выполнены объемы, не заявлены в уведомлениях. При планировании объемов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подход во всех МО - формальный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много случаев планируется, но по факту за 1 квартал 2017 года стоят 0. Имеют место значительные отклонения от средних сроков лечения по различным КСГ.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Кроме того, имеет место неправильная группировка случаев в  моделях КСГ.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000" b="1" dirty="0" smtClean="0">
                <a:solidFill>
                  <a:srgbClr val="FFFF00"/>
                </a:solidFill>
              </a:rPr>
              <a:t>Благодарю за внимание!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Другая 6">
      <a:dk1>
        <a:sysClr val="windowText" lastClr="000000"/>
      </a:dk1>
      <a:lt1>
        <a:sysClr val="window" lastClr="FFFFFF"/>
      </a:lt1>
      <a:dk2>
        <a:srgbClr val="FBD5B5"/>
      </a:dk2>
      <a:lt2>
        <a:srgbClr val="E5B9B7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636</TotalTime>
  <Words>497</Words>
  <Application>Microsoft Office PowerPoint</Application>
  <PresentationFormat>Экран (4:3)</PresentationFormat>
  <Paragraphs>252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Обычная</vt:lpstr>
      <vt:lpstr> Анализ выполнения объемов стационарной медицинской помощи в разрезе КСГ в МО РА  за 1 квартал 2017 года</vt:lpstr>
      <vt:lpstr>Слайд 2</vt:lpstr>
      <vt:lpstr> ВМП: План/факт (квартальный) </vt:lpstr>
      <vt:lpstr> Медицинская реабилитация: </vt:lpstr>
      <vt:lpstr>Слайд 5</vt:lpstr>
      <vt:lpstr>Слайд 6</vt:lpstr>
      <vt:lpstr>Слайд 7</vt:lpstr>
      <vt:lpstr> ГБУЗ РА «Адыгейская МБ им. Батмена» </vt:lpstr>
      <vt:lpstr>ГБУЗ РА «Тахтамукайской ЦРБ» </vt:lpstr>
      <vt:lpstr> ГБУЗ РА «Тахтамукайской ЦРБ» 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  ООО «Клиника 21 века» 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выполнения объемов стационарной медицинской помощи в разрезе КСГ в МО РА  за 1 квартал 2017 года</dc:title>
  <dc:creator>ivashchenko</dc:creator>
  <cp:lastModifiedBy>kabatova</cp:lastModifiedBy>
  <cp:revision>97</cp:revision>
  <dcterms:created xsi:type="dcterms:W3CDTF">2017-06-02T13:31:17Z</dcterms:created>
  <dcterms:modified xsi:type="dcterms:W3CDTF">2017-06-20T13:35:11Z</dcterms:modified>
</cp:coreProperties>
</file>