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3" r:id="rId27"/>
    <p:sldId id="284" r:id="rId28"/>
    <p:sldId id="286" r:id="rId29"/>
    <p:sldId id="287" r:id="rId30"/>
    <p:sldId id="281"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2244" y="-5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20"/>
  <c:chart>
    <c:autoTitleDeleted val="1"/>
    <c:plotArea>
      <c:layout>
        <c:manualLayout>
          <c:layoutTarget val="inner"/>
          <c:xMode val="edge"/>
          <c:yMode val="edge"/>
          <c:x val="0.13445004206813121"/>
          <c:y val="3.6876618772808505E-2"/>
          <c:w val="0.79685570393596949"/>
          <c:h val="0.43025326062365182"/>
        </c:manualLayout>
      </c:layout>
      <c:barChart>
        <c:barDir val="col"/>
        <c:grouping val="clustered"/>
        <c:ser>
          <c:idx val="0"/>
          <c:order val="0"/>
          <c:tx>
            <c:strRef>
              <c:f>Лист1!$B$1</c:f>
              <c:strCache>
                <c:ptCount val="1"/>
                <c:pt idx="0">
                  <c:v>Всего 725 случаев</c:v>
                </c:pt>
              </c:strCache>
            </c:strRef>
          </c:tx>
          <c:spPr>
            <a:scene3d>
              <a:camera prst="orthographicFront"/>
              <a:lightRig rig="threePt" dir="t"/>
            </a:scene3d>
            <a:sp3d>
              <a:bevelT/>
            </a:sp3d>
          </c:spPr>
          <c:dPt>
            <c:idx val="0"/>
            <c:spPr>
              <a:solidFill>
                <a:srgbClr val="FFC000"/>
              </a:solidFill>
              <a:scene3d>
                <a:camera prst="orthographicFront"/>
                <a:lightRig rig="threePt" dir="t"/>
              </a:scene3d>
              <a:sp3d>
                <a:bevelT/>
              </a:sp3d>
            </c:spPr>
          </c:dPt>
          <c:dPt>
            <c:idx val="1"/>
            <c:spPr>
              <a:solidFill>
                <a:srgbClr val="C00000"/>
              </a:solidFill>
              <a:scene3d>
                <a:camera prst="orthographicFront"/>
                <a:lightRig rig="threePt" dir="t"/>
              </a:scene3d>
              <a:sp3d>
                <a:bevelT/>
              </a:sp3d>
            </c:spPr>
          </c:dPt>
          <c:dPt>
            <c:idx val="2"/>
            <c:spPr>
              <a:solidFill>
                <a:srgbClr val="0070C0"/>
              </a:solidFill>
              <a:scene3d>
                <a:camera prst="orthographicFront"/>
                <a:lightRig rig="threePt" dir="t"/>
              </a:scene3d>
              <a:sp3d>
                <a:bevelT/>
              </a:sp3d>
            </c:spPr>
          </c:dPt>
          <c:dPt>
            <c:idx val="3"/>
            <c:spPr>
              <a:solidFill>
                <a:srgbClr val="FF0000"/>
              </a:solidFill>
              <a:ln>
                <a:solidFill>
                  <a:srgbClr val="FF0000"/>
                </a:solidFill>
              </a:ln>
              <a:scene3d>
                <a:camera prst="orthographicFront"/>
                <a:lightRig rig="threePt" dir="t"/>
              </a:scene3d>
              <a:sp3d>
                <a:bevelT/>
              </a:sp3d>
            </c:spPr>
          </c:dPt>
          <c:dPt>
            <c:idx val="4"/>
            <c:spPr>
              <a:solidFill>
                <a:srgbClr val="FFFF00"/>
              </a:solidFill>
              <a:scene3d>
                <a:camera prst="orthographicFront"/>
                <a:lightRig rig="threePt" dir="t"/>
              </a:scene3d>
              <a:sp3d>
                <a:bevelT/>
              </a:sp3d>
            </c:spPr>
          </c:dPt>
          <c:dPt>
            <c:idx val="5"/>
            <c:spPr>
              <a:solidFill>
                <a:srgbClr val="00B050"/>
              </a:solidFill>
              <a:scene3d>
                <a:camera prst="orthographicFront"/>
                <a:lightRig rig="threePt" dir="t"/>
              </a:scene3d>
              <a:sp3d>
                <a:bevelT/>
              </a:sp3d>
            </c:spPr>
          </c:dPt>
          <c:dPt>
            <c:idx val="6"/>
            <c:spPr>
              <a:solidFill>
                <a:srgbClr val="00B0F0"/>
              </a:solidFill>
              <a:scene3d>
                <a:camera prst="orthographicFront"/>
                <a:lightRig rig="threePt" dir="t"/>
              </a:scene3d>
              <a:sp3d>
                <a:bevelT/>
              </a:sp3d>
            </c:spPr>
          </c:dPt>
          <c:cat>
            <c:strRef>
              <c:f>Лист1!$A$2:$A$8</c:f>
              <c:strCache>
                <c:ptCount val="7"/>
                <c:pt idx="0">
                  <c:v>АРКИБ - 232</c:v>
                </c:pt>
                <c:pt idx="1">
                  <c:v>АРДКБ - 151</c:v>
                </c:pt>
                <c:pt idx="2">
                  <c:v>МГКБ - 139</c:v>
                </c:pt>
                <c:pt idx="3">
                  <c:v>Тахтамукайская ЦРБ - 84</c:v>
                </c:pt>
                <c:pt idx="4">
                  <c:v>АРКБ - 44</c:v>
                </c:pt>
                <c:pt idx="5">
                  <c:v>Гиагинская ЦРБ - 41</c:v>
                </c:pt>
                <c:pt idx="6">
                  <c:v>ЦРБ Майкопского р-на  - 19</c:v>
                </c:pt>
              </c:strCache>
            </c:strRef>
          </c:cat>
          <c:val>
            <c:numRef>
              <c:f>Лист1!$B$2:$B$8</c:f>
              <c:numCache>
                <c:formatCode>General</c:formatCode>
                <c:ptCount val="7"/>
                <c:pt idx="0">
                  <c:v>232</c:v>
                </c:pt>
                <c:pt idx="1">
                  <c:v>151</c:v>
                </c:pt>
                <c:pt idx="2">
                  <c:v>139</c:v>
                </c:pt>
                <c:pt idx="3">
                  <c:v>84</c:v>
                </c:pt>
                <c:pt idx="4">
                  <c:v>44</c:v>
                </c:pt>
                <c:pt idx="5">
                  <c:v>41</c:v>
                </c:pt>
                <c:pt idx="6">
                  <c:v>19</c:v>
                </c:pt>
              </c:numCache>
            </c:numRef>
          </c:val>
        </c:ser>
        <c:gapWidth val="300"/>
        <c:axId val="111017984"/>
        <c:axId val="111139072"/>
      </c:barChart>
      <c:valAx>
        <c:axId val="111139072"/>
        <c:scaling>
          <c:orientation val="minMax"/>
        </c:scaling>
        <c:axPos val="l"/>
        <c:majorGridlines/>
        <c:minorGridlines/>
        <c:numFmt formatCode="General" sourceLinked="1"/>
        <c:tickLblPos val="nextTo"/>
        <c:crossAx val="111017984"/>
        <c:crosses val="autoZero"/>
        <c:crossBetween val="between"/>
      </c:valAx>
      <c:catAx>
        <c:axId val="111017984"/>
        <c:scaling>
          <c:orientation val="minMax"/>
        </c:scaling>
        <c:axPos val="b"/>
        <c:majorTickMark val="none"/>
        <c:tickLblPos val="nextTo"/>
        <c:spPr>
          <a:noFill/>
          <a:ln w="34925" cap="flat" cmpd="sng" algn="ctr">
            <a:solidFill>
              <a:schemeClr val="accent2"/>
            </a:solidFill>
            <a:prstDash val="solid"/>
          </a:ln>
          <a:effectLst>
            <a:outerShdw blurRad="50800" dist="20000" dir="5400000" rotWithShape="0">
              <a:srgbClr val="000000">
                <a:alpha val="42000"/>
              </a:srgbClr>
            </a:outerShdw>
          </a:effectLst>
        </c:spPr>
        <c:crossAx val="111139072"/>
        <c:crosses val="autoZero"/>
        <c:auto val="1"/>
        <c:lblAlgn val="ctr"/>
        <c:lblOffset val="100"/>
      </c:catAx>
    </c:plotArea>
    <c:plotVisOnly val="1"/>
  </c:chart>
  <c:spPr>
    <a:solidFill>
      <a:schemeClr val="accent2">
        <a:lumMod val="40000"/>
        <a:lumOff val="60000"/>
      </a:schemeClr>
    </a:solidFill>
  </c:spPr>
  <c:txPr>
    <a:bodyPr/>
    <a:lstStyle/>
    <a:p>
      <a:pPr>
        <a:defRPr sz="1800">
          <a:solidFill>
            <a:schemeClr val="accent2">
              <a:lumMod val="50000"/>
            </a:schemeClr>
          </a:solidFill>
        </a:defRPr>
      </a:pPr>
      <a:endParaRPr lang="ru-RU"/>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610EE2-198E-4EF2-9E00-DF3F25249063}" type="doc">
      <dgm:prSet loTypeId="urn:microsoft.com/office/officeart/2005/8/layout/vList5" loCatId="list" qsTypeId="urn:microsoft.com/office/officeart/2005/8/quickstyle/3d2" qsCatId="3D" csTypeId="urn:microsoft.com/office/officeart/2005/8/colors/colorful1" csCatId="colorful" phldr="1"/>
      <dgm:spPr/>
      <dgm:t>
        <a:bodyPr/>
        <a:lstStyle/>
        <a:p>
          <a:endParaRPr lang="ru-RU"/>
        </a:p>
      </dgm:t>
    </dgm:pt>
    <dgm:pt modelId="{5CC20538-5BDC-4D85-98CF-5A128CAF8B77}">
      <dgm:prSet phldrT="[Текст]" custT="1"/>
      <dgm:spPr/>
      <dgm:t>
        <a:bodyPr/>
        <a:lstStyle/>
        <a:p>
          <a:r>
            <a:rPr lang="ru-RU" sz="1800" dirty="0" smtClean="0"/>
            <a:t>прервано лечение по инициативе пациента </a:t>
          </a:r>
          <a:endParaRPr lang="ru-RU" sz="1800" dirty="0"/>
        </a:p>
      </dgm:t>
    </dgm:pt>
    <dgm:pt modelId="{206869F4-10A6-46A0-9278-5C1739371580}" type="parTrans" cxnId="{8802EA7A-C358-41FC-AAB2-7E4AC17543A2}">
      <dgm:prSet/>
      <dgm:spPr/>
      <dgm:t>
        <a:bodyPr/>
        <a:lstStyle/>
        <a:p>
          <a:endParaRPr lang="ru-RU"/>
        </a:p>
      </dgm:t>
    </dgm:pt>
    <dgm:pt modelId="{E6F4DC6B-FCFA-4FA2-8589-19C32259AB4F}" type="sibTrans" cxnId="{8802EA7A-C358-41FC-AAB2-7E4AC17543A2}">
      <dgm:prSet/>
      <dgm:spPr/>
      <dgm:t>
        <a:bodyPr/>
        <a:lstStyle/>
        <a:p>
          <a:endParaRPr lang="ru-RU"/>
        </a:p>
      </dgm:t>
    </dgm:pt>
    <dgm:pt modelId="{848ED96A-6959-4C4C-96EF-CDBA32467C1D}">
      <dgm:prSet phldrT="[Текст]" custT="1"/>
      <dgm:spPr/>
      <dgm:t>
        <a:bodyPr/>
        <a:lstStyle/>
        <a:p>
          <a:r>
            <a:rPr lang="ru-RU" sz="1600" b="1" dirty="0" smtClean="0">
              <a:solidFill>
                <a:srgbClr val="FF0000"/>
              </a:solidFill>
            </a:rPr>
            <a:t>655 случаев </a:t>
          </a:r>
          <a:r>
            <a:rPr lang="ru-RU" sz="1600" dirty="0" smtClean="0">
              <a:solidFill>
                <a:srgbClr val="002060"/>
              </a:solidFill>
            </a:rPr>
            <a:t>(43,8%), от числа прерванных случаев лечения</a:t>
          </a:r>
          <a:endParaRPr lang="ru-RU" sz="1600" dirty="0">
            <a:solidFill>
              <a:srgbClr val="002060"/>
            </a:solidFill>
          </a:endParaRPr>
        </a:p>
      </dgm:t>
    </dgm:pt>
    <dgm:pt modelId="{F1997344-E78E-4270-9836-F3C1FDAF52D3}" type="parTrans" cxnId="{BDD17235-7EC1-4AB3-A660-D57B0D27A94C}">
      <dgm:prSet/>
      <dgm:spPr/>
      <dgm:t>
        <a:bodyPr/>
        <a:lstStyle/>
        <a:p>
          <a:endParaRPr lang="ru-RU"/>
        </a:p>
      </dgm:t>
    </dgm:pt>
    <dgm:pt modelId="{E84CF221-8705-4A18-B5F5-B39AF6106F3D}" type="sibTrans" cxnId="{BDD17235-7EC1-4AB3-A660-D57B0D27A94C}">
      <dgm:prSet/>
      <dgm:spPr/>
      <dgm:t>
        <a:bodyPr/>
        <a:lstStyle/>
        <a:p>
          <a:endParaRPr lang="ru-RU"/>
        </a:p>
      </dgm:t>
    </dgm:pt>
    <dgm:pt modelId="{7E477642-FE93-4554-8CE2-79D286FFAC08}">
      <dgm:prSet phldrT="[Текст]"/>
      <dgm:spPr/>
      <dgm:t>
        <a:bodyPr/>
        <a:lstStyle/>
        <a:p>
          <a:r>
            <a:rPr lang="ru-RU" dirty="0" smtClean="0"/>
            <a:t>самовольно прерванное лечение </a:t>
          </a:r>
          <a:endParaRPr lang="ru-RU" dirty="0"/>
        </a:p>
      </dgm:t>
    </dgm:pt>
    <dgm:pt modelId="{0CCFCC5C-76F9-45A7-A8EF-79FF42C5D736}" type="parTrans" cxnId="{37CFECA0-A6CC-40E8-AC0B-D714EA57E86D}">
      <dgm:prSet/>
      <dgm:spPr/>
      <dgm:t>
        <a:bodyPr/>
        <a:lstStyle/>
        <a:p>
          <a:endParaRPr lang="ru-RU"/>
        </a:p>
      </dgm:t>
    </dgm:pt>
    <dgm:pt modelId="{5CED8217-45F0-4368-AB8D-538F3942FE6B}" type="sibTrans" cxnId="{37CFECA0-A6CC-40E8-AC0B-D714EA57E86D}">
      <dgm:prSet/>
      <dgm:spPr/>
      <dgm:t>
        <a:bodyPr/>
        <a:lstStyle/>
        <a:p>
          <a:endParaRPr lang="ru-RU"/>
        </a:p>
      </dgm:t>
    </dgm:pt>
    <dgm:pt modelId="{00AF385E-7B25-4817-A37D-E97708945C72}">
      <dgm:prSet phldrT="[Текст]" custT="1"/>
      <dgm:spPr/>
      <dgm:t>
        <a:bodyPr/>
        <a:lstStyle/>
        <a:p>
          <a:r>
            <a:rPr lang="ru-RU" sz="1600" b="1" dirty="0" smtClean="0">
              <a:solidFill>
                <a:srgbClr val="FF0000"/>
              </a:solidFill>
            </a:rPr>
            <a:t>70 случаев </a:t>
          </a:r>
          <a:r>
            <a:rPr lang="ru-RU" sz="1600" dirty="0" smtClean="0">
              <a:solidFill>
                <a:srgbClr val="002060"/>
              </a:solidFill>
            </a:rPr>
            <a:t>(4,7%), от числа прерванных случаев лечения</a:t>
          </a:r>
          <a:endParaRPr lang="ru-RU" sz="1600" dirty="0">
            <a:solidFill>
              <a:srgbClr val="002060"/>
            </a:solidFill>
          </a:endParaRPr>
        </a:p>
      </dgm:t>
    </dgm:pt>
    <dgm:pt modelId="{8F2AD051-D0EA-4BC1-94FF-8FA4824073ED}" type="parTrans" cxnId="{DDD10BBA-EC83-4DEF-BB79-AC280BD1F3EE}">
      <dgm:prSet/>
      <dgm:spPr/>
      <dgm:t>
        <a:bodyPr/>
        <a:lstStyle/>
        <a:p>
          <a:endParaRPr lang="ru-RU"/>
        </a:p>
      </dgm:t>
    </dgm:pt>
    <dgm:pt modelId="{D97F1116-9CF6-4C1D-8BD3-469D4F34ABE4}" type="sibTrans" cxnId="{DDD10BBA-EC83-4DEF-BB79-AC280BD1F3EE}">
      <dgm:prSet/>
      <dgm:spPr/>
      <dgm:t>
        <a:bodyPr/>
        <a:lstStyle/>
        <a:p>
          <a:endParaRPr lang="ru-RU"/>
        </a:p>
      </dgm:t>
    </dgm:pt>
    <dgm:pt modelId="{8498EF8A-95AA-46D4-9ACB-8C3C57BFF0D0}">
      <dgm:prSet phldrT="[Текст]"/>
      <dgm:spPr/>
      <dgm:t>
        <a:bodyPr/>
        <a:lstStyle/>
        <a:p>
          <a:r>
            <a:rPr lang="ru-RU" dirty="0" smtClean="0">
              <a:solidFill>
                <a:srgbClr val="002060"/>
              </a:solidFill>
            </a:rPr>
            <a:t>прервано лечение по инициативе пациента + самовольно прерванное лечение</a:t>
          </a:r>
          <a:endParaRPr lang="ru-RU" dirty="0">
            <a:solidFill>
              <a:srgbClr val="002060"/>
            </a:solidFill>
          </a:endParaRPr>
        </a:p>
      </dgm:t>
    </dgm:pt>
    <dgm:pt modelId="{41F44826-59A3-4B42-B470-E4A529FC6080}" type="parTrans" cxnId="{6505B38E-9F23-4D42-9291-F38934BF907B}">
      <dgm:prSet/>
      <dgm:spPr/>
      <dgm:t>
        <a:bodyPr/>
        <a:lstStyle/>
        <a:p>
          <a:endParaRPr lang="ru-RU"/>
        </a:p>
      </dgm:t>
    </dgm:pt>
    <dgm:pt modelId="{CFB12000-330D-4992-98E5-083C3E85A87B}" type="sibTrans" cxnId="{6505B38E-9F23-4D42-9291-F38934BF907B}">
      <dgm:prSet/>
      <dgm:spPr/>
      <dgm:t>
        <a:bodyPr/>
        <a:lstStyle/>
        <a:p>
          <a:endParaRPr lang="ru-RU"/>
        </a:p>
      </dgm:t>
    </dgm:pt>
    <dgm:pt modelId="{D48613C8-335A-48CD-83A1-79DD70862C82}">
      <dgm:prSet phldrT="[Текст]"/>
      <dgm:spPr/>
      <dgm:t>
        <a:bodyPr/>
        <a:lstStyle/>
        <a:p>
          <a:r>
            <a:rPr lang="ru-RU" b="1" dirty="0" smtClean="0">
              <a:solidFill>
                <a:srgbClr val="FF0000"/>
              </a:solidFill>
            </a:rPr>
            <a:t>725 случаев </a:t>
          </a:r>
          <a:r>
            <a:rPr lang="ru-RU" dirty="0" smtClean="0">
              <a:solidFill>
                <a:srgbClr val="002060"/>
              </a:solidFill>
            </a:rPr>
            <a:t>(из них, иногородних 118 сл. или 16,3%), 3,6 % от случаев стационарного лечения, или 48,5% от числа прерванных случаев лечения</a:t>
          </a:r>
          <a:endParaRPr lang="ru-RU" dirty="0">
            <a:solidFill>
              <a:srgbClr val="002060"/>
            </a:solidFill>
          </a:endParaRPr>
        </a:p>
      </dgm:t>
    </dgm:pt>
    <dgm:pt modelId="{4A3C9F48-6DF2-43AC-AFC6-74834DCD8D0D}" type="parTrans" cxnId="{6EF3F2B5-01EC-42BA-BB42-F8380BCE170C}">
      <dgm:prSet/>
      <dgm:spPr/>
      <dgm:t>
        <a:bodyPr/>
        <a:lstStyle/>
        <a:p>
          <a:endParaRPr lang="ru-RU"/>
        </a:p>
      </dgm:t>
    </dgm:pt>
    <dgm:pt modelId="{D0D3DFDD-01A8-4C39-A5BA-7E92720440D4}" type="sibTrans" cxnId="{6EF3F2B5-01EC-42BA-BB42-F8380BCE170C}">
      <dgm:prSet/>
      <dgm:spPr/>
      <dgm:t>
        <a:bodyPr/>
        <a:lstStyle/>
        <a:p>
          <a:endParaRPr lang="ru-RU"/>
        </a:p>
      </dgm:t>
    </dgm:pt>
    <dgm:pt modelId="{8F8BDB8A-3BD2-4241-96AA-D029301BCECE}" type="pres">
      <dgm:prSet presAssocID="{53610EE2-198E-4EF2-9E00-DF3F25249063}" presName="Name0" presStyleCnt="0">
        <dgm:presLayoutVars>
          <dgm:dir/>
          <dgm:animLvl val="lvl"/>
          <dgm:resizeHandles val="exact"/>
        </dgm:presLayoutVars>
      </dgm:prSet>
      <dgm:spPr/>
      <dgm:t>
        <a:bodyPr/>
        <a:lstStyle/>
        <a:p>
          <a:endParaRPr lang="ru-RU"/>
        </a:p>
      </dgm:t>
    </dgm:pt>
    <dgm:pt modelId="{3CCC7445-5ACA-4EB9-981C-6AD1A6CBF9E1}" type="pres">
      <dgm:prSet presAssocID="{5CC20538-5BDC-4D85-98CF-5A128CAF8B77}" presName="linNode" presStyleCnt="0"/>
      <dgm:spPr/>
    </dgm:pt>
    <dgm:pt modelId="{E29515DC-FF51-4988-A585-44A7B31A34C6}" type="pres">
      <dgm:prSet presAssocID="{5CC20538-5BDC-4D85-98CF-5A128CAF8B77}" presName="parentText" presStyleLbl="node1" presStyleIdx="0" presStyleCnt="3">
        <dgm:presLayoutVars>
          <dgm:chMax val="1"/>
          <dgm:bulletEnabled val="1"/>
        </dgm:presLayoutVars>
      </dgm:prSet>
      <dgm:spPr/>
      <dgm:t>
        <a:bodyPr/>
        <a:lstStyle/>
        <a:p>
          <a:endParaRPr lang="ru-RU"/>
        </a:p>
      </dgm:t>
    </dgm:pt>
    <dgm:pt modelId="{3FD651B3-5138-4BA8-9E87-5A9C3D993849}" type="pres">
      <dgm:prSet presAssocID="{5CC20538-5BDC-4D85-98CF-5A128CAF8B77}" presName="descendantText" presStyleLbl="alignAccFollowNode1" presStyleIdx="0" presStyleCnt="3">
        <dgm:presLayoutVars>
          <dgm:bulletEnabled val="1"/>
        </dgm:presLayoutVars>
      </dgm:prSet>
      <dgm:spPr/>
      <dgm:t>
        <a:bodyPr/>
        <a:lstStyle/>
        <a:p>
          <a:endParaRPr lang="ru-RU"/>
        </a:p>
      </dgm:t>
    </dgm:pt>
    <dgm:pt modelId="{564044F1-63C6-4A13-BDC4-6CBB99E5CFBA}" type="pres">
      <dgm:prSet presAssocID="{E6F4DC6B-FCFA-4FA2-8589-19C32259AB4F}" presName="sp" presStyleCnt="0"/>
      <dgm:spPr/>
    </dgm:pt>
    <dgm:pt modelId="{C7BED150-4CF3-4A19-996C-45F0FB7D8B59}" type="pres">
      <dgm:prSet presAssocID="{7E477642-FE93-4554-8CE2-79D286FFAC08}" presName="linNode" presStyleCnt="0"/>
      <dgm:spPr/>
    </dgm:pt>
    <dgm:pt modelId="{D317C960-3AFD-4BCE-AD3E-57EED1626D05}" type="pres">
      <dgm:prSet presAssocID="{7E477642-FE93-4554-8CE2-79D286FFAC08}" presName="parentText" presStyleLbl="node1" presStyleIdx="1" presStyleCnt="3">
        <dgm:presLayoutVars>
          <dgm:chMax val="1"/>
          <dgm:bulletEnabled val="1"/>
        </dgm:presLayoutVars>
      </dgm:prSet>
      <dgm:spPr/>
      <dgm:t>
        <a:bodyPr/>
        <a:lstStyle/>
        <a:p>
          <a:endParaRPr lang="ru-RU"/>
        </a:p>
      </dgm:t>
    </dgm:pt>
    <dgm:pt modelId="{ACA6BC8E-AF92-4261-B6C6-5E9090EB240B}" type="pres">
      <dgm:prSet presAssocID="{7E477642-FE93-4554-8CE2-79D286FFAC08}" presName="descendantText" presStyleLbl="alignAccFollowNode1" presStyleIdx="1" presStyleCnt="3">
        <dgm:presLayoutVars>
          <dgm:bulletEnabled val="1"/>
        </dgm:presLayoutVars>
      </dgm:prSet>
      <dgm:spPr/>
      <dgm:t>
        <a:bodyPr/>
        <a:lstStyle/>
        <a:p>
          <a:endParaRPr lang="ru-RU"/>
        </a:p>
      </dgm:t>
    </dgm:pt>
    <dgm:pt modelId="{15350FA1-17FA-4A15-8A5F-84328B7CFA41}" type="pres">
      <dgm:prSet presAssocID="{5CED8217-45F0-4368-AB8D-538F3942FE6B}" presName="sp" presStyleCnt="0"/>
      <dgm:spPr/>
    </dgm:pt>
    <dgm:pt modelId="{3A94F8A5-C933-41AD-AAA4-D555FB3CF518}" type="pres">
      <dgm:prSet presAssocID="{8498EF8A-95AA-46D4-9ACB-8C3C57BFF0D0}" presName="linNode" presStyleCnt="0"/>
      <dgm:spPr/>
    </dgm:pt>
    <dgm:pt modelId="{72300F79-6D43-42E7-8636-F190D0CC5A57}" type="pres">
      <dgm:prSet presAssocID="{8498EF8A-95AA-46D4-9ACB-8C3C57BFF0D0}" presName="parentText" presStyleLbl="node1" presStyleIdx="2" presStyleCnt="3">
        <dgm:presLayoutVars>
          <dgm:chMax val="1"/>
          <dgm:bulletEnabled val="1"/>
        </dgm:presLayoutVars>
      </dgm:prSet>
      <dgm:spPr/>
      <dgm:t>
        <a:bodyPr/>
        <a:lstStyle/>
        <a:p>
          <a:endParaRPr lang="ru-RU"/>
        </a:p>
      </dgm:t>
    </dgm:pt>
    <dgm:pt modelId="{5804F990-B0E8-4BD8-B6C0-3D415E99F0D3}" type="pres">
      <dgm:prSet presAssocID="{8498EF8A-95AA-46D4-9ACB-8C3C57BFF0D0}" presName="descendantText" presStyleLbl="alignAccFollowNode1" presStyleIdx="2" presStyleCnt="3">
        <dgm:presLayoutVars>
          <dgm:bulletEnabled val="1"/>
        </dgm:presLayoutVars>
      </dgm:prSet>
      <dgm:spPr/>
      <dgm:t>
        <a:bodyPr/>
        <a:lstStyle/>
        <a:p>
          <a:endParaRPr lang="ru-RU"/>
        </a:p>
      </dgm:t>
    </dgm:pt>
  </dgm:ptLst>
  <dgm:cxnLst>
    <dgm:cxn modelId="{6505B38E-9F23-4D42-9291-F38934BF907B}" srcId="{53610EE2-198E-4EF2-9E00-DF3F25249063}" destId="{8498EF8A-95AA-46D4-9ACB-8C3C57BFF0D0}" srcOrd="2" destOrd="0" parTransId="{41F44826-59A3-4B42-B470-E4A529FC6080}" sibTransId="{CFB12000-330D-4992-98E5-083C3E85A87B}"/>
    <dgm:cxn modelId="{9AA4BDC5-4833-4253-8E27-6A252D5D6E97}" type="presOf" srcId="{53610EE2-198E-4EF2-9E00-DF3F25249063}" destId="{8F8BDB8A-3BD2-4241-96AA-D029301BCECE}" srcOrd="0" destOrd="0" presId="urn:microsoft.com/office/officeart/2005/8/layout/vList5"/>
    <dgm:cxn modelId="{56378B98-2DF1-4099-A348-9246F752EED3}" type="presOf" srcId="{848ED96A-6959-4C4C-96EF-CDBA32467C1D}" destId="{3FD651B3-5138-4BA8-9E87-5A9C3D993849}" srcOrd="0" destOrd="0" presId="urn:microsoft.com/office/officeart/2005/8/layout/vList5"/>
    <dgm:cxn modelId="{8802EA7A-C358-41FC-AAB2-7E4AC17543A2}" srcId="{53610EE2-198E-4EF2-9E00-DF3F25249063}" destId="{5CC20538-5BDC-4D85-98CF-5A128CAF8B77}" srcOrd="0" destOrd="0" parTransId="{206869F4-10A6-46A0-9278-5C1739371580}" sibTransId="{E6F4DC6B-FCFA-4FA2-8589-19C32259AB4F}"/>
    <dgm:cxn modelId="{37CFECA0-A6CC-40E8-AC0B-D714EA57E86D}" srcId="{53610EE2-198E-4EF2-9E00-DF3F25249063}" destId="{7E477642-FE93-4554-8CE2-79D286FFAC08}" srcOrd="1" destOrd="0" parTransId="{0CCFCC5C-76F9-45A7-A8EF-79FF42C5D736}" sibTransId="{5CED8217-45F0-4368-AB8D-538F3942FE6B}"/>
    <dgm:cxn modelId="{5901CC86-12DE-4C0E-A12E-E9AE4E91DCCA}" type="presOf" srcId="{7E477642-FE93-4554-8CE2-79D286FFAC08}" destId="{D317C960-3AFD-4BCE-AD3E-57EED1626D05}" srcOrd="0" destOrd="0" presId="urn:microsoft.com/office/officeart/2005/8/layout/vList5"/>
    <dgm:cxn modelId="{8A8F8054-9026-46DA-B262-7840D7B55437}" type="presOf" srcId="{8498EF8A-95AA-46D4-9ACB-8C3C57BFF0D0}" destId="{72300F79-6D43-42E7-8636-F190D0CC5A57}" srcOrd="0" destOrd="0" presId="urn:microsoft.com/office/officeart/2005/8/layout/vList5"/>
    <dgm:cxn modelId="{6EF3F2B5-01EC-42BA-BB42-F8380BCE170C}" srcId="{8498EF8A-95AA-46D4-9ACB-8C3C57BFF0D0}" destId="{D48613C8-335A-48CD-83A1-79DD70862C82}" srcOrd="0" destOrd="0" parTransId="{4A3C9F48-6DF2-43AC-AFC6-74834DCD8D0D}" sibTransId="{D0D3DFDD-01A8-4C39-A5BA-7E92720440D4}"/>
    <dgm:cxn modelId="{DDD10BBA-EC83-4DEF-BB79-AC280BD1F3EE}" srcId="{7E477642-FE93-4554-8CE2-79D286FFAC08}" destId="{00AF385E-7B25-4817-A37D-E97708945C72}" srcOrd="0" destOrd="0" parTransId="{8F2AD051-D0EA-4BC1-94FF-8FA4824073ED}" sibTransId="{D97F1116-9CF6-4C1D-8BD3-469D4F34ABE4}"/>
    <dgm:cxn modelId="{BE741CF6-80BA-4F57-B4FD-672E929B5562}" type="presOf" srcId="{D48613C8-335A-48CD-83A1-79DD70862C82}" destId="{5804F990-B0E8-4BD8-B6C0-3D415E99F0D3}" srcOrd="0" destOrd="0" presId="urn:microsoft.com/office/officeart/2005/8/layout/vList5"/>
    <dgm:cxn modelId="{7B9BC267-D04A-4077-9488-E31ED60A298B}" type="presOf" srcId="{5CC20538-5BDC-4D85-98CF-5A128CAF8B77}" destId="{E29515DC-FF51-4988-A585-44A7B31A34C6}" srcOrd="0" destOrd="0" presId="urn:microsoft.com/office/officeart/2005/8/layout/vList5"/>
    <dgm:cxn modelId="{BDD17235-7EC1-4AB3-A660-D57B0D27A94C}" srcId="{5CC20538-5BDC-4D85-98CF-5A128CAF8B77}" destId="{848ED96A-6959-4C4C-96EF-CDBA32467C1D}" srcOrd="0" destOrd="0" parTransId="{F1997344-E78E-4270-9836-F3C1FDAF52D3}" sibTransId="{E84CF221-8705-4A18-B5F5-B39AF6106F3D}"/>
    <dgm:cxn modelId="{7104CC1A-A1E1-4218-8732-2E3FC5F2C8C7}" type="presOf" srcId="{00AF385E-7B25-4817-A37D-E97708945C72}" destId="{ACA6BC8E-AF92-4261-B6C6-5E9090EB240B}" srcOrd="0" destOrd="0" presId="urn:microsoft.com/office/officeart/2005/8/layout/vList5"/>
    <dgm:cxn modelId="{AE3F6EDE-2553-4156-87B8-73FE92CB9D0F}" type="presParOf" srcId="{8F8BDB8A-3BD2-4241-96AA-D029301BCECE}" destId="{3CCC7445-5ACA-4EB9-981C-6AD1A6CBF9E1}" srcOrd="0" destOrd="0" presId="urn:microsoft.com/office/officeart/2005/8/layout/vList5"/>
    <dgm:cxn modelId="{F99DC707-4126-468B-80B4-B8991C506E8E}" type="presParOf" srcId="{3CCC7445-5ACA-4EB9-981C-6AD1A6CBF9E1}" destId="{E29515DC-FF51-4988-A585-44A7B31A34C6}" srcOrd="0" destOrd="0" presId="urn:microsoft.com/office/officeart/2005/8/layout/vList5"/>
    <dgm:cxn modelId="{35F4F13E-6ECC-48E2-9810-8BF56D31119C}" type="presParOf" srcId="{3CCC7445-5ACA-4EB9-981C-6AD1A6CBF9E1}" destId="{3FD651B3-5138-4BA8-9E87-5A9C3D993849}" srcOrd="1" destOrd="0" presId="urn:microsoft.com/office/officeart/2005/8/layout/vList5"/>
    <dgm:cxn modelId="{C79C1E52-CB36-4412-BD0C-35DC1FE0CCF5}" type="presParOf" srcId="{8F8BDB8A-3BD2-4241-96AA-D029301BCECE}" destId="{564044F1-63C6-4A13-BDC4-6CBB99E5CFBA}" srcOrd="1" destOrd="0" presId="urn:microsoft.com/office/officeart/2005/8/layout/vList5"/>
    <dgm:cxn modelId="{A4511808-AC39-4D92-9459-51D1611AA62D}" type="presParOf" srcId="{8F8BDB8A-3BD2-4241-96AA-D029301BCECE}" destId="{C7BED150-4CF3-4A19-996C-45F0FB7D8B59}" srcOrd="2" destOrd="0" presId="urn:microsoft.com/office/officeart/2005/8/layout/vList5"/>
    <dgm:cxn modelId="{7316BB3A-5BEF-4BA0-A931-C436FD3B3466}" type="presParOf" srcId="{C7BED150-4CF3-4A19-996C-45F0FB7D8B59}" destId="{D317C960-3AFD-4BCE-AD3E-57EED1626D05}" srcOrd="0" destOrd="0" presId="urn:microsoft.com/office/officeart/2005/8/layout/vList5"/>
    <dgm:cxn modelId="{B7C4B388-56A7-4DFC-A12B-EFF57B841742}" type="presParOf" srcId="{C7BED150-4CF3-4A19-996C-45F0FB7D8B59}" destId="{ACA6BC8E-AF92-4261-B6C6-5E9090EB240B}" srcOrd="1" destOrd="0" presId="urn:microsoft.com/office/officeart/2005/8/layout/vList5"/>
    <dgm:cxn modelId="{3F788DD1-FD40-4B9C-BE78-58915D68E5F1}" type="presParOf" srcId="{8F8BDB8A-3BD2-4241-96AA-D029301BCECE}" destId="{15350FA1-17FA-4A15-8A5F-84328B7CFA41}" srcOrd="3" destOrd="0" presId="urn:microsoft.com/office/officeart/2005/8/layout/vList5"/>
    <dgm:cxn modelId="{D3BCFBC6-0365-46C7-8A0A-D475D5F68875}" type="presParOf" srcId="{8F8BDB8A-3BD2-4241-96AA-D029301BCECE}" destId="{3A94F8A5-C933-41AD-AAA4-D555FB3CF518}" srcOrd="4" destOrd="0" presId="urn:microsoft.com/office/officeart/2005/8/layout/vList5"/>
    <dgm:cxn modelId="{6A79C7FD-0147-4215-9CBF-A92958688898}" type="presParOf" srcId="{3A94F8A5-C933-41AD-AAA4-D555FB3CF518}" destId="{72300F79-6D43-42E7-8636-F190D0CC5A57}" srcOrd="0" destOrd="0" presId="urn:microsoft.com/office/officeart/2005/8/layout/vList5"/>
    <dgm:cxn modelId="{516C9A7C-58C9-4FE1-916F-75AEC714F0B3}" type="presParOf" srcId="{3A94F8A5-C933-41AD-AAA4-D555FB3CF518}" destId="{5804F990-B0E8-4BD8-B6C0-3D415E99F0D3}"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37C90A-99D8-49C6-9B0C-915EB1957A5B}" type="doc">
      <dgm:prSet loTypeId="urn:microsoft.com/office/officeart/2005/8/layout/vList5" loCatId="list" qsTypeId="urn:microsoft.com/office/officeart/2005/8/quickstyle/3d2" qsCatId="3D" csTypeId="urn:microsoft.com/office/officeart/2005/8/colors/colorful2" csCatId="colorful" phldr="1"/>
      <dgm:spPr/>
      <dgm:t>
        <a:bodyPr/>
        <a:lstStyle/>
        <a:p>
          <a:endParaRPr lang="ru-RU"/>
        </a:p>
      </dgm:t>
    </dgm:pt>
    <dgm:pt modelId="{E025237F-1877-4AEB-A3B2-ADA22C16D75A}">
      <dgm:prSet phldrT="[Текст]"/>
      <dgm:spPr/>
      <dgm:t>
        <a:bodyPr/>
        <a:lstStyle/>
        <a:p>
          <a:r>
            <a:rPr lang="ru-RU" dirty="0" smtClean="0"/>
            <a:t>лечение прервано по инициативе МО </a:t>
          </a:r>
          <a:endParaRPr lang="ru-RU" dirty="0"/>
        </a:p>
      </dgm:t>
    </dgm:pt>
    <dgm:pt modelId="{4D0BCC5E-7FC8-4E4F-A1AB-D425C3163F9E}" type="parTrans" cxnId="{2D34D458-F54A-49E6-90D0-F2180493EB74}">
      <dgm:prSet/>
      <dgm:spPr/>
      <dgm:t>
        <a:bodyPr/>
        <a:lstStyle/>
        <a:p>
          <a:endParaRPr lang="ru-RU"/>
        </a:p>
      </dgm:t>
    </dgm:pt>
    <dgm:pt modelId="{3CCD8A56-37C9-4E1F-AA24-0504F0C793B8}" type="sibTrans" cxnId="{2D34D458-F54A-49E6-90D0-F2180493EB74}">
      <dgm:prSet/>
      <dgm:spPr/>
      <dgm:t>
        <a:bodyPr/>
        <a:lstStyle/>
        <a:p>
          <a:endParaRPr lang="ru-RU"/>
        </a:p>
      </dgm:t>
    </dgm:pt>
    <dgm:pt modelId="{9DE120B6-6689-4DAD-AFB7-39EBD293B371}">
      <dgm:prSet phldrT="[Текст]"/>
      <dgm:spPr/>
      <dgm:t>
        <a:bodyPr/>
        <a:lstStyle/>
        <a:p>
          <a:r>
            <a:rPr lang="ru-RU" b="1" dirty="0" smtClean="0">
              <a:solidFill>
                <a:srgbClr val="FF0000"/>
              </a:solidFill>
            </a:rPr>
            <a:t>397 случаев </a:t>
          </a:r>
          <a:r>
            <a:rPr lang="ru-RU" dirty="0" smtClean="0">
              <a:solidFill>
                <a:srgbClr val="002060"/>
              </a:solidFill>
            </a:rPr>
            <a:t>или 26,5% от числа прерванных случаев лечения, из них иногородних - 61 сл</a:t>
          </a:r>
          <a:endParaRPr lang="ru-RU" dirty="0">
            <a:solidFill>
              <a:srgbClr val="002060"/>
            </a:solidFill>
          </a:endParaRPr>
        </a:p>
      </dgm:t>
    </dgm:pt>
    <dgm:pt modelId="{3EB4FDB6-D6E6-444E-809F-8E6044D4B16A}" type="parTrans" cxnId="{4042C89A-9170-491F-A829-0299340E0C9F}">
      <dgm:prSet/>
      <dgm:spPr/>
      <dgm:t>
        <a:bodyPr/>
        <a:lstStyle/>
        <a:p>
          <a:endParaRPr lang="ru-RU"/>
        </a:p>
      </dgm:t>
    </dgm:pt>
    <dgm:pt modelId="{89C59BA1-C20D-42A6-887F-D2A81A3B340D}" type="sibTrans" cxnId="{4042C89A-9170-491F-A829-0299340E0C9F}">
      <dgm:prSet/>
      <dgm:spPr/>
      <dgm:t>
        <a:bodyPr/>
        <a:lstStyle/>
        <a:p>
          <a:endParaRPr lang="ru-RU"/>
        </a:p>
      </dgm:t>
    </dgm:pt>
    <dgm:pt modelId="{6DC637E8-FE99-4390-912D-38A804B6D628}">
      <dgm:prSet phldrT="[Текст]"/>
      <dgm:spPr/>
      <dgm:t>
        <a:bodyPr/>
        <a:lstStyle/>
        <a:p>
          <a:r>
            <a:rPr lang="ru-RU" dirty="0" smtClean="0"/>
            <a:t>умерло</a:t>
          </a:r>
          <a:endParaRPr lang="ru-RU" dirty="0"/>
        </a:p>
      </dgm:t>
    </dgm:pt>
    <dgm:pt modelId="{6AEC4128-BD64-4428-A4BC-4E196D5EED27}" type="parTrans" cxnId="{45FE6486-B5EB-4834-BB3E-5E2B4BC7A9AC}">
      <dgm:prSet/>
      <dgm:spPr/>
      <dgm:t>
        <a:bodyPr/>
        <a:lstStyle/>
        <a:p>
          <a:endParaRPr lang="ru-RU"/>
        </a:p>
      </dgm:t>
    </dgm:pt>
    <dgm:pt modelId="{409AB8F9-4A22-450F-97E7-A1FF0164E509}" type="sibTrans" cxnId="{45FE6486-B5EB-4834-BB3E-5E2B4BC7A9AC}">
      <dgm:prSet/>
      <dgm:spPr/>
      <dgm:t>
        <a:bodyPr/>
        <a:lstStyle/>
        <a:p>
          <a:endParaRPr lang="ru-RU"/>
        </a:p>
      </dgm:t>
    </dgm:pt>
    <dgm:pt modelId="{19736A3D-3D6B-4A51-9FD3-669D6461C284}">
      <dgm:prSet phldrT="[Текст]"/>
      <dgm:spPr/>
      <dgm:t>
        <a:bodyPr/>
        <a:lstStyle/>
        <a:p>
          <a:r>
            <a:rPr lang="ru-RU" b="1" dirty="0" smtClean="0">
              <a:solidFill>
                <a:srgbClr val="FF0000"/>
              </a:solidFill>
            </a:rPr>
            <a:t>184 случая </a:t>
          </a:r>
          <a:r>
            <a:rPr lang="ru-RU" dirty="0" smtClean="0">
              <a:solidFill>
                <a:srgbClr val="002060"/>
              </a:solidFill>
            </a:rPr>
            <a:t>или 12,3% от числа прерванных случаев лечения (из них иногородних 9 случаев);</a:t>
          </a:r>
          <a:endParaRPr lang="ru-RU" dirty="0">
            <a:solidFill>
              <a:srgbClr val="002060"/>
            </a:solidFill>
          </a:endParaRPr>
        </a:p>
      </dgm:t>
    </dgm:pt>
    <dgm:pt modelId="{93A0216E-7224-4037-A5F9-882507DA2BC8}" type="parTrans" cxnId="{BBFE7CA8-64C4-4B0C-9EF3-35263DEC3875}">
      <dgm:prSet/>
      <dgm:spPr/>
      <dgm:t>
        <a:bodyPr/>
        <a:lstStyle/>
        <a:p>
          <a:endParaRPr lang="ru-RU"/>
        </a:p>
      </dgm:t>
    </dgm:pt>
    <dgm:pt modelId="{E169A462-B4F0-43C1-8EB0-514DC31E360E}" type="sibTrans" cxnId="{BBFE7CA8-64C4-4B0C-9EF3-35263DEC3875}">
      <dgm:prSet/>
      <dgm:spPr/>
      <dgm:t>
        <a:bodyPr/>
        <a:lstStyle/>
        <a:p>
          <a:endParaRPr lang="ru-RU"/>
        </a:p>
      </dgm:t>
    </dgm:pt>
    <dgm:pt modelId="{2FAA6C46-35FD-4A57-AB84-B52170C950D7}">
      <dgm:prSet phldrT="[Текст]"/>
      <dgm:spPr/>
      <dgm:t>
        <a:bodyPr/>
        <a:lstStyle/>
        <a:p>
          <a:r>
            <a:rPr lang="ru-RU" dirty="0" smtClean="0"/>
            <a:t>переведён в др. МО  </a:t>
          </a:r>
          <a:endParaRPr lang="ru-RU" dirty="0"/>
        </a:p>
      </dgm:t>
    </dgm:pt>
    <dgm:pt modelId="{FB9EA88B-6BAF-42A9-9C89-B19B16AEBDD2}" type="parTrans" cxnId="{9697F5E6-0022-47F6-813D-828AB16C68CC}">
      <dgm:prSet/>
      <dgm:spPr/>
      <dgm:t>
        <a:bodyPr/>
        <a:lstStyle/>
        <a:p>
          <a:endParaRPr lang="ru-RU"/>
        </a:p>
      </dgm:t>
    </dgm:pt>
    <dgm:pt modelId="{F674A7F6-540A-46C6-BA41-6D6F8AF34E53}" type="sibTrans" cxnId="{9697F5E6-0022-47F6-813D-828AB16C68CC}">
      <dgm:prSet/>
      <dgm:spPr/>
      <dgm:t>
        <a:bodyPr/>
        <a:lstStyle/>
        <a:p>
          <a:endParaRPr lang="ru-RU"/>
        </a:p>
      </dgm:t>
    </dgm:pt>
    <dgm:pt modelId="{EA21971A-1F62-4CA5-BA5B-A142AA2C17C1}">
      <dgm:prSet phldrT="[Текст]"/>
      <dgm:spPr/>
      <dgm:t>
        <a:bodyPr/>
        <a:lstStyle/>
        <a:p>
          <a:r>
            <a:rPr lang="ru-RU" b="1" dirty="0" smtClean="0">
              <a:solidFill>
                <a:srgbClr val="FF0000"/>
              </a:solidFill>
            </a:rPr>
            <a:t>190 случаев </a:t>
          </a:r>
          <a:r>
            <a:rPr lang="ru-RU" dirty="0" smtClean="0">
              <a:solidFill>
                <a:srgbClr val="002060"/>
              </a:solidFill>
            </a:rPr>
            <a:t>или 12,7% от числа прерванных случаев лечения, из них иногородних – 19.</a:t>
          </a:r>
          <a:endParaRPr lang="ru-RU" dirty="0">
            <a:solidFill>
              <a:srgbClr val="002060"/>
            </a:solidFill>
          </a:endParaRPr>
        </a:p>
      </dgm:t>
    </dgm:pt>
    <dgm:pt modelId="{0F305E9A-CA41-406A-B47B-F793B2958E71}" type="parTrans" cxnId="{89837DC4-F70D-4E5A-8F32-EC999D0E1821}">
      <dgm:prSet/>
      <dgm:spPr/>
      <dgm:t>
        <a:bodyPr/>
        <a:lstStyle/>
        <a:p>
          <a:endParaRPr lang="ru-RU"/>
        </a:p>
      </dgm:t>
    </dgm:pt>
    <dgm:pt modelId="{E97B4AE0-DD58-4366-AE30-3F68A47CF3BE}" type="sibTrans" cxnId="{89837DC4-F70D-4E5A-8F32-EC999D0E1821}">
      <dgm:prSet/>
      <dgm:spPr/>
      <dgm:t>
        <a:bodyPr/>
        <a:lstStyle/>
        <a:p>
          <a:endParaRPr lang="ru-RU"/>
        </a:p>
      </dgm:t>
    </dgm:pt>
    <dgm:pt modelId="{E4D7DA25-C36C-4E2B-A8F1-2588B45369F3}" type="pres">
      <dgm:prSet presAssocID="{E637C90A-99D8-49C6-9B0C-915EB1957A5B}" presName="Name0" presStyleCnt="0">
        <dgm:presLayoutVars>
          <dgm:dir/>
          <dgm:animLvl val="lvl"/>
          <dgm:resizeHandles val="exact"/>
        </dgm:presLayoutVars>
      </dgm:prSet>
      <dgm:spPr/>
      <dgm:t>
        <a:bodyPr/>
        <a:lstStyle/>
        <a:p>
          <a:endParaRPr lang="ru-RU"/>
        </a:p>
      </dgm:t>
    </dgm:pt>
    <dgm:pt modelId="{D1AB782B-C3DC-4A0F-817D-DD5170139F1B}" type="pres">
      <dgm:prSet presAssocID="{E025237F-1877-4AEB-A3B2-ADA22C16D75A}" presName="linNode" presStyleCnt="0"/>
      <dgm:spPr/>
    </dgm:pt>
    <dgm:pt modelId="{2958DF43-622D-4CEF-988C-2BDA42901071}" type="pres">
      <dgm:prSet presAssocID="{E025237F-1877-4AEB-A3B2-ADA22C16D75A}" presName="parentText" presStyleLbl="node1" presStyleIdx="0" presStyleCnt="3">
        <dgm:presLayoutVars>
          <dgm:chMax val="1"/>
          <dgm:bulletEnabled val="1"/>
        </dgm:presLayoutVars>
      </dgm:prSet>
      <dgm:spPr/>
      <dgm:t>
        <a:bodyPr/>
        <a:lstStyle/>
        <a:p>
          <a:endParaRPr lang="ru-RU"/>
        </a:p>
      </dgm:t>
    </dgm:pt>
    <dgm:pt modelId="{48A84DD1-64F4-41A2-9F34-78D14849BBCD}" type="pres">
      <dgm:prSet presAssocID="{E025237F-1877-4AEB-A3B2-ADA22C16D75A}" presName="descendantText" presStyleLbl="alignAccFollowNode1" presStyleIdx="0" presStyleCnt="3">
        <dgm:presLayoutVars>
          <dgm:bulletEnabled val="1"/>
        </dgm:presLayoutVars>
      </dgm:prSet>
      <dgm:spPr/>
      <dgm:t>
        <a:bodyPr/>
        <a:lstStyle/>
        <a:p>
          <a:endParaRPr lang="ru-RU"/>
        </a:p>
      </dgm:t>
    </dgm:pt>
    <dgm:pt modelId="{D7308AA3-01F0-4808-B893-EFD198411021}" type="pres">
      <dgm:prSet presAssocID="{3CCD8A56-37C9-4E1F-AA24-0504F0C793B8}" presName="sp" presStyleCnt="0"/>
      <dgm:spPr/>
    </dgm:pt>
    <dgm:pt modelId="{8D439210-33AF-4BA8-9C1F-ABBB3EA764BF}" type="pres">
      <dgm:prSet presAssocID="{6DC637E8-FE99-4390-912D-38A804B6D628}" presName="linNode" presStyleCnt="0"/>
      <dgm:spPr/>
    </dgm:pt>
    <dgm:pt modelId="{14D07BA7-1679-49F6-B529-61904660E36A}" type="pres">
      <dgm:prSet presAssocID="{6DC637E8-FE99-4390-912D-38A804B6D628}" presName="parentText" presStyleLbl="node1" presStyleIdx="1" presStyleCnt="3">
        <dgm:presLayoutVars>
          <dgm:chMax val="1"/>
          <dgm:bulletEnabled val="1"/>
        </dgm:presLayoutVars>
      </dgm:prSet>
      <dgm:spPr/>
      <dgm:t>
        <a:bodyPr/>
        <a:lstStyle/>
        <a:p>
          <a:endParaRPr lang="ru-RU"/>
        </a:p>
      </dgm:t>
    </dgm:pt>
    <dgm:pt modelId="{DC6DC922-5B7E-4B2F-AE5D-6FDD13AF2470}" type="pres">
      <dgm:prSet presAssocID="{6DC637E8-FE99-4390-912D-38A804B6D628}" presName="descendantText" presStyleLbl="alignAccFollowNode1" presStyleIdx="1" presStyleCnt="3">
        <dgm:presLayoutVars>
          <dgm:bulletEnabled val="1"/>
        </dgm:presLayoutVars>
      </dgm:prSet>
      <dgm:spPr/>
      <dgm:t>
        <a:bodyPr/>
        <a:lstStyle/>
        <a:p>
          <a:endParaRPr lang="ru-RU"/>
        </a:p>
      </dgm:t>
    </dgm:pt>
    <dgm:pt modelId="{DA19966F-1E3B-433D-BB1A-3DB2E5CAD014}" type="pres">
      <dgm:prSet presAssocID="{409AB8F9-4A22-450F-97E7-A1FF0164E509}" presName="sp" presStyleCnt="0"/>
      <dgm:spPr/>
    </dgm:pt>
    <dgm:pt modelId="{8C6572DB-631A-4A5D-9599-15FB238569D4}" type="pres">
      <dgm:prSet presAssocID="{2FAA6C46-35FD-4A57-AB84-B52170C950D7}" presName="linNode" presStyleCnt="0"/>
      <dgm:spPr/>
    </dgm:pt>
    <dgm:pt modelId="{2FF769B1-009B-46B5-AD87-37CFF86C2418}" type="pres">
      <dgm:prSet presAssocID="{2FAA6C46-35FD-4A57-AB84-B52170C950D7}" presName="parentText" presStyleLbl="node1" presStyleIdx="2" presStyleCnt="3">
        <dgm:presLayoutVars>
          <dgm:chMax val="1"/>
          <dgm:bulletEnabled val="1"/>
        </dgm:presLayoutVars>
      </dgm:prSet>
      <dgm:spPr/>
      <dgm:t>
        <a:bodyPr/>
        <a:lstStyle/>
        <a:p>
          <a:endParaRPr lang="ru-RU"/>
        </a:p>
      </dgm:t>
    </dgm:pt>
    <dgm:pt modelId="{DE6F0C23-0361-40D8-AE91-1BB166E14309}" type="pres">
      <dgm:prSet presAssocID="{2FAA6C46-35FD-4A57-AB84-B52170C950D7}" presName="descendantText" presStyleLbl="alignAccFollowNode1" presStyleIdx="2" presStyleCnt="3">
        <dgm:presLayoutVars>
          <dgm:bulletEnabled val="1"/>
        </dgm:presLayoutVars>
      </dgm:prSet>
      <dgm:spPr/>
      <dgm:t>
        <a:bodyPr/>
        <a:lstStyle/>
        <a:p>
          <a:endParaRPr lang="ru-RU"/>
        </a:p>
      </dgm:t>
    </dgm:pt>
  </dgm:ptLst>
  <dgm:cxnLst>
    <dgm:cxn modelId="{5AEA72A1-C780-4B85-8F80-D6FF6CF49F07}" type="presOf" srcId="{E637C90A-99D8-49C6-9B0C-915EB1957A5B}" destId="{E4D7DA25-C36C-4E2B-A8F1-2588B45369F3}" srcOrd="0" destOrd="0" presId="urn:microsoft.com/office/officeart/2005/8/layout/vList5"/>
    <dgm:cxn modelId="{9697F5E6-0022-47F6-813D-828AB16C68CC}" srcId="{E637C90A-99D8-49C6-9B0C-915EB1957A5B}" destId="{2FAA6C46-35FD-4A57-AB84-B52170C950D7}" srcOrd="2" destOrd="0" parTransId="{FB9EA88B-6BAF-42A9-9C89-B19B16AEBDD2}" sibTransId="{F674A7F6-540A-46C6-BA41-6D6F8AF34E53}"/>
    <dgm:cxn modelId="{614D9021-2447-4C67-8D77-8A79813B6473}" type="presOf" srcId="{9DE120B6-6689-4DAD-AFB7-39EBD293B371}" destId="{48A84DD1-64F4-41A2-9F34-78D14849BBCD}" srcOrd="0" destOrd="0" presId="urn:microsoft.com/office/officeart/2005/8/layout/vList5"/>
    <dgm:cxn modelId="{45FE6486-B5EB-4834-BB3E-5E2B4BC7A9AC}" srcId="{E637C90A-99D8-49C6-9B0C-915EB1957A5B}" destId="{6DC637E8-FE99-4390-912D-38A804B6D628}" srcOrd="1" destOrd="0" parTransId="{6AEC4128-BD64-4428-A4BC-4E196D5EED27}" sibTransId="{409AB8F9-4A22-450F-97E7-A1FF0164E509}"/>
    <dgm:cxn modelId="{00E44F2A-7DAF-49CC-ADFC-DFFA5B7AE436}" type="presOf" srcId="{19736A3D-3D6B-4A51-9FD3-669D6461C284}" destId="{DC6DC922-5B7E-4B2F-AE5D-6FDD13AF2470}" srcOrd="0" destOrd="0" presId="urn:microsoft.com/office/officeart/2005/8/layout/vList5"/>
    <dgm:cxn modelId="{BBFE7CA8-64C4-4B0C-9EF3-35263DEC3875}" srcId="{6DC637E8-FE99-4390-912D-38A804B6D628}" destId="{19736A3D-3D6B-4A51-9FD3-669D6461C284}" srcOrd="0" destOrd="0" parTransId="{93A0216E-7224-4037-A5F9-882507DA2BC8}" sibTransId="{E169A462-B4F0-43C1-8EB0-514DC31E360E}"/>
    <dgm:cxn modelId="{510150B0-EB6A-4040-99CE-5B2005E65A3B}" type="presOf" srcId="{2FAA6C46-35FD-4A57-AB84-B52170C950D7}" destId="{2FF769B1-009B-46B5-AD87-37CFF86C2418}" srcOrd="0" destOrd="0" presId="urn:microsoft.com/office/officeart/2005/8/layout/vList5"/>
    <dgm:cxn modelId="{2D34D458-F54A-49E6-90D0-F2180493EB74}" srcId="{E637C90A-99D8-49C6-9B0C-915EB1957A5B}" destId="{E025237F-1877-4AEB-A3B2-ADA22C16D75A}" srcOrd="0" destOrd="0" parTransId="{4D0BCC5E-7FC8-4E4F-A1AB-D425C3163F9E}" sibTransId="{3CCD8A56-37C9-4E1F-AA24-0504F0C793B8}"/>
    <dgm:cxn modelId="{19ABCB43-86BD-4730-955C-FA6C696BB9CD}" type="presOf" srcId="{6DC637E8-FE99-4390-912D-38A804B6D628}" destId="{14D07BA7-1679-49F6-B529-61904660E36A}" srcOrd="0" destOrd="0" presId="urn:microsoft.com/office/officeart/2005/8/layout/vList5"/>
    <dgm:cxn modelId="{58CFAF24-8D32-44E3-B084-8AB9EC2A8D32}" type="presOf" srcId="{EA21971A-1F62-4CA5-BA5B-A142AA2C17C1}" destId="{DE6F0C23-0361-40D8-AE91-1BB166E14309}" srcOrd="0" destOrd="0" presId="urn:microsoft.com/office/officeart/2005/8/layout/vList5"/>
    <dgm:cxn modelId="{4042C89A-9170-491F-A829-0299340E0C9F}" srcId="{E025237F-1877-4AEB-A3B2-ADA22C16D75A}" destId="{9DE120B6-6689-4DAD-AFB7-39EBD293B371}" srcOrd="0" destOrd="0" parTransId="{3EB4FDB6-D6E6-444E-809F-8E6044D4B16A}" sibTransId="{89C59BA1-C20D-42A6-887F-D2A81A3B340D}"/>
    <dgm:cxn modelId="{34306BD2-4972-4A9E-B7E2-16C3B9DF5AE2}" type="presOf" srcId="{E025237F-1877-4AEB-A3B2-ADA22C16D75A}" destId="{2958DF43-622D-4CEF-988C-2BDA42901071}" srcOrd="0" destOrd="0" presId="urn:microsoft.com/office/officeart/2005/8/layout/vList5"/>
    <dgm:cxn modelId="{89837DC4-F70D-4E5A-8F32-EC999D0E1821}" srcId="{2FAA6C46-35FD-4A57-AB84-B52170C950D7}" destId="{EA21971A-1F62-4CA5-BA5B-A142AA2C17C1}" srcOrd="0" destOrd="0" parTransId="{0F305E9A-CA41-406A-B47B-F793B2958E71}" sibTransId="{E97B4AE0-DD58-4366-AE30-3F68A47CF3BE}"/>
    <dgm:cxn modelId="{8E1C678E-9845-4A19-8A08-1C4D57646C8B}" type="presParOf" srcId="{E4D7DA25-C36C-4E2B-A8F1-2588B45369F3}" destId="{D1AB782B-C3DC-4A0F-817D-DD5170139F1B}" srcOrd="0" destOrd="0" presId="urn:microsoft.com/office/officeart/2005/8/layout/vList5"/>
    <dgm:cxn modelId="{C17CB8D3-EAC2-4637-BF9C-1183C4D248F5}" type="presParOf" srcId="{D1AB782B-C3DC-4A0F-817D-DD5170139F1B}" destId="{2958DF43-622D-4CEF-988C-2BDA42901071}" srcOrd="0" destOrd="0" presId="urn:microsoft.com/office/officeart/2005/8/layout/vList5"/>
    <dgm:cxn modelId="{6D9D7AB2-AA51-4C54-A106-DBA90D81D59F}" type="presParOf" srcId="{D1AB782B-C3DC-4A0F-817D-DD5170139F1B}" destId="{48A84DD1-64F4-41A2-9F34-78D14849BBCD}" srcOrd="1" destOrd="0" presId="urn:microsoft.com/office/officeart/2005/8/layout/vList5"/>
    <dgm:cxn modelId="{70DE09BF-479B-4349-B4B2-8A985DDAD352}" type="presParOf" srcId="{E4D7DA25-C36C-4E2B-A8F1-2588B45369F3}" destId="{D7308AA3-01F0-4808-B893-EFD198411021}" srcOrd="1" destOrd="0" presId="urn:microsoft.com/office/officeart/2005/8/layout/vList5"/>
    <dgm:cxn modelId="{AE2F58D9-0203-48A2-9E30-DCF65F566C03}" type="presParOf" srcId="{E4D7DA25-C36C-4E2B-A8F1-2588B45369F3}" destId="{8D439210-33AF-4BA8-9C1F-ABBB3EA764BF}" srcOrd="2" destOrd="0" presId="urn:microsoft.com/office/officeart/2005/8/layout/vList5"/>
    <dgm:cxn modelId="{FDD7BB53-B694-4168-8B24-661CF45B45EB}" type="presParOf" srcId="{8D439210-33AF-4BA8-9C1F-ABBB3EA764BF}" destId="{14D07BA7-1679-49F6-B529-61904660E36A}" srcOrd="0" destOrd="0" presId="urn:microsoft.com/office/officeart/2005/8/layout/vList5"/>
    <dgm:cxn modelId="{3F34C689-967F-418E-A464-1BFBE8B53976}" type="presParOf" srcId="{8D439210-33AF-4BA8-9C1F-ABBB3EA764BF}" destId="{DC6DC922-5B7E-4B2F-AE5D-6FDD13AF2470}" srcOrd="1" destOrd="0" presId="urn:microsoft.com/office/officeart/2005/8/layout/vList5"/>
    <dgm:cxn modelId="{21489A97-BCBC-4EFA-B162-31ED890EF7FB}" type="presParOf" srcId="{E4D7DA25-C36C-4E2B-A8F1-2588B45369F3}" destId="{DA19966F-1E3B-433D-BB1A-3DB2E5CAD014}" srcOrd="3" destOrd="0" presId="urn:microsoft.com/office/officeart/2005/8/layout/vList5"/>
    <dgm:cxn modelId="{991407D4-C5D0-46D0-BB17-21BDF151BE31}" type="presParOf" srcId="{E4D7DA25-C36C-4E2B-A8F1-2588B45369F3}" destId="{8C6572DB-631A-4A5D-9599-15FB238569D4}" srcOrd="4" destOrd="0" presId="urn:microsoft.com/office/officeart/2005/8/layout/vList5"/>
    <dgm:cxn modelId="{77EA1CE7-29A2-446B-AA3F-D7CB1DEA6A5F}" type="presParOf" srcId="{8C6572DB-631A-4A5D-9599-15FB238569D4}" destId="{2FF769B1-009B-46B5-AD87-37CFF86C2418}" srcOrd="0" destOrd="0" presId="urn:microsoft.com/office/officeart/2005/8/layout/vList5"/>
    <dgm:cxn modelId="{16C4507A-5DFC-42F3-AE5A-40C482777820}" type="presParOf" srcId="{8C6572DB-631A-4A5D-9599-15FB238569D4}" destId="{DE6F0C23-0361-40D8-AE91-1BB166E14309}" srcOrd="1" destOrd="0" presId="urn:microsoft.com/office/officeart/2005/8/layout/vList5"/>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6A79E7-77F6-4B01-8021-6CEA3285569F}" type="doc">
      <dgm:prSet loTypeId="urn:microsoft.com/office/officeart/2005/8/layout/hList3" loCatId="list" qsTypeId="urn:microsoft.com/office/officeart/2005/8/quickstyle/3d2" qsCatId="3D" csTypeId="urn:microsoft.com/office/officeart/2005/8/colors/colorful2" csCatId="colorful" phldr="1"/>
      <dgm:spPr/>
      <dgm:t>
        <a:bodyPr/>
        <a:lstStyle/>
        <a:p>
          <a:endParaRPr lang="ru-RU"/>
        </a:p>
      </dgm:t>
    </dgm:pt>
    <dgm:pt modelId="{C7D2F493-3A26-446F-93BE-35A84456E899}">
      <dgm:prSet phldrT="[Текст]" custT="1"/>
      <dgm:spPr>
        <a:solidFill>
          <a:srgbClr val="92D050"/>
        </a:solidFill>
      </dgm:spPr>
      <dgm:t>
        <a:bodyPr/>
        <a:lstStyle/>
        <a:p>
          <a:r>
            <a:rPr lang="ru-RU" sz="2000" b="1" dirty="0" smtClean="0">
              <a:solidFill>
                <a:srgbClr val="C00000"/>
              </a:solidFill>
            </a:rPr>
            <a:t>Наибольшее количество прерванных по инициативе МО </a:t>
          </a:r>
          <a:endParaRPr lang="ru-RU" sz="2000" b="1" dirty="0">
            <a:solidFill>
              <a:srgbClr val="C00000"/>
            </a:solidFill>
          </a:endParaRPr>
        </a:p>
      </dgm:t>
    </dgm:pt>
    <dgm:pt modelId="{682387D2-C616-4CD3-AE5C-56116BEF4CB5}" type="parTrans" cxnId="{CB7138EC-2173-4014-A095-BA3EE2660121}">
      <dgm:prSet/>
      <dgm:spPr/>
      <dgm:t>
        <a:bodyPr/>
        <a:lstStyle/>
        <a:p>
          <a:endParaRPr lang="ru-RU"/>
        </a:p>
      </dgm:t>
    </dgm:pt>
    <dgm:pt modelId="{79D494AB-D3B4-4C3D-BF7A-C69DCF7EC147}" type="sibTrans" cxnId="{CB7138EC-2173-4014-A095-BA3EE2660121}">
      <dgm:prSet/>
      <dgm:spPr/>
      <dgm:t>
        <a:bodyPr/>
        <a:lstStyle/>
        <a:p>
          <a:endParaRPr lang="ru-RU"/>
        </a:p>
      </dgm:t>
    </dgm:pt>
    <dgm:pt modelId="{C52DD3A3-ACD3-42A8-AD1E-AA02D411052B}">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2000" b="1" dirty="0" smtClean="0">
              <a:solidFill>
                <a:srgbClr val="002060"/>
              </a:solidFill>
            </a:rPr>
            <a:t>ГБУЗ РА «МГКБ» </a:t>
          </a:r>
        </a:p>
        <a:p>
          <a:endParaRPr lang="ru-RU" sz="2000" b="1" dirty="0" smtClean="0">
            <a:solidFill>
              <a:srgbClr val="002060"/>
            </a:solidFill>
          </a:endParaRPr>
        </a:p>
        <a:p>
          <a:r>
            <a:rPr lang="ru-RU" sz="2000" b="1" dirty="0" smtClean="0">
              <a:solidFill>
                <a:srgbClr val="002060"/>
              </a:solidFill>
            </a:rPr>
            <a:t>262 случая или 66%, из них иногородних – 52</a:t>
          </a:r>
          <a:endParaRPr lang="ru-RU" sz="2000" b="1" dirty="0">
            <a:solidFill>
              <a:srgbClr val="002060"/>
            </a:solidFill>
          </a:endParaRPr>
        </a:p>
      </dgm:t>
    </dgm:pt>
    <dgm:pt modelId="{A7E34C69-52C5-4A11-930D-94D609A74C86}" type="parTrans" cxnId="{D9B27D55-E244-4454-868C-DCC125847FD1}">
      <dgm:prSet/>
      <dgm:spPr/>
      <dgm:t>
        <a:bodyPr/>
        <a:lstStyle/>
        <a:p>
          <a:endParaRPr lang="ru-RU"/>
        </a:p>
      </dgm:t>
    </dgm:pt>
    <dgm:pt modelId="{35288149-EB4E-46A7-9D15-7C775B92949E}" type="sibTrans" cxnId="{D9B27D55-E244-4454-868C-DCC125847FD1}">
      <dgm:prSet/>
      <dgm:spPr/>
      <dgm:t>
        <a:bodyPr/>
        <a:lstStyle/>
        <a:p>
          <a:endParaRPr lang="ru-RU"/>
        </a:p>
      </dgm:t>
    </dgm:pt>
    <dgm:pt modelId="{40D9711F-9573-43F9-8E26-C0C00655AE50}">
      <dgm:prSet phldrT="[Текст]" custT="1"/>
      <dgm:spPr/>
      <dgm:t>
        <a:bodyPr/>
        <a:lstStyle/>
        <a:p>
          <a:r>
            <a:rPr lang="ru-RU" sz="2000" b="1" dirty="0" smtClean="0"/>
            <a:t>ГБУЗ РА «АРДКБ»</a:t>
          </a:r>
        </a:p>
        <a:p>
          <a:endParaRPr lang="ru-RU" sz="2000" b="1" dirty="0" smtClean="0"/>
        </a:p>
        <a:p>
          <a:r>
            <a:rPr lang="ru-RU" sz="2000" b="1" dirty="0" smtClean="0"/>
            <a:t> 90 случаев или 22,7%, из них – 3 иногородних</a:t>
          </a:r>
          <a:endParaRPr lang="ru-RU" sz="2000" b="1" dirty="0"/>
        </a:p>
      </dgm:t>
    </dgm:pt>
    <dgm:pt modelId="{4B58C3CE-5E55-487E-8273-1897B581C62A}" type="parTrans" cxnId="{5F90385F-1D2D-4A32-BEFC-974CE9F9AEF2}">
      <dgm:prSet/>
      <dgm:spPr/>
      <dgm:t>
        <a:bodyPr/>
        <a:lstStyle/>
        <a:p>
          <a:endParaRPr lang="ru-RU"/>
        </a:p>
      </dgm:t>
    </dgm:pt>
    <dgm:pt modelId="{4097C852-C243-40FA-BA7F-F88FB23E2360}" type="sibTrans" cxnId="{5F90385F-1D2D-4A32-BEFC-974CE9F9AEF2}">
      <dgm:prSet/>
      <dgm:spPr/>
      <dgm:t>
        <a:bodyPr/>
        <a:lstStyle/>
        <a:p>
          <a:endParaRPr lang="ru-RU"/>
        </a:p>
      </dgm:t>
    </dgm:pt>
    <dgm:pt modelId="{222BDCD5-0649-4920-A972-7387709B21C0}" type="pres">
      <dgm:prSet presAssocID="{C76A79E7-77F6-4B01-8021-6CEA3285569F}" presName="composite" presStyleCnt="0">
        <dgm:presLayoutVars>
          <dgm:chMax val="1"/>
          <dgm:dir/>
          <dgm:resizeHandles val="exact"/>
        </dgm:presLayoutVars>
      </dgm:prSet>
      <dgm:spPr/>
      <dgm:t>
        <a:bodyPr/>
        <a:lstStyle/>
        <a:p>
          <a:endParaRPr lang="ru-RU"/>
        </a:p>
      </dgm:t>
    </dgm:pt>
    <dgm:pt modelId="{104F86E6-20DA-4165-BEDC-5B8CD499E68E}" type="pres">
      <dgm:prSet presAssocID="{C7D2F493-3A26-446F-93BE-35A84456E899}" presName="roof" presStyleLbl="dkBgShp" presStyleIdx="0" presStyleCnt="2"/>
      <dgm:spPr/>
      <dgm:t>
        <a:bodyPr/>
        <a:lstStyle/>
        <a:p>
          <a:endParaRPr lang="ru-RU"/>
        </a:p>
      </dgm:t>
    </dgm:pt>
    <dgm:pt modelId="{90200B92-BE21-46FD-9A98-A3E0F82A4397}" type="pres">
      <dgm:prSet presAssocID="{C7D2F493-3A26-446F-93BE-35A84456E899}" presName="pillars" presStyleCnt="0"/>
      <dgm:spPr/>
    </dgm:pt>
    <dgm:pt modelId="{C1CFF583-C3E0-45B6-999D-A0941CB7E1EE}" type="pres">
      <dgm:prSet presAssocID="{C7D2F493-3A26-446F-93BE-35A84456E899}" presName="pillar1" presStyleLbl="node1" presStyleIdx="0" presStyleCnt="2">
        <dgm:presLayoutVars>
          <dgm:bulletEnabled val="1"/>
        </dgm:presLayoutVars>
      </dgm:prSet>
      <dgm:spPr/>
      <dgm:t>
        <a:bodyPr/>
        <a:lstStyle/>
        <a:p>
          <a:endParaRPr lang="ru-RU"/>
        </a:p>
      </dgm:t>
    </dgm:pt>
    <dgm:pt modelId="{57A241EB-22E1-495C-A290-9847F740052E}" type="pres">
      <dgm:prSet presAssocID="{40D9711F-9573-43F9-8E26-C0C00655AE50}" presName="pillarX" presStyleLbl="node1" presStyleIdx="1" presStyleCnt="2">
        <dgm:presLayoutVars>
          <dgm:bulletEnabled val="1"/>
        </dgm:presLayoutVars>
      </dgm:prSet>
      <dgm:spPr/>
      <dgm:t>
        <a:bodyPr/>
        <a:lstStyle/>
        <a:p>
          <a:endParaRPr lang="ru-RU"/>
        </a:p>
      </dgm:t>
    </dgm:pt>
    <dgm:pt modelId="{E5C5D088-D504-42D2-ADE4-2F360B5250A1}" type="pres">
      <dgm:prSet presAssocID="{C7D2F493-3A26-446F-93BE-35A84456E899}" presName="base" presStyleLbl="dkBgShp" presStyleIdx="1" presStyleCnt="2"/>
      <dgm:spPr/>
    </dgm:pt>
  </dgm:ptLst>
  <dgm:cxnLst>
    <dgm:cxn modelId="{CB7138EC-2173-4014-A095-BA3EE2660121}" srcId="{C76A79E7-77F6-4B01-8021-6CEA3285569F}" destId="{C7D2F493-3A26-446F-93BE-35A84456E899}" srcOrd="0" destOrd="0" parTransId="{682387D2-C616-4CD3-AE5C-56116BEF4CB5}" sibTransId="{79D494AB-D3B4-4C3D-BF7A-C69DCF7EC147}"/>
    <dgm:cxn modelId="{5F90385F-1D2D-4A32-BEFC-974CE9F9AEF2}" srcId="{C7D2F493-3A26-446F-93BE-35A84456E899}" destId="{40D9711F-9573-43F9-8E26-C0C00655AE50}" srcOrd="1" destOrd="0" parTransId="{4B58C3CE-5E55-487E-8273-1897B581C62A}" sibTransId="{4097C852-C243-40FA-BA7F-F88FB23E2360}"/>
    <dgm:cxn modelId="{D9B27D55-E244-4454-868C-DCC125847FD1}" srcId="{C7D2F493-3A26-446F-93BE-35A84456E899}" destId="{C52DD3A3-ACD3-42A8-AD1E-AA02D411052B}" srcOrd="0" destOrd="0" parTransId="{A7E34C69-52C5-4A11-930D-94D609A74C86}" sibTransId="{35288149-EB4E-46A7-9D15-7C775B92949E}"/>
    <dgm:cxn modelId="{E4C102FC-CF60-4798-B2CD-7FAA010C4C8E}" type="presOf" srcId="{C76A79E7-77F6-4B01-8021-6CEA3285569F}" destId="{222BDCD5-0649-4920-A972-7387709B21C0}" srcOrd="0" destOrd="0" presId="urn:microsoft.com/office/officeart/2005/8/layout/hList3"/>
    <dgm:cxn modelId="{419773E7-DA23-409C-81D3-D1D4230737EF}" type="presOf" srcId="{C52DD3A3-ACD3-42A8-AD1E-AA02D411052B}" destId="{C1CFF583-C3E0-45B6-999D-A0941CB7E1EE}" srcOrd="0" destOrd="0" presId="urn:microsoft.com/office/officeart/2005/8/layout/hList3"/>
    <dgm:cxn modelId="{5D8A6154-A8BF-4361-9F6D-FA85FA9B2A31}" type="presOf" srcId="{C7D2F493-3A26-446F-93BE-35A84456E899}" destId="{104F86E6-20DA-4165-BEDC-5B8CD499E68E}" srcOrd="0" destOrd="0" presId="urn:microsoft.com/office/officeart/2005/8/layout/hList3"/>
    <dgm:cxn modelId="{D4E22639-2FC7-4CFC-BFA6-D7F558E72B4A}" type="presOf" srcId="{40D9711F-9573-43F9-8E26-C0C00655AE50}" destId="{57A241EB-22E1-495C-A290-9847F740052E}" srcOrd="0" destOrd="0" presId="urn:microsoft.com/office/officeart/2005/8/layout/hList3"/>
    <dgm:cxn modelId="{2F5D2E9A-CE22-4752-9F74-CEF6E18508FC}" type="presParOf" srcId="{222BDCD5-0649-4920-A972-7387709B21C0}" destId="{104F86E6-20DA-4165-BEDC-5B8CD499E68E}" srcOrd="0" destOrd="0" presId="urn:microsoft.com/office/officeart/2005/8/layout/hList3"/>
    <dgm:cxn modelId="{D081B2D5-4042-46FC-9708-85B70D3FF8C9}" type="presParOf" srcId="{222BDCD5-0649-4920-A972-7387709B21C0}" destId="{90200B92-BE21-46FD-9A98-A3E0F82A4397}" srcOrd="1" destOrd="0" presId="urn:microsoft.com/office/officeart/2005/8/layout/hList3"/>
    <dgm:cxn modelId="{A799D3A8-A600-4EEF-9C06-02741824E8C6}" type="presParOf" srcId="{90200B92-BE21-46FD-9A98-A3E0F82A4397}" destId="{C1CFF583-C3E0-45B6-999D-A0941CB7E1EE}" srcOrd="0" destOrd="0" presId="urn:microsoft.com/office/officeart/2005/8/layout/hList3"/>
    <dgm:cxn modelId="{BB91FE24-EA68-45D4-9C75-41485C8DCBBF}" type="presParOf" srcId="{90200B92-BE21-46FD-9A98-A3E0F82A4397}" destId="{57A241EB-22E1-495C-A290-9847F740052E}" srcOrd="1" destOrd="0" presId="urn:microsoft.com/office/officeart/2005/8/layout/hList3"/>
    <dgm:cxn modelId="{D8CFD99D-B5AF-432A-9785-2DD7F5B84D97}" type="presParOf" srcId="{222BDCD5-0649-4920-A972-7387709B21C0}" destId="{E5C5D088-D504-42D2-ADE4-2F360B5250A1}"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4B767621-2023-4DC8-9D3A-3E396EC02749}" type="datetimeFigureOut">
              <a:rPr lang="ru-RU" smtClean="0"/>
              <a:pPr/>
              <a:t>21.06.2017</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5EF9570B-7490-4000-8AE5-C5365E8C15A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4B767621-2023-4DC8-9D3A-3E396EC02749}" type="datetimeFigureOut">
              <a:rPr lang="ru-RU" smtClean="0"/>
              <a:pPr/>
              <a:t>21.06.2017</a:t>
            </a:fld>
            <a:endParaRPr lang="ru-RU"/>
          </a:p>
        </p:txBody>
      </p:sp>
      <p:sp>
        <p:nvSpPr>
          <p:cNvPr id="9" name="Номер слайда 8"/>
          <p:cNvSpPr>
            <a:spLocks noGrp="1"/>
          </p:cNvSpPr>
          <p:nvPr>
            <p:ph type="sldNum" sz="quarter" idx="15"/>
          </p:nvPr>
        </p:nvSpPr>
        <p:spPr/>
        <p:txBody>
          <a:bodyPr rtlCol="0"/>
          <a:lstStyle/>
          <a:p>
            <a:fld id="{5EF9570B-7490-4000-8AE5-C5365E8C15AD}"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4B767621-2023-4DC8-9D3A-3E396EC02749}" type="datetimeFigureOut">
              <a:rPr lang="ru-RU" smtClean="0"/>
              <a:pPr/>
              <a:t>21.06.2017</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5EF9570B-7490-4000-8AE5-C5365E8C15A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4B767621-2023-4DC8-9D3A-3E396EC02749}" type="datetimeFigureOut">
              <a:rPr lang="ru-RU" smtClean="0"/>
              <a:pPr/>
              <a:t>21.06.2017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EF9570B-7490-4000-8AE5-C5365E8C15AD}"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4B767621-2023-4DC8-9D3A-3E396EC02749}" type="datetimeFigureOut">
              <a:rPr lang="ru-RU" smtClean="0"/>
              <a:pPr/>
              <a:t>21.06.2017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EF9570B-7490-4000-8AE5-C5365E8C15AD}"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4B767621-2023-4DC8-9D3A-3E396EC02749}" type="datetimeFigureOut">
              <a:rPr lang="ru-RU" smtClean="0"/>
              <a:pPr/>
              <a:t>21.06.2017</a:t>
            </a:fld>
            <a:endParaRPr lang="ru-RU"/>
          </a:p>
        </p:txBody>
      </p:sp>
      <p:sp>
        <p:nvSpPr>
          <p:cNvPr id="7" name="Номер слайда 6"/>
          <p:cNvSpPr>
            <a:spLocks noGrp="1"/>
          </p:cNvSpPr>
          <p:nvPr>
            <p:ph type="sldNum" sz="quarter" idx="11"/>
          </p:nvPr>
        </p:nvSpPr>
        <p:spPr/>
        <p:txBody>
          <a:bodyPr rtlCol="0"/>
          <a:lstStyle/>
          <a:p>
            <a:fld id="{5EF9570B-7490-4000-8AE5-C5365E8C15AD}"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B767621-2023-4DC8-9D3A-3E396EC02749}" type="datetimeFigureOut">
              <a:rPr lang="ru-RU" smtClean="0"/>
              <a:pPr/>
              <a:t>21.06.2017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EF9570B-7490-4000-8AE5-C5365E8C15A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4B767621-2023-4DC8-9D3A-3E396EC02749}" type="datetimeFigureOut">
              <a:rPr lang="ru-RU" smtClean="0"/>
              <a:pPr/>
              <a:t>21.06.2017</a:t>
            </a:fld>
            <a:endParaRPr lang="ru-RU"/>
          </a:p>
        </p:txBody>
      </p:sp>
      <p:sp>
        <p:nvSpPr>
          <p:cNvPr id="22" name="Номер слайда 21"/>
          <p:cNvSpPr>
            <a:spLocks noGrp="1"/>
          </p:cNvSpPr>
          <p:nvPr>
            <p:ph type="sldNum" sz="quarter" idx="15"/>
          </p:nvPr>
        </p:nvSpPr>
        <p:spPr/>
        <p:txBody>
          <a:bodyPr rtlCol="0"/>
          <a:lstStyle/>
          <a:p>
            <a:fld id="{5EF9570B-7490-4000-8AE5-C5365E8C15AD}"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4B767621-2023-4DC8-9D3A-3E396EC02749}" type="datetimeFigureOut">
              <a:rPr lang="ru-RU" smtClean="0"/>
              <a:pPr/>
              <a:t>21.06.2017</a:t>
            </a:fld>
            <a:endParaRPr lang="ru-RU"/>
          </a:p>
        </p:txBody>
      </p:sp>
      <p:sp>
        <p:nvSpPr>
          <p:cNvPr id="18" name="Номер слайда 17"/>
          <p:cNvSpPr>
            <a:spLocks noGrp="1"/>
          </p:cNvSpPr>
          <p:nvPr>
            <p:ph type="sldNum" sz="quarter" idx="11"/>
          </p:nvPr>
        </p:nvSpPr>
        <p:spPr/>
        <p:txBody>
          <a:bodyPr rtlCol="0"/>
          <a:lstStyle/>
          <a:p>
            <a:fld id="{5EF9570B-7490-4000-8AE5-C5365E8C15AD}"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B767621-2023-4DC8-9D3A-3E396EC02749}" type="datetimeFigureOut">
              <a:rPr lang="ru-RU" smtClean="0"/>
              <a:pPr/>
              <a:t>21.06.2017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F9570B-7490-4000-8AE5-C5365E8C15A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B767621-2023-4DC8-9D3A-3E396EC02749}" type="datetimeFigureOut">
              <a:rPr lang="ru-RU" smtClean="0"/>
              <a:pPr/>
              <a:t>21.06.2017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F9570B-7490-4000-8AE5-C5365E8C15A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B767621-2023-4DC8-9D3A-3E396EC02749}" type="datetimeFigureOut">
              <a:rPr lang="ru-RU" smtClean="0"/>
              <a:pPr/>
              <a:t>21.06.2017</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EF9570B-7490-4000-8AE5-C5365E8C15A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1538" y="1643050"/>
            <a:ext cx="7386662" cy="2928958"/>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ru-RU"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sz="310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Анализ выполнения </a:t>
            </a:r>
            <a:br>
              <a:rPr lang="ru-RU" sz="310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sz="310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объемов медицинской помощи, оказанной в условиях дневного стационара в разрезе КСГ в МО РА </a:t>
            </a:r>
            <a:br>
              <a:rPr lang="ru-RU" sz="310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sz="310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за 1 квартал  2017 года.</a:t>
            </a:r>
            <a:br>
              <a:rPr lang="ru-RU" sz="310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sz="3100"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Подзаголовок 2"/>
          <p:cNvSpPr>
            <a:spLocks noGrp="1"/>
          </p:cNvSpPr>
          <p:nvPr>
            <p:ph type="subTitle" idx="1"/>
          </p:nvPr>
        </p:nvSpPr>
        <p:spPr>
          <a:xfrm>
            <a:off x="2286000" y="5286388"/>
            <a:ext cx="6172200" cy="1088534"/>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ru-RU"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Начальник отдела организации </a:t>
            </a:r>
          </a:p>
          <a:p>
            <a:pPr algn="r"/>
            <a:r>
              <a:rPr lang="ru-RU"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ОМС и ЗПЗ - О.М. Кабатова</a:t>
            </a:r>
          </a:p>
          <a:p>
            <a:endParaRPr lang="ru-RU"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2" descr="http://mognovse.ru/mogno/970/969044/969044_html_m5c4be6ce.jpg"/>
          <p:cNvPicPr>
            <a:picLocks noChangeAspect="1" noChangeArrowheads="1"/>
          </p:cNvPicPr>
          <p:nvPr/>
        </p:nvPicPr>
        <p:blipFill>
          <a:blip r:embed="rId3" cstate="print"/>
          <a:srcRect/>
          <a:stretch>
            <a:fillRect/>
          </a:stretch>
        </p:blipFill>
        <p:spPr bwMode="auto">
          <a:xfrm>
            <a:off x="6858016" y="285728"/>
            <a:ext cx="1714544" cy="17145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a:contourClr>
              <a:srgbClr val="969696"/>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57158" y="285728"/>
            <a:ext cx="8358246" cy="6357982"/>
          </a:xfr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algn="just">
              <a:buNone/>
            </a:pPr>
            <a:r>
              <a:rPr lang="ru-RU" dirty="0" smtClean="0"/>
              <a:t>		</a:t>
            </a:r>
          </a:p>
          <a:p>
            <a:pPr algn="just">
              <a:buNone/>
            </a:pPr>
            <a:r>
              <a:rPr lang="ru-RU" sz="2600" dirty="0" smtClean="0">
                <a:solidFill>
                  <a:srgbClr val="002060"/>
                </a:solidFill>
              </a:rPr>
              <a:t>		При оказании медицинской помощи </a:t>
            </a:r>
            <a:r>
              <a:rPr lang="ru-RU" sz="2600" dirty="0" smtClean="0">
                <a:solidFill>
                  <a:srgbClr val="C00000"/>
                </a:solidFill>
              </a:rPr>
              <a:t>в 2017 году в условиях дневного стационара используются 120 КСГ и 37 КПГ.</a:t>
            </a:r>
            <a:r>
              <a:rPr lang="ru-RU" sz="2600" dirty="0" smtClean="0">
                <a:solidFill>
                  <a:srgbClr val="002060"/>
                </a:solidFill>
              </a:rPr>
              <a:t>	При подведении итогов за 1 квартал 2017 года  медицинскими организациями РА  выполнены плановые объемные показатели по помощи, оказанной в условиях дневного стационара по КСГ - на 100,7% от плана, утвержденного на квартал (план – 6332/факт – 6387). </a:t>
            </a:r>
          </a:p>
          <a:p>
            <a:pPr algn="just">
              <a:buNone/>
            </a:pPr>
            <a:r>
              <a:rPr lang="ru-RU" sz="2600" b="1" dirty="0" smtClean="0">
                <a:solidFill>
                  <a:srgbClr val="002060"/>
                </a:solidFill>
              </a:rPr>
              <a:t>	</a:t>
            </a:r>
            <a:r>
              <a:rPr lang="ru-RU" sz="2600" dirty="0" smtClean="0">
                <a:solidFill>
                  <a:srgbClr val="002060"/>
                </a:solidFill>
              </a:rPr>
              <a:t> 	За 1 квартал 2017 года медицинскими организациями РА: </a:t>
            </a:r>
          </a:p>
          <a:p>
            <a:pPr algn="just">
              <a:buNone/>
            </a:pPr>
            <a:r>
              <a:rPr lang="ru-RU" sz="2600" b="1" dirty="0" smtClean="0">
                <a:solidFill>
                  <a:srgbClr val="002060"/>
                </a:solidFill>
              </a:rPr>
              <a:t>	- перевыполнены</a:t>
            </a:r>
            <a:r>
              <a:rPr lang="ru-RU" sz="2600" dirty="0" smtClean="0">
                <a:solidFill>
                  <a:srgbClr val="002060"/>
                </a:solidFill>
              </a:rPr>
              <a:t> плановые объемные показатели по медицинской помощи, оказанной в условиях дневного стационара по КСГ - на 100,7% от плана, утвержденного на 1 квартал 2017 года в:</a:t>
            </a:r>
          </a:p>
          <a:p>
            <a:pPr algn="just">
              <a:buNone/>
            </a:pPr>
            <a:r>
              <a:rPr lang="ru-RU" sz="2600" dirty="0" smtClean="0">
                <a:solidFill>
                  <a:srgbClr val="002060"/>
                </a:solidFill>
              </a:rPr>
              <a:t>	1. </a:t>
            </a:r>
            <a:r>
              <a:rPr lang="ru-RU" sz="2600" dirty="0" smtClean="0">
                <a:solidFill>
                  <a:srgbClr val="FF0000"/>
                </a:solidFill>
              </a:rPr>
              <a:t>ООО «Атлант»  </a:t>
            </a:r>
            <a:r>
              <a:rPr lang="ru-RU" sz="2600" dirty="0" smtClean="0">
                <a:solidFill>
                  <a:srgbClr val="002060"/>
                </a:solidFill>
              </a:rPr>
              <a:t>выполнение плана на </a:t>
            </a:r>
            <a:r>
              <a:rPr lang="ru-RU" sz="2600" b="1" dirty="0" smtClean="0">
                <a:solidFill>
                  <a:srgbClr val="FF0000"/>
                </a:solidFill>
              </a:rPr>
              <a:t>114,9%</a:t>
            </a:r>
            <a:r>
              <a:rPr lang="ru-RU" sz="2600" dirty="0" smtClean="0">
                <a:solidFill>
                  <a:srgbClr val="FF0000"/>
                </a:solidFill>
              </a:rPr>
              <a:t>.</a:t>
            </a:r>
          </a:p>
          <a:p>
            <a:pPr algn="just">
              <a:buNone/>
            </a:pPr>
            <a:r>
              <a:rPr lang="ru-RU" sz="2600" dirty="0" smtClean="0">
                <a:solidFill>
                  <a:srgbClr val="002060"/>
                </a:solidFill>
              </a:rPr>
              <a:t>	2. </a:t>
            </a:r>
            <a:r>
              <a:rPr lang="ru-RU" sz="2600" dirty="0" smtClean="0">
                <a:solidFill>
                  <a:srgbClr val="FF0000"/>
                </a:solidFill>
              </a:rPr>
              <a:t>ГБУЗ РА «АРКОД им. М.Х. </a:t>
            </a:r>
            <a:r>
              <a:rPr lang="ru-RU" sz="2600" dirty="0" err="1" smtClean="0">
                <a:solidFill>
                  <a:srgbClr val="FF0000"/>
                </a:solidFill>
              </a:rPr>
              <a:t>Ашхамафа</a:t>
            </a:r>
            <a:r>
              <a:rPr lang="ru-RU" sz="2600" dirty="0" smtClean="0">
                <a:solidFill>
                  <a:srgbClr val="FF0000"/>
                </a:solidFill>
              </a:rPr>
              <a:t>» </a:t>
            </a:r>
            <a:r>
              <a:rPr lang="ru-RU" sz="2600" dirty="0" smtClean="0">
                <a:solidFill>
                  <a:srgbClr val="002060"/>
                </a:solidFill>
              </a:rPr>
              <a:t>выполнение плана на </a:t>
            </a:r>
            <a:r>
              <a:rPr lang="ru-RU" sz="2600" b="1" dirty="0" smtClean="0">
                <a:solidFill>
                  <a:srgbClr val="FF0000"/>
                </a:solidFill>
              </a:rPr>
              <a:t>114,1%. </a:t>
            </a:r>
          </a:p>
          <a:p>
            <a:pPr algn="just">
              <a:buNone/>
            </a:pPr>
            <a:r>
              <a:rPr lang="ru-RU" sz="2600" dirty="0" smtClean="0">
                <a:solidFill>
                  <a:srgbClr val="002060"/>
                </a:solidFill>
              </a:rPr>
              <a:t>	-</a:t>
            </a:r>
            <a:r>
              <a:rPr lang="ru-RU" sz="2600" b="1" dirty="0" smtClean="0">
                <a:solidFill>
                  <a:srgbClr val="002060"/>
                </a:solidFill>
              </a:rPr>
              <a:t>недовыполнены</a:t>
            </a:r>
            <a:r>
              <a:rPr lang="ru-RU" sz="2600" dirty="0" smtClean="0">
                <a:solidFill>
                  <a:srgbClr val="002060"/>
                </a:solidFill>
              </a:rPr>
              <a:t> плановые объемные показатели по медицинской помощи, оказанной в условиях дневного стационара по КСГ в медицинских организациях РА:</a:t>
            </a:r>
          </a:p>
          <a:p>
            <a:pPr lvl="0" algn="just">
              <a:buNone/>
            </a:pPr>
            <a:r>
              <a:rPr lang="ru-RU" sz="2600" dirty="0" smtClean="0">
                <a:solidFill>
                  <a:srgbClr val="002060"/>
                </a:solidFill>
              </a:rPr>
              <a:t>	1. </a:t>
            </a:r>
            <a:r>
              <a:rPr lang="ru-RU" sz="2600" dirty="0" smtClean="0">
                <a:solidFill>
                  <a:srgbClr val="FF0000"/>
                </a:solidFill>
              </a:rPr>
              <a:t>ГБУЗ РА «АРКБ»  </a:t>
            </a:r>
            <a:r>
              <a:rPr lang="ru-RU" sz="2600" dirty="0" smtClean="0">
                <a:solidFill>
                  <a:srgbClr val="002060"/>
                </a:solidFill>
              </a:rPr>
              <a:t>выполнение плана только на </a:t>
            </a:r>
            <a:r>
              <a:rPr lang="ru-RU" sz="2600" dirty="0" smtClean="0">
                <a:solidFill>
                  <a:srgbClr val="FF0000"/>
                </a:solidFill>
              </a:rPr>
              <a:t>52,7%,</a:t>
            </a:r>
          </a:p>
          <a:p>
            <a:pPr lvl="0" algn="just">
              <a:buNone/>
            </a:pPr>
            <a:r>
              <a:rPr lang="ru-RU" sz="2600" dirty="0" smtClean="0">
                <a:solidFill>
                  <a:srgbClr val="002060"/>
                </a:solidFill>
              </a:rPr>
              <a:t>	2. </a:t>
            </a:r>
            <a:r>
              <a:rPr lang="ru-RU" sz="2600" dirty="0" smtClean="0">
                <a:solidFill>
                  <a:srgbClr val="FF0000"/>
                </a:solidFill>
              </a:rPr>
              <a:t>ООО «Центр здоровья» </a:t>
            </a:r>
            <a:r>
              <a:rPr lang="ru-RU" sz="2600" dirty="0" smtClean="0">
                <a:solidFill>
                  <a:srgbClr val="002060"/>
                </a:solidFill>
              </a:rPr>
              <a:t>план выполнен на </a:t>
            </a:r>
            <a:r>
              <a:rPr lang="ru-RU" sz="2600" dirty="0" smtClean="0">
                <a:solidFill>
                  <a:srgbClr val="FF0000"/>
                </a:solidFill>
              </a:rPr>
              <a:t>89,6%,</a:t>
            </a:r>
          </a:p>
          <a:p>
            <a:pPr algn="just">
              <a:buNone/>
            </a:pPr>
            <a:r>
              <a:rPr lang="ru-RU" sz="2600" dirty="0" smtClean="0">
                <a:solidFill>
                  <a:srgbClr val="002060"/>
                </a:solidFill>
              </a:rPr>
              <a:t>	3. </a:t>
            </a:r>
            <a:r>
              <a:rPr lang="ru-RU" sz="2600" dirty="0" smtClean="0">
                <a:solidFill>
                  <a:srgbClr val="FF0000"/>
                </a:solidFill>
              </a:rPr>
              <a:t>ГБУЗ РА «МГП №2» </a:t>
            </a:r>
            <a:r>
              <a:rPr lang="ru-RU" sz="2600" dirty="0" smtClean="0">
                <a:solidFill>
                  <a:srgbClr val="002060"/>
                </a:solidFill>
              </a:rPr>
              <a:t>-  выполнен план на </a:t>
            </a:r>
            <a:r>
              <a:rPr lang="ru-RU" sz="2600" dirty="0" smtClean="0">
                <a:solidFill>
                  <a:srgbClr val="FF0000"/>
                </a:solidFill>
              </a:rPr>
              <a:t>94,7%,  </a:t>
            </a:r>
          </a:p>
          <a:p>
            <a:pPr algn="just">
              <a:buNone/>
            </a:pPr>
            <a:r>
              <a:rPr lang="ru-RU" sz="2600" dirty="0" smtClean="0">
                <a:solidFill>
                  <a:srgbClr val="002060"/>
                </a:solidFill>
              </a:rPr>
              <a:t>	4. </a:t>
            </a:r>
            <a:r>
              <a:rPr lang="ru-RU" sz="2600" dirty="0" smtClean="0">
                <a:solidFill>
                  <a:srgbClr val="FF0000"/>
                </a:solidFill>
              </a:rPr>
              <a:t>ГБУЗ РА «Красногвардейская ЦРБ» </a:t>
            </a:r>
            <a:r>
              <a:rPr lang="ru-RU" sz="2600" dirty="0" smtClean="0">
                <a:solidFill>
                  <a:srgbClr val="002060"/>
                </a:solidFill>
              </a:rPr>
              <a:t>выполнен план на </a:t>
            </a:r>
            <a:r>
              <a:rPr lang="ru-RU" sz="2600" dirty="0" smtClean="0">
                <a:solidFill>
                  <a:srgbClr val="FF0000"/>
                </a:solidFill>
              </a:rPr>
              <a:t>97,7%. </a:t>
            </a:r>
          </a:p>
          <a:p>
            <a:pPr algn="just">
              <a:buNone/>
            </a:pPr>
            <a:r>
              <a:rPr lang="ru-RU" sz="2600" dirty="0" smtClean="0">
                <a:solidFill>
                  <a:srgbClr val="002060"/>
                </a:solidFill>
              </a:rPr>
              <a:t>		Практически во всех ДС взрослых поликлиник выставляются на оплату случаи оказания медицинской помощи по таким профилям как:   нейрохирургия, отоларингология, травматология и ортопедия, онкология. В ДС детских поликлиник - офтальмология, дерматология, хотя нет таковых профилей коек. При анализе объемов в ДСП в предыдущие периоды главным врачам необходимо было приказом утвердить профили имеющегося коечного фонда, чего не было сделано, кроме единичных МО, представивших копии приказов (ГБУЗ РА «МГДП №1», ГБУЗ РА «МГДП №2 »).</a:t>
            </a:r>
          </a:p>
          <a:p>
            <a:pPr>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258204" cy="6116786"/>
          </a:xfr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a:lstStyle/>
          <a:p>
            <a:pPr>
              <a:buNone/>
            </a:pPr>
            <a:endParaRPr lang="ru-RU" b="1" dirty="0" smtClean="0"/>
          </a:p>
          <a:p>
            <a:pPr algn="ctr">
              <a:buNone/>
            </a:pPr>
            <a:r>
              <a:rPr lang="ru-RU" b="1" dirty="0" smtClean="0">
                <a:solidFill>
                  <a:srgbClr val="FF0000"/>
                </a:solidFill>
              </a:rPr>
              <a:t>ГБУЗ РА «АРКБ»</a:t>
            </a:r>
            <a:endParaRPr lang="ru-RU" dirty="0" smtClean="0">
              <a:solidFill>
                <a:srgbClr val="FF0000"/>
              </a:solidFill>
            </a:endParaRPr>
          </a:p>
          <a:p>
            <a:pPr>
              <a:buNone/>
            </a:pPr>
            <a:r>
              <a:rPr lang="ru-RU" b="1" dirty="0" smtClean="0">
                <a:solidFill>
                  <a:srgbClr val="FF0000"/>
                </a:solidFill>
              </a:rPr>
              <a:t> </a:t>
            </a:r>
            <a:endParaRPr lang="ru-RU" dirty="0" smtClean="0">
              <a:solidFill>
                <a:srgbClr val="FF0000"/>
              </a:solidFill>
            </a:endParaRPr>
          </a:p>
          <a:p>
            <a:pPr algn="just">
              <a:buNone/>
            </a:pPr>
            <a:r>
              <a:rPr lang="ru-RU" b="1" dirty="0" smtClean="0"/>
              <a:t>		</a:t>
            </a:r>
            <a:r>
              <a:rPr lang="ru-RU" dirty="0" smtClean="0">
                <a:solidFill>
                  <a:srgbClr val="00B050"/>
                </a:solidFill>
              </a:rPr>
              <a:t>В целом по КСГ плановое задание  выполнено только </a:t>
            </a:r>
            <a:r>
              <a:rPr lang="ru-RU" dirty="0" smtClean="0">
                <a:solidFill>
                  <a:srgbClr val="FF0000"/>
                </a:solidFill>
              </a:rPr>
              <a:t>на 52,7%,</a:t>
            </a:r>
            <a:r>
              <a:rPr lang="ru-RU" dirty="0" smtClean="0">
                <a:solidFill>
                  <a:srgbClr val="00B050"/>
                </a:solidFill>
              </a:rPr>
              <a:t> при этом по кардиологии перевыполнение плана - </a:t>
            </a:r>
            <a:r>
              <a:rPr lang="ru-RU" dirty="0" smtClean="0">
                <a:solidFill>
                  <a:srgbClr val="FF0000"/>
                </a:solidFill>
              </a:rPr>
              <a:t>188,9%, </a:t>
            </a:r>
            <a:r>
              <a:rPr lang="ru-RU" dirty="0" smtClean="0">
                <a:solidFill>
                  <a:srgbClr val="00B050"/>
                </a:solidFill>
              </a:rPr>
              <a:t>по нейрохирургии – </a:t>
            </a:r>
            <a:r>
              <a:rPr lang="ru-RU" dirty="0" smtClean="0">
                <a:solidFill>
                  <a:srgbClr val="FF0000"/>
                </a:solidFill>
              </a:rPr>
              <a:t>175%. </a:t>
            </a:r>
          </a:p>
          <a:p>
            <a:pPr algn="just">
              <a:buNone/>
            </a:pPr>
            <a:r>
              <a:rPr lang="ru-RU" dirty="0" smtClean="0">
                <a:solidFill>
                  <a:srgbClr val="FF0000"/>
                </a:solidFill>
              </a:rPr>
              <a:t>		</a:t>
            </a:r>
            <a:r>
              <a:rPr lang="ru-RU" dirty="0" smtClean="0">
                <a:solidFill>
                  <a:srgbClr val="00B050"/>
                </a:solidFill>
              </a:rPr>
              <a:t>Недовыполнение по профилям: </a:t>
            </a:r>
            <a:r>
              <a:rPr lang="ru-RU" dirty="0" smtClean="0">
                <a:solidFill>
                  <a:srgbClr val="FF0000"/>
                </a:solidFill>
              </a:rPr>
              <a:t>отоларингология - 10,0%, офтальмология – 16,9%, челюстно-лицевая хирургия – 25,0%. </a:t>
            </a:r>
          </a:p>
          <a:p>
            <a:pPr>
              <a:buNone/>
            </a:pPr>
            <a:r>
              <a:rPr lang="ru-RU" dirty="0" smtClean="0"/>
              <a:t>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8258204" cy="6045348"/>
          </a:xfr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lstStyle/>
          <a:p>
            <a:pPr>
              <a:buNone/>
            </a:pPr>
            <a:endParaRPr lang="ru-RU" b="1" dirty="0" smtClean="0"/>
          </a:p>
          <a:p>
            <a:pPr algn="ctr">
              <a:buNone/>
            </a:pPr>
            <a:r>
              <a:rPr lang="ru-RU" b="1" dirty="0" smtClean="0">
                <a:solidFill>
                  <a:srgbClr val="C00000"/>
                </a:solidFill>
              </a:rPr>
              <a:t>ГБУЗ РА «АРДКБ»</a:t>
            </a:r>
            <a:endParaRPr lang="ru-RU" dirty="0" smtClean="0">
              <a:solidFill>
                <a:srgbClr val="C00000"/>
              </a:solidFill>
            </a:endParaRPr>
          </a:p>
          <a:p>
            <a:pPr>
              <a:buNone/>
            </a:pPr>
            <a:r>
              <a:rPr lang="ru-RU" b="1" dirty="0" smtClean="0"/>
              <a:t> </a:t>
            </a:r>
            <a:endParaRPr lang="ru-RU" dirty="0" smtClean="0"/>
          </a:p>
          <a:p>
            <a:pPr algn="just">
              <a:buNone/>
            </a:pPr>
            <a:r>
              <a:rPr lang="ru-RU" dirty="0" smtClean="0"/>
              <a:t>		</a:t>
            </a:r>
            <a:r>
              <a:rPr lang="ru-RU" dirty="0" smtClean="0">
                <a:solidFill>
                  <a:srgbClr val="0070C0"/>
                </a:solidFill>
              </a:rPr>
              <a:t>В целом по КСГ плановое задание  выполнено только на 99,2%.</a:t>
            </a:r>
            <a:r>
              <a:rPr lang="ru-RU" b="1" u="sng" dirty="0" smtClean="0">
                <a:solidFill>
                  <a:srgbClr val="0070C0"/>
                </a:solidFill>
              </a:rPr>
              <a:t>  </a:t>
            </a:r>
            <a:endParaRPr lang="ru-RU" dirty="0" smtClean="0">
              <a:solidFill>
                <a:srgbClr val="0070C0"/>
              </a:solidFill>
            </a:endParaRPr>
          </a:p>
          <a:p>
            <a:pPr algn="just">
              <a:buNone/>
            </a:pPr>
            <a:r>
              <a:rPr lang="ru-RU" dirty="0" smtClean="0">
                <a:solidFill>
                  <a:srgbClr val="0070C0"/>
                </a:solidFill>
              </a:rPr>
              <a:t>		Оказана медицинская помощь по профилям, по которым </a:t>
            </a:r>
            <a:r>
              <a:rPr lang="ru-RU" u="sng" dirty="0" smtClean="0">
                <a:solidFill>
                  <a:srgbClr val="FF0000"/>
                </a:solidFill>
              </a:rPr>
              <a:t>МО не имеет лицензии:</a:t>
            </a:r>
            <a:r>
              <a:rPr lang="ru-RU" dirty="0" smtClean="0">
                <a:solidFill>
                  <a:srgbClr val="0070C0"/>
                </a:solidFill>
              </a:rPr>
              <a:t> дерматология (КСГ 11 – дерматозы) план - 2/факт - 2; </a:t>
            </a:r>
          </a:p>
          <a:p>
            <a:pPr algn="just">
              <a:buNone/>
            </a:pPr>
            <a:r>
              <a:rPr lang="ru-RU" dirty="0" smtClean="0">
                <a:solidFill>
                  <a:srgbClr val="0070C0"/>
                </a:solidFill>
              </a:rPr>
              <a:t> 		По профилю травматология и ортопедия план 3, а факт 0.</a:t>
            </a:r>
          </a:p>
          <a:p>
            <a:pPr>
              <a:buNone/>
            </a:pPr>
            <a:endParaRPr lang="ru-RU" dirty="0">
              <a:solidFill>
                <a:srgbClr val="0070C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8258204" cy="6045348"/>
          </a:xfr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ormAutofit/>
          </a:bodyPr>
          <a:lstStyle/>
          <a:p>
            <a:pPr algn="ctr">
              <a:buNone/>
            </a:pPr>
            <a:endParaRPr lang="ru-RU" sz="2000" b="1" dirty="0" smtClean="0"/>
          </a:p>
          <a:p>
            <a:pPr algn="ctr">
              <a:buNone/>
            </a:pPr>
            <a:r>
              <a:rPr lang="ru-RU" sz="2000" b="1" dirty="0" smtClean="0">
                <a:solidFill>
                  <a:schemeClr val="accent2">
                    <a:lumMod val="50000"/>
                  </a:schemeClr>
                </a:solidFill>
              </a:rPr>
              <a:t>ГБУЗ РА «АРКОД им. М.Х. </a:t>
            </a:r>
            <a:r>
              <a:rPr lang="ru-RU" sz="2000" b="1" dirty="0" err="1" smtClean="0">
                <a:solidFill>
                  <a:schemeClr val="accent2">
                    <a:lumMod val="50000"/>
                  </a:schemeClr>
                </a:solidFill>
              </a:rPr>
              <a:t>Ашхамафа</a:t>
            </a:r>
            <a:r>
              <a:rPr lang="ru-RU" sz="2000" b="1" dirty="0" smtClean="0">
                <a:solidFill>
                  <a:schemeClr val="accent2">
                    <a:lumMod val="50000"/>
                  </a:schemeClr>
                </a:solidFill>
              </a:rPr>
              <a:t>»</a:t>
            </a:r>
          </a:p>
          <a:p>
            <a:pPr algn="ctr">
              <a:buNone/>
            </a:pPr>
            <a:endParaRPr lang="ru-RU" sz="2000" dirty="0" smtClean="0"/>
          </a:p>
          <a:p>
            <a:pPr algn="just">
              <a:buNone/>
            </a:pPr>
            <a:r>
              <a:rPr lang="ru-RU" sz="2000" dirty="0" smtClean="0"/>
              <a:t> 		</a:t>
            </a:r>
            <a:r>
              <a:rPr lang="ru-RU" sz="2000" dirty="0" smtClean="0">
                <a:solidFill>
                  <a:schemeClr val="accent2">
                    <a:lumMod val="75000"/>
                  </a:schemeClr>
                </a:solidFill>
              </a:rPr>
              <a:t>В целом по КСГ плановое задание по случаям (с учетом не запланированных, но выполненных случаев) перевыполнено (114,1 %).</a:t>
            </a:r>
          </a:p>
          <a:p>
            <a:pPr algn="just">
              <a:buNone/>
            </a:pPr>
            <a:r>
              <a:rPr lang="ru-RU" sz="2000" dirty="0" smtClean="0">
                <a:solidFill>
                  <a:schemeClr val="accent2">
                    <a:lumMod val="75000"/>
                  </a:schemeClr>
                </a:solidFill>
              </a:rPr>
              <a:t>		По КСГ 44 (лучевая терапия, уровень 1) запланировано  - 5/факт - 79 сл. или </a:t>
            </a:r>
            <a:r>
              <a:rPr lang="ru-RU" sz="2000" u="sng" dirty="0" smtClean="0">
                <a:solidFill>
                  <a:srgbClr val="FF0000"/>
                </a:solidFill>
              </a:rPr>
              <a:t>1 580,0%!!! </a:t>
            </a:r>
            <a:r>
              <a:rPr lang="ru-RU" sz="2000" dirty="0" smtClean="0">
                <a:solidFill>
                  <a:schemeClr val="accent2">
                    <a:lumMod val="75000"/>
                  </a:schemeClr>
                </a:solidFill>
              </a:rPr>
              <a:t>А по КСГ 45, 46  (Лучевая терапия уровень 2, уровень 3) объемы 5/факт - 0.</a:t>
            </a:r>
          </a:p>
          <a:p>
            <a:pPr algn="just">
              <a:buNone/>
            </a:pPr>
            <a:r>
              <a:rPr lang="ru-RU" sz="2000" dirty="0" smtClean="0">
                <a:solidFill>
                  <a:schemeClr val="accent2">
                    <a:lumMod val="75000"/>
                  </a:schemeClr>
                </a:solidFill>
              </a:rPr>
              <a:t>		Перевыполнены объемы по профилю онкология, по КСГ 53 (Лекарственная терапия при злокачественных новообразованиях других локализаций (кроме лимфоидной и кроветворной тканей), взрослые (уровень 2), план – 124/факт – 169 или </a:t>
            </a:r>
            <a:r>
              <a:rPr lang="ru-RU" sz="2000" dirty="0" smtClean="0">
                <a:solidFill>
                  <a:srgbClr val="FF0000"/>
                </a:solidFill>
              </a:rPr>
              <a:t>136,3%; </a:t>
            </a:r>
            <a:r>
              <a:rPr lang="ru-RU" sz="2000" dirty="0" smtClean="0">
                <a:solidFill>
                  <a:schemeClr val="accent2">
                    <a:lumMod val="75000"/>
                  </a:schemeClr>
                </a:solidFill>
              </a:rPr>
              <a:t>по КСГ 54 (Лекарственная терапия злокачественных новообразований с применением </a:t>
            </a:r>
            <a:r>
              <a:rPr lang="ru-RU" sz="2000" dirty="0" err="1" smtClean="0">
                <a:solidFill>
                  <a:schemeClr val="accent2">
                    <a:lumMod val="75000"/>
                  </a:schemeClr>
                </a:solidFill>
              </a:rPr>
              <a:t>моноклональных</a:t>
            </a:r>
            <a:r>
              <a:rPr lang="ru-RU" sz="2000" dirty="0" smtClean="0">
                <a:solidFill>
                  <a:schemeClr val="accent2">
                    <a:lumMod val="75000"/>
                  </a:schemeClr>
                </a:solidFill>
              </a:rPr>
              <a:t> антител, ингибиторов протеинкиназы) план 100/ факт – 110 или </a:t>
            </a:r>
            <a:r>
              <a:rPr lang="ru-RU" sz="2000" dirty="0" smtClean="0">
                <a:solidFill>
                  <a:srgbClr val="FF0000"/>
                </a:solidFill>
              </a:rPr>
              <a:t>110%.</a:t>
            </a:r>
          </a:p>
          <a:p>
            <a:pPr>
              <a:buNone/>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258204" cy="6116786"/>
          </a:xfr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normAutofit fontScale="92500"/>
          </a:bodyPr>
          <a:lstStyle/>
          <a:p>
            <a:pPr algn="ctr">
              <a:buNone/>
            </a:pPr>
            <a:endParaRPr lang="ru-RU" b="1" dirty="0" smtClean="0">
              <a:solidFill>
                <a:srgbClr val="0070C0"/>
              </a:solidFill>
            </a:endParaRPr>
          </a:p>
          <a:p>
            <a:pPr algn="ctr">
              <a:buNone/>
            </a:pPr>
            <a:r>
              <a:rPr lang="ru-RU" b="1" dirty="0" smtClean="0">
                <a:solidFill>
                  <a:srgbClr val="0070C0"/>
                </a:solidFill>
              </a:rPr>
              <a:t>ГБУЗ РА «АРКИБ»</a:t>
            </a:r>
            <a:endParaRPr lang="ru-RU" dirty="0" smtClean="0">
              <a:solidFill>
                <a:srgbClr val="0070C0"/>
              </a:solidFill>
            </a:endParaRPr>
          </a:p>
          <a:p>
            <a:pPr>
              <a:buNone/>
            </a:pPr>
            <a:r>
              <a:rPr lang="ru-RU" b="1" dirty="0" smtClean="0"/>
              <a:t> </a:t>
            </a:r>
            <a:r>
              <a:rPr lang="ru-RU" dirty="0" smtClean="0"/>
              <a:t>		</a:t>
            </a:r>
            <a:r>
              <a:rPr lang="ru-RU" dirty="0" smtClean="0">
                <a:solidFill>
                  <a:srgbClr val="0070C0"/>
                </a:solidFill>
              </a:rPr>
              <a:t>Выполнение плана составило </a:t>
            </a:r>
            <a:r>
              <a:rPr lang="ru-RU" dirty="0" smtClean="0">
                <a:solidFill>
                  <a:srgbClr val="FF0000"/>
                </a:solidFill>
              </a:rPr>
              <a:t>100%. </a:t>
            </a:r>
          </a:p>
          <a:p>
            <a:pPr algn="just">
              <a:buNone/>
            </a:pPr>
            <a:r>
              <a:rPr lang="ru-RU" dirty="0" smtClean="0"/>
              <a:t>		</a:t>
            </a:r>
            <a:r>
              <a:rPr lang="ru-RU" dirty="0" smtClean="0">
                <a:solidFill>
                  <a:srgbClr val="0070C0"/>
                </a:solidFill>
              </a:rPr>
              <a:t>Для лечения дорогостоящими лекарственными препаратами пациентов с вирусными гепатитами В и С и планировалось открытие ДСП в инфекционной больнице, однако по КСГ 21, 22, 23, 24 (Вирусный гепатит С хронический, лекарственная терапия при инфицировании вирусом генотипа 2, 3 лекарственная терапия, Вирусный гепатит С хронический на стадии цирроза печени, лекарственная терапия при инфицировании вирусом генотипа 2, 3,  Вирусный гепатит С хронический на стадии цирроза печени, лекарственная терапия при инфицировании вирусом генотипа 1, 4 (уровень 1) план 3 случая/факт – 2 или </a:t>
            </a:r>
            <a:r>
              <a:rPr lang="ru-RU" dirty="0" smtClean="0">
                <a:solidFill>
                  <a:srgbClr val="FF0000"/>
                </a:solidFill>
              </a:rPr>
              <a:t>66%. </a:t>
            </a:r>
            <a:r>
              <a:rPr lang="ru-RU" dirty="0" smtClean="0">
                <a:solidFill>
                  <a:srgbClr val="0070C0"/>
                </a:solidFill>
              </a:rPr>
              <a:t>По КСГ 29 (ОРЗ </a:t>
            </a:r>
            <a:r>
              <a:rPr lang="ru-RU" dirty="0" err="1" smtClean="0">
                <a:solidFill>
                  <a:srgbClr val="0070C0"/>
                </a:solidFill>
              </a:rPr>
              <a:t>взр</a:t>
            </a:r>
            <a:r>
              <a:rPr lang="ru-RU" dirty="0" smtClean="0">
                <a:solidFill>
                  <a:srgbClr val="0070C0"/>
                </a:solidFill>
              </a:rPr>
              <a:t>.) план – 17/факт 3 или </a:t>
            </a:r>
            <a:r>
              <a:rPr lang="ru-RU" dirty="0" smtClean="0">
                <a:solidFill>
                  <a:srgbClr val="FF0000"/>
                </a:solidFill>
              </a:rPr>
              <a:t>17,6%, </a:t>
            </a:r>
            <a:r>
              <a:rPr lang="ru-RU" dirty="0" smtClean="0">
                <a:solidFill>
                  <a:srgbClr val="0070C0"/>
                </a:solidFill>
              </a:rPr>
              <a:t>а по КСГ 30 (ОРЗ дети) план – 4/факт 1 или </a:t>
            </a:r>
            <a:r>
              <a:rPr lang="ru-RU" dirty="0" smtClean="0">
                <a:solidFill>
                  <a:srgbClr val="FF0000"/>
                </a:solidFill>
              </a:rPr>
              <a:t>25%.</a:t>
            </a:r>
          </a:p>
          <a:p>
            <a:pPr>
              <a:buNone/>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8258204" cy="6188224"/>
          </a:xfr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ctr">
              <a:buNone/>
            </a:pPr>
            <a:r>
              <a:rPr lang="ru-RU" b="1" dirty="0" smtClean="0">
                <a:solidFill>
                  <a:srgbClr val="C00000"/>
                </a:solidFill>
              </a:rPr>
              <a:t>ГБУЗ РА «Майкопская городская детская поликлиника №1»</a:t>
            </a:r>
          </a:p>
          <a:p>
            <a:pPr algn="ctr">
              <a:buNone/>
            </a:pPr>
            <a:endParaRPr lang="ru-RU" dirty="0" smtClean="0"/>
          </a:p>
          <a:p>
            <a:pPr>
              <a:buNone/>
            </a:pPr>
            <a:r>
              <a:rPr lang="ru-RU" dirty="0" smtClean="0"/>
              <a:t>		В целом по КСГ плановое задание по случаям (с учетом незапланированных, но выполненных случаев)  выполнено на </a:t>
            </a:r>
            <a:r>
              <a:rPr lang="ru-RU" dirty="0" smtClean="0">
                <a:solidFill>
                  <a:srgbClr val="FF0000"/>
                </a:solidFill>
              </a:rPr>
              <a:t>100 %.</a:t>
            </a:r>
          </a:p>
          <a:p>
            <a:pPr>
              <a:buNone/>
            </a:pPr>
            <a:r>
              <a:rPr lang="ru-RU" dirty="0" smtClean="0"/>
              <a:t>		Запланированные объемы по профилям не выполнены по:</a:t>
            </a:r>
          </a:p>
          <a:p>
            <a:pPr>
              <a:buNone/>
            </a:pPr>
            <a:r>
              <a:rPr lang="ru-RU" dirty="0" smtClean="0"/>
              <a:t>	-неврологии КСГ 35 (Болезни нервной системы, хромосомные аномалии) план – 14/факт – 8 или </a:t>
            </a:r>
            <a:r>
              <a:rPr lang="ru-RU" dirty="0" smtClean="0">
                <a:solidFill>
                  <a:srgbClr val="FF0000"/>
                </a:solidFill>
              </a:rPr>
              <a:t>57,1%,</a:t>
            </a:r>
          </a:p>
          <a:p>
            <a:pPr>
              <a:buNone/>
            </a:pPr>
            <a:r>
              <a:rPr lang="ru-RU" dirty="0" smtClean="0"/>
              <a:t>	-офтальмология КСГ 61 (Болезни и травмы глаза) план – 13/факт – 4 или </a:t>
            </a:r>
            <a:r>
              <a:rPr lang="ru-RU" dirty="0" smtClean="0">
                <a:solidFill>
                  <a:srgbClr val="FF0000"/>
                </a:solidFill>
              </a:rPr>
              <a:t>30,8%,</a:t>
            </a:r>
          </a:p>
          <a:p>
            <a:pPr>
              <a:buNone/>
            </a:pPr>
            <a:r>
              <a:rPr lang="ru-RU" dirty="0" smtClean="0"/>
              <a:t>	- педиатрия КСГ 68 план – 89/факт – 20 или </a:t>
            </a:r>
            <a:r>
              <a:rPr lang="ru-RU" dirty="0" smtClean="0">
                <a:solidFill>
                  <a:srgbClr val="FF0000"/>
                </a:solidFill>
              </a:rPr>
              <a:t>22,5%.</a:t>
            </a:r>
          </a:p>
          <a:p>
            <a:pPr>
              <a:buNone/>
            </a:pPr>
            <a:r>
              <a:rPr lang="ru-RU" dirty="0" smtClean="0"/>
              <a:t>		Не запланированы объемы, но выполнены по: </a:t>
            </a:r>
          </a:p>
          <a:p>
            <a:pPr>
              <a:buNone/>
            </a:pPr>
            <a:r>
              <a:rPr lang="ru-RU" dirty="0" smtClean="0"/>
              <a:t>	КСГ № 30 (Респираторные инфекции верхних дыхательных путей, дети) план – 0/факт – 73 сл. (это стационары на дому), КСГ № 69 (болезни органов дыхания) план – 0/факт – 9 сл.</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258204" cy="6116786"/>
          </a:xfr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normAutofit lnSpcReduction="10000"/>
          </a:bodyPr>
          <a:lstStyle/>
          <a:p>
            <a:pPr>
              <a:buNone/>
            </a:pPr>
            <a:endParaRPr lang="ru-RU" dirty="0" smtClean="0"/>
          </a:p>
          <a:p>
            <a:pPr algn="ctr">
              <a:buNone/>
            </a:pPr>
            <a:r>
              <a:rPr lang="ru-RU" b="1" dirty="0" smtClean="0">
                <a:solidFill>
                  <a:srgbClr val="C00000"/>
                </a:solidFill>
              </a:rPr>
              <a:t>ГБУЗ РА «Майкопская городская детская поликлиника №2»</a:t>
            </a:r>
          </a:p>
          <a:p>
            <a:pPr>
              <a:buNone/>
            </a:pPr>
            <a:endParaRPr lang="ru-RU" dirty="0" smtClean="0"/>
          </a:p>
          <a:p>
            <a:pPr algn="just">
              <a:buNone/>
            </a:pPr>
            <a:r>
              <a:rPr lang="ru-RU" dirty="0" smtClean="0"/>
              <a:t>		</a:t>
            </a:r>
            <a:r>
              <a:rPr lang="ru-RU" dirty="0" smtClean="0">
                <a:solidFill>
                  <a:srgbClr val="0070C0"/>
                </a:solidFill>
              </a:rPr>
              <a:t>В целом по КСГ плановое задание по случаям (с учетом незапланированных, но выполненных случаев)  выполнено на </a:t>
            </a:r>
            <a:r>
              <a:rPr lang="ru-RU" dirty="0" smtClean="0">
                <a:solidFill>
                  <a:srgbClr val="FF0000"/>
                </a:solidFill>
              </a:rPr>
              <a:t>101,1 %.</a:t>
            </a:r>
          </a:p>
          <a:p>
            <a:pPr algn="just">
              <a:buNone/>
            </a:pPr>
            <a:r>
              <a:rPr lang="ru-RU" dirty="0" smtClean="0">
                <a:solidFill>
                  <a:srgbClr val="0070C0"/>
                </a:solidFill>
              </a:rPr>
              <a:t>		Нет лицензии на неврологию, случаи не планировались, но выполнено – 14 случаев, КСГ 35 Болезни нервной системы, хромосомные аномалии. Нет лицензии на пульмонологию, случаи не планировались, но выполнено – 111 случаев, за счет КСГ 69 Болезни органов дыхания.</a:t>
            </a:r>
          </a:p>
          <a:p>
            <a:pPr algn="just">
              <a:buNone/>
            </a:pPr>
            <a:r>
              <a:rPr lang="ru-RU" dirty="0" smtClean="0">
                <a:solidFill>
                  <a:srgbClr val="0070C0"/>
                </a:solidFill>
              </a:rPr>
              <a:t>		Значительно недовыполнены объемы по КСГ по профилям, на которые имеется лицензия: педиатрия КСГ № 68, план – 175/факт – 52 или </a:t>
            </a:r>
            <a:r>
              <a:rPr lang="ru-RU" dirty="0" smtClean="0">
                <a:solidFill>
                  <a:srgbClr val="FF0000"/>
                </a:solidFill>
              </a:rPr>
              <a:t>29,7%.</a:t>
            </a: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8258204" cy="6045348"/>
          </a:xfr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ru-RU" b="1" u="sng" dirty="0" smtClean="0">
                <a:solidFill>
                  <a:srgbClr val="C00000"/>
                </a:solidFill>
              </a:rPr>
              <a:t>ГБУЗ РА «ЦРБ Майкопского района»</a:t>
            </a:r>
            <a:endParaRPr lang="ru-RU" u="sng" dirty="0" smtClean="0">
              <a:solidFill>
                <a:srgbClr val="C00000"/>
              </a:solidFill>
            </a:endParaRPr>
          </a:p>
          <a:p>
            <a:pPr>
              <a:buNone/>
            </a:pPr>
            <a:r>
              <a:rPr lang="ru-RU" dirty="0" smtClean="0"/>
              <a:t> </a:t>
            </a:r>
          </a:p>
          <a:p>
            <a:pPr>
              <a:buNone/>
            </a:pPr>
            <a:r>
              <a:rPr lang="ru-RU" dirty="0" smtClean="0"/>
              <a:t>		</a:t>
            </a:r>
            <a:r>
              <a:rPr lang="ru-RU" dirty="0" smtClean="0">
                <a:solidFill>
                  <a:srgbClr val="0070C0"/>
                </a:solidFill>
              </a:rPr>
              <a:t>В целом по КСГ плановое задание по случаям    выполнено на </a:t>
            </a:r>
            <a:r>
              <a:rPr lang="ru-RU" dirty="0" smtClean="0">
                <a:solidFill>
                  <a:srgbClr val="FF0000"/>
                </a:solidFill>
              </a:rPr>
              <a:t>102,0 %.</a:t>
            </a:r>
          </a:p>
          <a:p>
            <a:pPr>
              <a:buNone/>
            </a:pPr>
            <a:r>
              <a:rPr lang="ru-RU" dirty="0" smtClean="0">
                <a:solidFill>
                  <a:srgbClr val="0070C0"/>
                </a:solidFill>
              </a:rPr>
              <a:t>		Значительно недовыполнены объемы по профилям:</a:t>
            </a:r>
          </a:p>
          <a:p>
            <a:pPr>
              <a:buNone/>
            </a:pPr>
            <a:r>
              <a:rPr lang="ru-RU" dirty="0" smtClean="0">
                <a:solidFill>
                  <a:srgbClr val="0070C0"/>
                </a:solidFill>
              </a:rPr>
              <a:t> 	инфекционные болезни, план -</a:t>
            </a:r>
            <a:r>
              <a:rPr lang="ru-RU" dirty="0" smtClean="0">
                <a:solidFill>
                  <a:srgbClr val="0070C0"/>
                </a:solidFill>
              </a:rPr>
              <a:t>35/факт </a:t>
            </a:r>
            <a:r>
              <a:rPr lang="ru-RU" dirty="0" smtClean="0">
                <a:solidFill>
                  <a:srgbClr val="0070C0"/>
                </a:solidFill>
              </a:rPr>
              <a:t>– 18 или </a:t>
            </a:r>
            <a:r>
              <a:rPr lang="ru-RU" dirty="0" smtClean="0">
                <a:solidFill>
                  <a:srgbClr val="FF0000"/>
                </a:solidFill>
              </a:rPr>
              <a:t>51,4%, </a:t>
            </a:r>
            <a:r>
              <a:rPr lang="ru-RU" dirty="0" smtClean="0">
                <a:solidFill>
                  <a:srgbClr val="0070C0"/>
                </a:solidFill>
              </a:rPr>
              <a:t>в т.ч. </a:t>
            </a:r>
            <a:r>
              <a:rPr lang="ru-RU" smtClean="0">
                <a:solidFill>
                  <a:srgbClr val="0070C0"/>
                </a:solidFill>
              </a:rPr>
              <a:t>КСГ </a:t>
            </a:r>
            <a:r>
              <a:rPr lang="ru-RU" dirty="0" smtClean="0">
                <a:solidFill>
                  <a:srgbClr val="0070C0"/>
                </a:solidFill>
              </a:rPr>
              <a:t>30 (ОРЗ, дети) план – </a:t>
            </a:r>
            <a:r>
              <a:rPr lang="ru-RU" dirty="0" smtClean="0">
                <a:solidFill>
                  <a:srgbClr val="0070C0"/>
                </a:solidFill>
              </a:rPr>
              <a:t>35/факт </a:t>
            </a:r>
            <a:r>
              <a:rPr lang="ru-RU" dirty="0" smtClean="0">
                <a:solidFill>
                  <a:srgbClr val="0070C0"/>
                </a:solidFill>
              </a:rPr>
              <a:t>– 12 </a:t>
            </a:r>
            <a:r>
              <a:rPr lang="ru-RU" smtClean="0">
                <a:solidFill>
                  <a:srgbClr val="0070C0"/>
                </a:solidFill>
              </a:rPr>
              <a:t>или </a:t>
            </a:r>
            <a:r>
              <a:rPr lang="ru-RU" smtClean="0">
                <a:solidFill>
                  <a:srgbClr val="FF0000"/>
                </a:solidFill>
              </a:rPr>
              <a:t>34,3%;</a:t>
            </a:r>
            <a:endParaRPr lang="ru-RU" dirty="0" smtClean="0">
              <a:solidFill>
                <a:srgbClr val="FF0000"/>
              </a:solidFill>
            </a:endParaRPr>
          </a:p>
          <a:p>
            <a:pPr>
              <a:buNone/>
            </a:pPr>
            <a:r>
              <a:rPr lang="ru-RU" dirty="0" smtClean="0">
                <a:solidFill>
                  <a:srgbClr val="0070C0"/>
                </a:solidFill>
              </a:rPr>
              <a:t>	неврология план – 104/факт – 81 или </a:t>
            </a:r>
            <a:r>
              <a:rPr lang="ru-RU" dirty="0" smtClean="0">
                <a:solidFill>
                  <a:srgbClr val="FF0000"/>
                </a:solidFill>
              </a:rPr>
              <a:t>77,9%,</a:t>
            </a:r>
          </a:p>
          <a:p>
            <a:pPr>
              <a:buNone/>
            </a:pPr>
            <a:r>
              <a:rPr lang="ru-RU" dirty="0" smtClean="0">
                <a:solidFill>
                  <a:srgbClr val="0070C0"/>
                </a:solidFill>
              </a:rPr>
              <a:t>	педиатрия план – 11/факт - 0</a:t>
            </a:r>
          </a:p>
          <a:p>
            <a:pPr>
              <a:buNone/>
            </a:pPr>
            <a:r>
              <a:rPr lang="ru-RU" dirty="0" smtClean="0">
                <a:solidFill>
                  <a:srgbClr val="0070C0"/>
                </a:solidFill>
              </a:rPr>
              <a:t>	травматология-ортопедия план – 77/факт – 41 или </a:t>
            </a:r>
            <a:r>
              <a:rPr lang="ru-RU" dirty="0" smtClean="0">
                <a:solidFill>
                  <a:srgbClr val="FF0000"/>
                </a:solidFill>
              </a:rPr>
              <a:t>53,2% </a:t>
            </a:r>
          </a:p>
          <a:p>
            <a:pPr>
              <a:buNone/>
            </a:pPr>
            <a:r>
              <a:rPr lang="ru-RU" dirty="0" smtClean="0">
                <a:solidFill>
                  <a:srgbClr val="0070C0"/>
                </a:solidFill>
              </a:rPr>
              <a:t>	урология план – 22/факт – 2 или </a:t>
            </a:r>
            <a:r>
              <a:rPr lang="ru-RU" dirty="0" smtClean="0">
                <a:solidFill>
                  <a:srgbClr val="FF0000"/>
                </a:solidFill>
              </a:rPr>
              <a:t>9,1%.</a:t>
            </a:r>
          </a:p>
          <a:p>
            <a:pPr>
              <a:buNone/>
            </a:pPr>
            <a:r>
              <a:rPr lang="ru-RU" dirty="0" smtClean="0">
                <a:solidFill>
                  <a:srgbClr val="0070C0"/>
                </a:solidFill>
              </a:rPr>
              <a:t>		</a:t>
            </a:r>
            <a:r>
              <a:rPr lang="ru-RU" dirty="0" smtClean="0">
                <a:solidFill>
                  <a:srgbClr val="FF0000"/>
                </a:solidFill>
              </a:rPr>
              <a:t>Значительно перевыполнены объемы по кардиологии КСГ № 31 (болезни системы кровообращения, взрослые) план 5/факт – </a:t>
            </a:r>
            <a:r>
              <a:rPr lang="ru-RU" b="1" u="sng" dirty="0" smtClean="0">
                <a:solidFill>
                  <a:srgbClr val="FF0000"/>
                </a:solidFill>
              </a:rPr>
              <a:t>283 или </a:t>
            </a:r>
            <a:r>
              <a:rPr lang="ru-RU" u="sng" dirty="0" smtClean="0">
                <a:solidFill>
                  <a:srgbClr val="FF0000"/>
                </a:solidFill>
              </a:rPr>
              <a:t> </a:t>
            </a:r>
            <a:r>
              <a:rPr lang="ru-RU" b="1" u="sng" dirty="0" smtClean="0">
                <a:solidFill>
                  <a:srgbClr val="FF0000"/>
                </a:solidFill>
              </a:rPr>
              <a:t>5 660,0%</a:t>
            </a:r>
            <a:endParaRPr lang="ru-RU" u="sng" dirty="0" smtClean="0">
              <a:solidFill>
                <a:srgbClr val="FF0000"/>
              </a:solidFill>
            </a:endParaRPr>
          </a:p>
          <a:p>
            <a:pPr>
              <a:buNone/>
            </a:pPr>
            <a:r>
              <a:rPr lang="ru-RU" dirty="0" smtClean="0">
                <a:solidFill>
                  <a:srgbClr val="0070C0"/>
                </a:solidFill>
              </a:rPr>
              <a:t>		Не запланированы объемы выполнены по профилям:</a:t>
            </a:r>
          </a:p>
          <a:p>
            <a:pPr>
              <a:buNone/>
            </a:pPr>
            <a:r>
              <a:rPr lang="ru-RU" dirty="0" smtClean="0">
                <a:solidFill>
                  <a:srgbClr val="0070C0"/>
                </a:solidFill>
              </a:rPr>
              <a:t>	гастроэнтерология план – 0/факт – 41 сл,</a:t>
            </a:r>
          </a:p>
          <a:p>
            <a:pPr>
              <a:buNone/>
            </a:pPr>
            <a:r>
              <a:rPr lang="ru-RU" dirty="0" smtClean="0">
                <a:solidFill>
                  <a:srgbClr val="0070C0"/>
                </a:solidFill>
              </a:rPr>
              <a:t>	нейрохирургия план – 0/факт – 52,</a:t>
            </a:r>
          </a:p>
          <a:p>
            <a:pPr>
              <a:buNone/>
            </a:pPr>
            <a:r>
              <a:rPr lang="ru-RU" dirty="0" smtClean="0">
                <a:solidFill>
                  <a:srgbClr val="0070C0"/>
                </a:solidFill>
              </a:rPr>
              <a:t>	нефрология без диализа – план -0/факт – 17,</a:t>
            </a:r>
          </a:p>
          <a:p>
            <a:pPr>
              <a:buNone/>
            </a:pPr>
            <a:r>
              <a:rPr lang="ru-RU" dirty="0" smtClean="0">
                <a:solidFill>
                  <a:srgbClr val="0070C0"/>
                </a:solidFill>
              </a:rPr>
              <a:t>	пульмонология план – 0/факт – 60.</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8258204" cy="6188224"/>
          </a:xfr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lstStyle/>
          <a:p>
            <a:pPr algn="ctr">
              <a:buNone/>
            </a:pPr>
            <a:endParaRPr lang="ru-RU" b="1" dirty="0" smtClean="0">
              <a:solidFill>
                <a:srgbClr val="0070C0"/>
              </a:solidFill>
            </a:endParaRPr>
          </a:p>
          <a:p>
            <a:pPr algn="ctr">
              <a:buNone/>
            </a:pPr>
            <a:r>
              <a:rPr lang="ru-RU" b="1" u="sng" dirty="0" smtClean="0">
                <a:solidFill>
                  <a:srgbClr val="0070C0"/>
                </a:solidFill>
              </a:rPr>
              <a:t>ГБУЗ РА "</a:t>
            </a:r>
            <a:r>
              <a:rPr lang="ru-RU" b="1" u="sng" dirty="0" err="1" smtClean="0">
                <a:solidFill>
                  <a:srgbClr val="0070C0"/>
                </a:solidFill>
              </a:rPr>
              <a:t>Тахтамукайская</a:t>
            </a:r>
            <a:r>
              <a:rPr lang="ru-RU" b="1" u="sng" dirty="0" smtClean="0">
                <a:solidFill>
                  <a:srgbClr val="0070C0"/>
                </a:solidFill>
              </a:rPr>
              <a:t> ЦРБ"</a:t>
            </a:r>
            <a:endParaRPr lang="ru-RU" u="sng" dirty="0" smtClean="0">
              <a:solidFill>
                <a:srgbClr val="0070C0"/>
              </a:solidFill>
            </a:endParaRPr>
          </a:p>
          <a:p>
            <a:pPr algn="ctr">
              <a:buNone/>
            </a:pPr>
            <a:r>
              <a:rPr lang="ru-RU" b="1" dirty="0" smtClean="0"/>
              <a:t> </a:t>
            </a:r>
            <a:endParaRPr lang="ru-RU" dirty="0" smtClean="0"/>
          </a:p>
          <a:p>
            <a:pPr algn="just">
              <a:buNone/>
            </a:pPr>
            <a:r>
              <a:rPr lang="ru-RU" dirty="0" smtClean="0"/>
              <a:t>		</a:t>
            </a:r>
            <a:r>
              <a:rPr lang="ru-RU" dirty="0" smtClean="0">
                <a:solidFill>
                  <a:srgbClr val="0070C0"/>
                </a:solidFill>
              </a:rPr>
              <a:t>В целом по КСГ плановое задание по случаям (с учетом не запланированных, но выполненных случаев)  выполнено </a:t>
            </a:r>
            <a:r>
              <a:rPr lang="ru-RU" dirty="0" smtClean="0">
                <a:solidFill>
                  <a:srgbClr val="FF0000"/>
                </a:solidFill>
              </a:rPr>
              <a:t>на 102,1 %.</a:t>
            </a:r>
          </a:p>
          <a:p>
            <a:pPr algn="just">
              <a:buNone/>
            </a:pPr>
            <a:r>
              <a:rPr lang="ru-RU" dirty="0" smtClean="0">
                <a:solidFill>
                  <a:srgbClr val="0070C0"/>
                </a:solidFill>
              </a:rPr>
              <a:t>		По профилю кардиология КСГ 31 (болезни кровообращения, </a:t>
            </a:r>
            <a:r>
              <a:rPr lang="ru-RU" dirty="0" err="1" smtClean="0">
                <a:solidFill>
                  <a:srgbClr val="0070C0"/>
                </a:solidFill>
              </a:rPr>
              <a:t>взр</a:t>
            </a:r>
            <a:r>
              <a:rPr lang="ru-RU" dirty="0" smtClean="0">
                <a:solidFill>
                  <a:srgbClr val="0070C0"/>
                </a:solidFill>
              </a:rPr>
              <a:t>.) план – 348/факт 402 или </a:t>
            </a:r>
            <a:r>
              <a:rPr lang="ru-RU" dirty="0" smtClean="0">
                <a:solidFill>
                  <a:srgbClr val="FF0000"/>
                </a:solidFill>
              </a:rPr>
              <a:t>115,5%.</a:t>
            </a:r>
          </a:p>
          <a:p>
            <a:pPr algn="just">
              <a:buNone/>
            </a:pPr>
            <a:r>
              <a:rPr lang="ru-RU" b="1" dirty="0" smtClean="0">
                <a:solidFill>
                  <a:srgbClr val="0070C0"/>
                </a:solidFill>
              </a:rPr>
              <a:t>		</a:t>
            </a:r>
            <a:r>
              <a:rPr lang="ru-RU" b="1" dirty="0" smtClean="0">
                <a:solidFill>
                  <a:srgbClr val="FF0000"/>
                </a:solidFill>
              </a:rPr>
              <a:t>Нет лицензии</a:t>
            </a:r>
            <a:r>
              <a:rPr lang="ru-RU" dirty="0" smtClean="0">
                <a:solidFill>
                  <a:srgbClr val="FF0000"/>
                </a:solidFill>
              </a:rPr>
              <a:t> </a:t>
            </a:r>
            <a:r>
              <a:rPr lang="ru-RU" dirty="0" smtClean="0">
                <a:solidFill>
                  <a:srgbClr val="0070C0"/>
                </a:solidFill>
              </a:rPr>
              <a:t>на нейрохирургию, случаи не планировались, но выполнено – 28 случаев по КСГ 37 (болезни и травмы позвоночника, спинного мозга, последствия внутричерепной травмы, сотрясение головного мозга).</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571472" y="357166"/>
            <a:ext cx="8143932" cy="6116786"/>
          </a:xfr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algn="ctr">
              <a:buNone/>
            </a:pPr>
            <a:endParaRPr lang="ru-RU" b="1" dirty="0" smtClean="0"/>
          </a:p>
          <a:p>
            <a:pPr algn="ctr">
              <a:buNone/>
            </a:pPr>
            <a:r>
              <a:rPr lang="ru-RU" b="1" u="sng" dirty="0" smtClean="0">
                <a:solidFill>
                  <a:srgbClr val="FF0000"/>
                </a:solidFill>
              </a:rPr>
              <a:t>ГБУЗ РА "Красногвардейская ЦРБ"</a:t>
            </a:r>
            <a:endParaRPr lang="ru-RU" u="sng" dirty="0" smtClean="0">
              <a:solidFill>
                <a:srgbClr val="FF0000"/>
              </a:solidFill>
            </a:endParaRPr>
          </a:p>
          <a:p>
            <a:pPr>
              <a:buNone/>
            </a:pPr>
            <a:r>
              <a:rPr lang="ru-RU" dirty="0" smtClean="0"/>
              <a:t> </a:t>
            </a:r>
          </a:p>
          <a:p>
            <a:pPr algn="just">
              <a:buNone/>
            </a:pPr>
            <a:r>
              <a:rPr lang="ru-RU" dirty="0" smtClean="0"/>
              <a:t>		</a:t>
            </a:r>
            <a:r>
              <a:rPr lang="ru-RU" dirty="0" smtClean="0">
                <a:solidFill>
                  <a:srgbClr val="002060"/>
                </a:solidFill>
              </a:rPr>
              <a:t>В целом по КСГ плановое задание по случаям (с учетом не запланированных, но выполненных случаев)  выполнено на 97,7 %.</a:t>
            </a:r>
          </a:p>
          <a:p>
            <a:pPr algn="just">
              <a:buNone/>
            </a:pPr>
            <a:r>
              <a:rPr lang="ru-RU" dirty="0" smtClean="0">
                <a:solidFill>
                  <a:srgbClr val="002060"/>
                </a:solidFill>
              </a:rPr>
              <a:t>		По профилю кардиология КСГ 31 (болезни кровообращения, </a:t>
            </a:r>
            <a:r>
              <a:rPr lang="ru-RU" dirty="0" err="1" smtClean="0">
                <a:solidFill>
                  <a:srgbClr val="002060"/>
                </a:solidFill>
              </a:rPr>
              <a:t>взр</a:t>
            </a:r>
            <a:r>
              <a:rPr lang="ru-RU" dirty="0" smtClean="0">
                <a:solidFill>
                  <a:srgbClr val="002060"/>
                </a:solidFill>
              </a:rPr>
              <a:t>.) </a:t>
            </a:r>
            <a:r>
              <a:rPr lang="ru-RU" dirty="0" smtClean="0">
                <a:solidFill>
                  <a:srgbClr val="FF0000"/>
                </a:solidFill>
              </a:rPr>
              <a:t>план –  0/факт 195. </a:t>
            </a:r>
          </a:p>
          <a:p>
            <a:pPr algn="just">
              <a:buNone/>
            </a:pPr>
            <a:r>
              <a:rPr lang="ru-RU" dirty="0" smtClean="0">
                <a:solidFill>
                  <a:srgbClr val="002060"/>
                </a:solidFill>
              </a:rPr>
              <a:t>		По профилю терапия  по КСГ 75 (отравления) </a:t>
            </a:r>
            <a:r>
              <a:rPr lang="ru-RU" dirty="0" smtClean="0">
                <a:solidFill>
                  <a:srgbClr val="FF0000"/>
                </a:solidFill>
              </a:rPr>
              <a:t>план 221/факт 0.</a:t>
            </a:r>
          </a:p>
          <a:p>
            <a:pPr algn="just">
              <a:buNone/>
            </a:pPr>
            <a:r>
              <a:rPr lang="ru-RU" dirty="0" smtClean="0">
                <a:solidFill>
                  <a:srgbClr val="002060"/>
                </a:solidFill>
              </a:rPr>
              <a:t>		По профилю неврология, случаи не планировались, но выполнено – 6 случаев по КСГ 35 (болезни нервной системы, хромосомные аномалии). 	</a:t>
            </a:r>
            <a:r>
              <a:rPr lang="ru-RU" b="1" dirty="0" smtClean="0">
                <a:solidFill>
                  <a:srgbClr val="FF0000"/>
                </a:solidFill>
              </a:rPr>
              <a:t>Нет лицензии </a:t>
            </a:r>
            <a:r>
              <a:rPr lang="ru-RU" dirty="0" smtClean="0">
                <a:solidFill>
                  <a:srgbClr val="002060"/>
                </a:solidFill>
              </a:rPr>
              <a:t>на нейрохирургию, случаи не планировались, но выполнено – 14 случаев, КСГ 37 (болезни и травмы позвоночника, спинного мозга, последствия внутричерепной травмы, сотрясение головного мозга).</a:t>
            </a:r>
          </a:p>
          <a:p>
            <a:pPr algn="just">
              <a:buNone/>
            </a:pPr>
            <a:r>
              <a:rPr lang="ru-RU" dirty="0" smtClean="0">
                <a:solidFill>
                  <a:srgbClr val="002060"/>
                </a:solidFill>
              </a:rPr>
              <a:t>		</a:t>
            </a:r>
            <a:r>
              <a:rPr lang="ru-RU" b="1" dirty="0" smtClean="0">
                <a:solidFill>
                  <a:srgbClr val="FF0000"/>
                </a:solidFill>
              </a:rPr>
              <a:t>Нет лицензии </a:t>
            </a:r>
            <a:r>
              <a:rPr lang="ru-RU" dirty="0" smtClean="0">
                <a:solidFill>
                  <a:srgbClr val="002060"/>
                </a:solidFill>
              </a:rPr>
              <a:t>на гастроэнтерологию, случаи не планировались, но выполнено – 3 случая, КСГ 9 (болезни органов пищеварения). Нет лицензии на дерматологию, случаи не планировались, но выполнено – 3 случая, КСГ 11 (дерматиты).  Нет лицензии на ревматологию, случаи не планировались, но выполнен – 1 случай, за счет КСГ 70 (системные поражения соединительной ткани, </a:t>
            </a:r>
            <a:r>
              <a:rPr lang="ru-RU" dirty="0" err="1" smtClean="0">
                <a:solidFill>
                  <a:srgbClr val="002060"/>
                </a:solidFill>
              </a:rPr>
              <a:t>артропатии</a:t>
            </a:r>
            <a:r>
              <a:rPr lang="ru-RU" dirty="0" smtClean="0">
                <a:solidFill>
                  <a:srgbClr val="002060"/>
                </a:solidFill>
              </a:rPr>
              <a:t>, </a:t>
            </a:r>
            <a:r>
              <a:rPr lang="ru-RU" dirty="0" err="1" smtClean="0">
                <a:solidFill>
                  <a:srgbClr val="002060"/>
                </a:solidFill>
              </a:rPr>
              <a:t>спондилопатии</a:t>
            </a:r>
            <a:r>
              <a:rPr lang="ru-RU" dirty="0" smtClean="0">
                <a:solidFill>
                  <a:srgbClr val="002060"/>
                </a:solidFill>
              </a:rPr>
              <a:t>, взрослые).</a:t>
            </a:r>
          </a:p>
          <a:p>
            <a:pPr algn="just">
              <a:buNone/>
            </a:pPr>
            <a:r>
              <a:rPr lang="ru-RU" dirty="0" smtClean="0">
                <a:solidFill>
                  <a:srgbClr val="002060"/>
                </a:solidFill>
              </a:rPr>
              <a:t>		По КСГ 69 (болезни органов дыхания) по профилю пульмонология </a:t>
            </a:r>
            <a:r>
              <a:rPr lang="ru-RU" b="1" dirty="0" smtClean="0">
                <a:solidFill>
                  <a:srgbClr val="FF0000"/>
                </a:solidFill>
              </a:rPr>
              <a:t>план 0/факт -43!!! </a:t>
            </a:r>
            <a:r>
              <a:rPr lang="ru-RU" dirty="0" smtClean="0">
                <a:solidFill>
                  <a:srgbClr val="002060"/>
                </a:solidFill>
              </a:rPr>
              <a:t>Нет лицензии на пульмонологию.</a:t>
            </a:r>
          </a:p>
          <a:p>
            <a:pPr algn="just">
              <a:buNone/>
            </a:pPr>
            <a:r>
              <a:rPr lang="ru-RU" dirty="0" smtClean="0">
                <a:solidFill>
                  <a:srgbClr val="002060"/>
                </a:solidFill>
              </a:rPr>
              <a:t>		Сразу видно, что в данной МО нет приказа главного врача об утверждении профилей имеющегося коечного фонда.</a:t>
            </a:r>
            <a:endParaRPr lang="ru-RU" dirty="0">
              <a:solidFill>
                <a:srgbClr val="00206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8258204" cy="6188224"/>
          </a:xfr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lstStyle/>
          <a:p>
            <a:pPr algn="ctr">
              <a:buNone/>
            </a:pPr>
            <a:r>
              <a:rPr lang="ru-RU" b="1" dirty="0" smtClean="0">
                <a:solidFill>
                  <a:srgbClr val="C00000"/>
                </a:solidFill>
              </a:rPr>
              <a:t>ГБУЗ РА «АРЦМР»</a:t>
            </a:r>
            <a:endParaRPr lang="ru-RU" dirty="0" smtClean="0">
              <a:solidFill>
                <a:srgbClr val="C00000"/>
              </a:solidFill>
            </a:endParaRPr>
          </a:p>
          <a:p>
            <a:pPr>
              <a:buNone/>
            </a:pPr>
            <a:r>
              <a:rPr lang="ru-RU" b="1" dirty="0" smtClean="0"/>
              <a:t> </a:t>
            </a:r>
            <a:endParaRPr lang="ru-RU" dirty="0" smtClean="0"/>
          </a:p>
          <a:p>
            <a:pPr algn="just">
              <a:buNone/>
            </a:pPr>
            <a:r>
              <a:rPr lang="ru-RU" dirty="0" smtClean="0"/>
              <a:t>		</a:t>
            </a:r>
            <a:r>
              <a:rPr lang="ru-RU" dirty="0" smtClean="0">
                <a:solidFill>
                  <a:srgbClr val="0070C0"/>
                </a:solidFill>
              </a:rPr>
              <a:t>В целом по КСГ плановое задание по случаям (с учетом незапланированных но выполненных случаев)  выполнено на </a:t>
            </a:r>
            <a:r>
              <a:rPr lang="ru-RU" dirty="0" smtClean="0">
                <a:solidFill>
                  <a:srgbClr val="FF0000"/>
                </a:solidFill>
              </a:rPr>
              <a:t>97,0 %.</a:t>
            </a:r>
          </a:p>
          <a:p>
            <a:pPr algn="just">
              <a:buNone/>
            </a:pPr>
            <a:r>
              <a:rPr lang="ru-RU" dirty="0" smtClean="0"/>
              <a:t>		</a:t>
            </a:r>
            <a:r>
              <a:rPr lang="ru-RU" dirty="0" smtClean="0">
                <a:solidFill>
                  <a:srgbClr val="0070C0"/>
                </a:solidFill>
              </a:rPr>
              <a:t>Нет лицензии на нейрохирургию, случаи не планировались, но выполнено – 17 случаев, в основном за счет КСГ 37 (болезни и травмы позвоночника, спинного мозга, последствия внутричерепной травмы, сотрясение). Маловероятно, что лечился острый период травм, скорее после травматические последствия, попадающие под неврологические КСГ, на профиль которых (неврология) есть лицензия или целесообразно получить лицензию на данный профиль.</a:t>
            </a:r>
            <a:endParaRPr lang="ru-RU" dirty="0">
              <a:solidFill>
                <a:srgbClr val="0070C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258204" cy="6116786"/>
          </a:xfr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lstStyle/>
          <a:p>
            <a:pPr>
              <a:buNone/>
            </a:pPr>
            <a:endParaRPr lang="ru-RU" b="1" dirty="0" smtClean="0"/>
          </a:p>
          <a:p>
            <a:pPr>
              <a:buNone/>
            </a:pPr>
            <a:endParaRPr lang="ru-RU" b="1" dirty="0" smtClean="0"/>
          </a:p>
          <a:p>
            <a:pPr algn="ctr">
              <a:buNone/>
            </a:pPr>
            <a:r>
              <a:rPr lang="ru-RU" b="1" dirty="0" smtClean="0">
                <a:solidFill>
                  <a:srgbClr val="C00000"/>
                </a:solidFill>
              </a:rPr>
              <a:t>ООО «Атлант»</a:t>
            </a:r>
            <a:endParaRPr lang="ru-RU" dirty="0" smtClean="0">
              <a:solidFill>
                <a:srgbClr val="C00000"/>
              </a:solidFill>
            </a:endParaRPr>
          </a:p>
          <a:p>
            <a:pPr>
              <a:buNone/>
            </a:pPr>
            <a:r>
              <a:rPr lang="ru-RU" b="1" dirty="0" smtClean="0"/>
              <a:t> </a:t>
            </a:r>
            <a:endParaRPr lang="ru-RU" dirty="0" smtClean="0"/>
          </a:p>
          <a:p>
            <a:pPr algn="just">
              <a:buNone/>
            </a:pPr>
            <a:r>
              <a:rPr lang="ru-RU" dirty="0" smtClean="0"/>
              <a:t>		</a:t>
            </a:r>
            <a:r>
              <a:rPr lang="ru-RU" dirty="0" smtClean="0">
                <a:solidFill>
                  <a:srgbClr val="002060"/>
                </a:solidFill>
              </a:rPr>
              <a:t>План выполнен на </a:t>
            </a:r>
            <a:r>
              <a:rPr lang="ru-RU" dirty="0" smtClean="0">
                <a:solidFill>
                  <a:srgbClr val="FF0000"/>
                </a:solidFill>
              </a:rPr>
              <a:t>114,9%.</a:t>
            </a:r>
          </a:p>
          <a:p>
            <a:pPr algn="just">
              <a:buNone/>
            </a:pPr>
            <a:r>
              <a:rPr lang="ru-RU" dirty="0" smtClean="0">
                <a:solidFill>
                  <a:srgbClr val="002060"/>
                </a:solidFill>
              </a:rPr>
              <a:t>	План на первый квартал 2017 по КСГ № 80 (заболевания опорно-двигательного аппарата, травмы) план - 94 случая/факт – 108 или </a:t>
            </a:r>
            <a:r>
              <a:rPr lang="ru-RU" dirty="0" smtClean="0">
                <a:solidFill>
                  <a:srgbClr val="FF0000"/>
                </a:solidFill>
              </a:rPr>
              <a:t>114,9%.</a:t>
            </a:r>
          </a:p>
          <a:p>
            <a:endParaRPr lang="ru-RU" dirty="0">
              <a:solidFill>
                <a:srgbClr val="C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8258204" cy="6188224"/>
          </a:xfr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a:lstStyle/>
          <a:p>
            <a:pPr algn="ctr">
              <a:buNone/>
            </a:pPr>
            <a:r>
              <a:rPr lang="ru-RU" b="1" dirty="0" smtClean="0">
                <a:solidFill>
                  <a:srgbClr val="002060"/>
                </a:solidFill>
              </a:rPr>
              <a:t>ГБУЗ РА «Майкопская городская поликлиника №1»</a:t>
            </a:r>
            <a:endParaRPr lang="ru-RU" dirty="0" smtClean="0">
              <a:solidFill>
                <a:srgbClr val="002060"/>
              </a:solidFill>
            </a:endParaRPr>
          </a:p>
          <a:p>
            <a:pPr>
              <a:buNone/>
            </a:pPr>
            <a:r>
              <a:rPr lang="ru-RU" dirty="0" smtClean="0"/>
              <a:t> </a:t>
            </a:r>
          </a:p>
          <a:p>
            <a:pPr algn="just">
              <a:buNone/>
            </a:pPr>
            <a:r>
              <a:rPr lang="ru-RU" dirty="0" smtClean="0"/>
              <a:t>		</a:t>
            </a:r>
            <a:r>
              <a:rPr lang="ru-RU" dirty="0" smtClean="0">
                <a:solidFill>
                  <a:srgbClr val="0070C0"/>
                </a:solidFill>
              </a:rPr>
              <a:t>План выполнен на </a:t>
            </a:r>
            <a:r>
              <a:rPr lang="ru-RU" dirty="0" smtClean="0">
                <a:solidFill>
                  <a:srgbClr val="FF0000"/>
                </a:solidFill>
              </a:rPr>
              <a:t>99,8%.</a:t>
            </a:r>
          </a:p>
          <a:p>
            <a:pPr algn="just">
              <a:buNone/>
            </a:pPr>
            <a:r>
              <a:rPr lang="ru-RU" dirty="0" smtClean="0">
                <a:solidFill>
                  <a:srgbClr val="0070C0"/>
                </a:solidFill>
              </a:rPr>
              <a:t>	По профилю кардиология выполнение плана на </a:t>
            </a:r>
            <a:r>
              <a:rPr lang="ru-RU" dirty="0" smtClean="0">
                <a:solidFill>
                  <a:srgbClr val="FF0000"/>
                </a:solidFill>
              </a:rPr>
              <a:t>82,7%, </a:t>
            </a:r>
            <a:r>
              <a:rPr lang="ru-RU" dirty="0" smtClean="0">
                <a:solidFill>
                  <a:srgbClr val="0070C0"/>
                </a:solidFill>
              </a:rPr>
              <a:t>КСГ №31 (болезни системы  кровообращения, взрослые) план 104/факт 86.</a:t>
            </a:r>
          </a:p>
          <a:p>
            <a:pPr algn="just">
              <a:buNone/>
            </a:pPr>
            <a:r>
              <a:rPr lang="ru-RU" dirty="0" smtClean="0">
                <a:solidFill>
                  <a:srgbClr val="0070C0"/>
                </a:solidFill>
              </a:rPr>
              <a:t>		По профилю неврология выполнение плана на </a:t>
            </a:r>
            <a:r>
              <a:rPr lang="ru-RU" dirty="0" smtClean="0">
                <a:solidFill>
                  <a:srgbClr val="FF0000"/>
                </a:solidFill>
              </a:rPr>
              <a:t>95,5%,</a:t>
            </a:r>
            <a:r>
              <a:rPr lang="ru-RU" dirty="0" smtClean="0">
                <a:solidFill>
                  <a:srgbClr val="0070C0"/>
                </a:solidFill>
              </a:rPr>
              <a:t> КСГ №35 (болезни нервной системы, хромосомные аномалии) план 268/факт 256.</a:t>
            </a:r>
          </a:p>
          <a:p>
            <a:pPr algn="just">
              <a:buNone/>
            </a:pPr>
            <a:r>
              <a:rPr lang="ru-RU" dirty="0" smtClean="0">
                <a:solidFill>
                  <a:srgbClr val="0070C0"/>
                </a:solidFill>
              </a:rPr>
              <a:t>		</a:t>
            </a:r>
            <a:r>
              <a:rPr lang="ru-RU" b="1" dirty="0" smtClean="0">
                <a:solidFill>
                  <a:srgbClr val="C00000"/>
                </a:solidFill>
              </a:rPr>
              <a:t>Нет лицензии на:</a:t>
            </a:r>
          </a:p>
          <a:p>
            <a:pPr algn="just">
              <a:buNone/>
            </a:pPr>
            <a:r>
              <a:rPr lang="ru-RU" dirty="0" smtClean="0">
                <a:solidFill>
                  <a:srgbClr val="0070C0"/>
                </a:solidFill>
              </a:rPr>
              <a:t>	нейрохирургию (КСГ №37 – болезни и травмы позвоночника, спинного мозга, последствия ЧМТ, сотрясения), </a:t>
            </a:r>
            <a:r>
              <a:rPr lang="ru-RU" dirty="0" smtClean="0">
                <a:solidFill>
                  <a:srgbClr val="FF0000"/>
                </a:solidFill>
              </a:rPr>
              <a:t>план 0/ факт 33.</a:t>
            </a:r>
          </a:p>
          <a:p>
            <a:pPr algn="just">
              <a:buNone/>
            </a:pPr>
            <a:r>
              <a:rPr lang="ru-RU" dirty="0" smtClean="0">
                <a:solidFill>
                  <a:srgbClr val="0070C0"/>
                </a:solidFill>
              </a:rPr>
              <a:t>	ревматологию, </a:t>
            </a:r>
            <a:r>
              <a:rPr lang="ru-RU" dirty="0" smtClean="0">
                <a:solidFill>
                  <a:srgbClr val="FF0000"/>
                </a:solidFill>
              </a:rPr>
              <a:t>план 5/факт 1.</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8258204" cy="6045348"/>
          </a:xfr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algn="ctr">
              <a:buNone/>
            </a:pPr>
            <a:r>
              <a:rPr lang="ru-RU" b="1" dirty="0" smtClean="0">
                <a:solidFill>
                  <a:srgbClr val="C00000"/>
                </a:solidFill>
              </a:rPr>
              <a:t>ГБУЗ РА «Адыгейская МБ им. К. М. </a:t>
            </a:r>
            <a:r>
              <a:rPr lang="ru-RU" b="1" dirty="0" err="1" smtClean="0">
                <a:solidFill>
                  <a:srgbClr val="C00000"/>
                </a:solidFill>
              </a:rPr>
              <a:t>Батмена</a:t>
            </a:r>
            <a:r>
              <a:rPr lang="ru-RU" b="1" dirty="0" smtClean="0">
                <a:solidFill>
                  <a:srgbClr val="C00000"/>
                </a:solidFill>
              </a:rPr>
              <a:t>»</a:t>
            </a:r>
            <a:endParaRPr lang="ru-RU" dirty="0" smtClean="0">
              <a:solidFill>
                <a:srgbClr val="C00000"/>
              </a:solidFill>
            </a:endParaRPr>
          </a:p>
          <a:p>
            <a:pPr>
              <a:buNone/>
            </a:pPr>
            <a:r>
              <a:rPr lang="ru-RU" dirty="0" smtClean="0"/>
              <a:t> </a:t>
            </a:r>
          </a:p>
          <a:p>
            <a:pPr algn="just">
              <a:buNone/>
            </a:pPr>
            <a:r>
              <a:rPr lang="ru-RU" dirty="0" smtClean="0"/>
              <a:t>		</a:t>
            </a:r>
            <a:r>
              <a:rPr lang="ru-RU" dirty="0" smtClean="0">
                <a:solidFill>
                  <a:srgbClr val="0070C0"/>
                </a:solidFill>
              </a:rPr>
              <a:t>Общий план выполнен на </a:t>
            </a:r>
            <a:r>
              <a:rPr lang="ru-RU" dirty="0" smtClean="0">
                <a:solidFill>
                  <a:srgbClr val="FF0000"/>
                </a:solidFill>
              </a:rPr>
              <a:t>100,9%.</a:t>
            </a:r>
          </a:p>
          <a:p>
            <a:pPr algn="just">
              <a:buNone/>
            </a:pPr>
            <a:r>
              <a:rPr lang="ru-RU" dirty="0" smtClean="0">
                <a:solidFill>
                  <a:srgbClr val="0070C0"/>
                </a:solidFill>
              </a:rPr>
              <a:t>	По профилю акушерство и гинекология - план 11/факт 31, или </a:t>
            </a:r>
            <a:r>
              <a:rPr lang="ru-RU" dirty="0" smtClean="0">
                <a:solidFill>
                  <a:srgbClr val="FF0000"/>
                </a:solidFill>
              </a:rPr>
              <a:t>281,8%. </a:t>
            </a:r>
            <a:r>
              <a:rPr lang="ru-RU" dirty="0" smtClean="0">
                <a:solidFill>
                  <a:srgbClr val="0070C0"/>
                </a:solidFill>
              </a:rPr>
              <a:t>КСГ 6 (аборты) план 0/факт </a:t>
            </a:r>
            <a:r>
              <a:rPr lang="ru-RU" dirty="0" smtClean="0">
                <a:solidFill>
                  <a:srgbClr val="FF0000"/>
                </a:solidFill>
              </a:rPr>
              <a:t>9.</a:t>
            </a:r>
          </a:p>
          <a:p>
            <a:pPr algn="just">
              <a:buNone/>
            </a:pPr>
            <a:r>
              <a:rPr lang="ru-RU" dirty="0" smtClean="0">
                <a:solidFill>
                  <a:srgbClr val="0070C0"/>
                </a:solidFill>
              </a:rPr>
              <a:t>	По профилю гастроэнтерология план 19/факт 2, или </a:t>
            </a:r>
            <a:r>
              <a:rPr lang="ru-RU" dirty="0" smtClean="0">
                <a:solidFill>
                  <a:srgbClr val="FF0000"/>
                </a:solidFill>
              </a:rPr>
              <a:t>10,5%.</a:t>
            </a:r>
          </a:p>
          <a:p>
            <a:pPr algn="just">
              <a:buNone/>
            </a:pPr>
            <a:r>
              <a:rPr lang="ru-RU" dirty="0" smtClean="0">
                <a:solidFill>
                  <a:srgbClr val="0070C0"/>
                </a:solidFill>
              </a:rPr>
              <a:t>	По кардиологии план 142/факт - 216, или </a:t>
            </a:r>
            <a:r>
              <a:rPr lang="ru-RU" dirty="0" smtClean="0">
                <a:solidFill>
                  <a:srgbClr val="FF0000"/>
                </a:solidFill>
              </a:rPr>
              <a:t>152,1%.</a:t>
            </a:r>
          </a:p>
          <a:p>
            <a:pPr algn="just">
              <a:buNone/>
            </a:pPr>
            <a:r>
              <a:rPr lang="ru-RU" dirty="0" smtClean="0">
                <a:solidFill>
                  <a:srgbClr val="0070C0"/>
                </a:solidFill>
              </a:rPr>
              <a:t>	По неврологии план 14/факт - 8, или </a:t>
            </a:r>
            <a:r>
              <a:rPr lang="ru-RU" dirty="0" smtClean="0">
                <a:solidFill>
                  <a:srgbClr val="FF0000"/>
                </a:solidFill>
              </a:rPr>
              <a:t>57,1%.</a:t>
            </a:r>
          </a:p>
          <a:p>
            <a:pPr algn="just">
              <a:buNone/>
            </a:pPr>
            <a:r>
              <a:rPr lang="ru-RU" dirty="0" smtClean="0">
                <a:solidFill>
                  <a:srgbClr val="0070C0"/>
                </a:solidFill>
              </a:rPr>
              <a:t>	По нейрохирургии план 62/факт - 49, или </a:t>
            </a:r>
            <a:r>
              <a:rPr lang="ru-RU" dirty="0" smtClean="0">
                <a:solidFill>
                  <a:srgbClr val="FF0000"/>
                </a:solidFill>
              </a:rPr>
              <a:t>79%.</a:t>
            </a:r>
          </a:p>
          <a:p>
            <a:pPr algn="just">
              <a:buNone/>
            </a:pPr>
            <a:r>
              <a:rPr lang="ru-RU" dirty="0" smtClean="0">
                <a:solidFill>
                  <a:srgbClr val="0070C0"/>
                </a:solidFill>
              </a:rPr>
              <a:t>	По пульмонологии план 46/факт - 13, или </a:t>
            </a:r>
            <a:r>
              <a:rPr lang="ru-RU" dirty="0" smtClean="0">
                <a:solidFill>
                  <a:srgbClr val="FF0000"/>
                </a:solidFill>
              </a:rPr>
              <a:t>28,3%.</a:t>
            </a:r>
          </a:p>
          <a:p>
            <a:pPr algn="just">
              <a:buNone/>
            </a:pPr>
            <a:r>
              <a:rPr lang="ru-RU" dirty="0" smtClean="0">
                <a:solidFill>
                  <a:srgbClr val="0070C0"/>
                </a:solidFill>
              </a:rPr>
              <a:t>	По травматологии и ортопедии план 14/факт - 26, или </a:t>
            </a:r>
            <a:r>
              <a:rPr lang="ru-RU" dirty="0" smtClean="0">
                <a:solidFill>
                  <a:srgbClr val="FF0000"/>
                </a:solidFill>
              </a:rPr>
              <a:t>185,7%.</a:t>
            </a:r>
          </a:p>
          <a:p>
            <a:pPr algn="just">
              <a:buNone/>
            </a:pPr>
            <a:r>
              <a:rPr lang="ru-RU" dirty="0" smtClean="0">
                <a:solidFill>
                  <a:srgbClr val="0070C0"/>
                </a:solidFill>
              </a:rPr>
              <a:t>	По хирургии план 7/факт - </a:t>
            </a:r>
            <a:r>
              <a:rPr lang="ru-RU" dirty="0" smtClean="0">
                <a:solidFill>
                  <a:srgbClr val="FF0000"/>
                </a:solidFill>
              </a:rPr>
              <a:t>0.</a:t>
            </a:r>
          </a:p>
          <a:p>
            <a:pPr algn="just">
              <a:buNone/>
            </a:pPr>
            <a:r>
              <a:rPr lang="ru-RU" dirty="0" smtClean="0">
                <a:solidFill>
                  <a:srgbClr val="0070C0"/>
                </a:solidFill>
              </a:rPr>
              <a:t>	По эндокринологии план 9, а факт 1, или </a:t>
            </a:r>
            <a:r>
              <a:rPr lang="ru-RU" dirty="0" smtClean="0">
                <a:solidFill>
                  <a:srgbClr val="FF0000"/>
                </a:solidFill>
              </a:rPr>
              <a:t>11,1%.</a:t>
            </a:r>
          </a:p>
          <a:p>
            <a:pPr algn="r">
              <a:buNone/>
            </a:pPr>
            <a:r>
              <a:rPr lang="ru-RU" b="1" dirty="0" smtClean="0">
                <a:solidFill>
                  <a:srgbClr val="C00000"/>
                </a:solidFill>
              </a:rPr>
              <a:t>Нет лицензии:</a:t>
            </a:r>
          </a:p>
          <a:p>
            <a:pPr algn="r">
              <a:buNone/>
            </a:pPr>
            <a:r>
              <a:rPr lang="ru-RU" dirty="0" smtClean="0">
                <a:solidFill>
                  <a:srgbClr val="0070C0"/>
                </a:solidFill>
              </a:rPr>
              <a:t>- гематологию, </a:t>
            </a:r>
            <a:r>
              <a:rPr lang="ru-RU" dirty="0" smtClean="0">
                <a:solidFill>
                  <a:srgbClr val="FF0000"/>
                </a:solidFill>
              </a:rPr>
              <a:t>план 0/факт - 1;</a:t>
            </a:r>
          </a:p>
          <a:p>
            <a:pPr algn="r">
              <a:buNone/>
            </a:pPr>
            <a:r>
              <a:rPr lang="ru-RU" dirty="0" smtClean="0">
                <a:solidFill>
                  <a:srgbClr val="0070C0"/>
                </a:solidFill>
              </a:rPr>
              <a:t>- нефрологию, </a:t>
            </a:r>
            <a:r>
              <a:rPr lang="ru-RU" dirty="0" smtClean="0">
                <a:solidFill>
                  <a:srgbClr val="FF0000"/>
                </a:solidFill>
              </a:rPr>
              <a:t>план 0/факт - 3;</a:t>
            </a:r>
          </a:p>
          <a:p>
            <a:pPr algn="r">
              <a:buNone/>
            </a:pPr>
            <a:r>
              <a:rPr lang="ru-RU" dirty="0" smtClean="0">
                <a:solidFill>
                  <a:srgbClr val="0070C0"/>
                </a:solidFill>
              </a:rPr>
              <a:t>- ревматологию, </a:t>
            </a:r>
            <a:r>
              <a:rPr lang="ru-RU" dirty="0" smtClean="0">
                <a:solidFill>
                  <a:srgbClr val="FF0000"/>
                </a:solidFill>
              </a:rPr>
              <a:t>план 0/факт - 1.</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500042"/>
            <a:ext cx="8258204" cy="5973910"/>
          </a:xfr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algn="ctr">
              <a:buNone/>
            </a:pPr>
            <a:r>
              <a:rPr lang="ru-RU" b="1" dirty="0" smtClean="0">
                <a:solidFill>
                  <a:srgbClr val="C00000"/>
                </a:solidFill>
              </a:rPr>
              <a:t>ГБУЗ РА «МГКБ» </a:t>
            </a:r>
            <a:endParaRPr lang="ru-RU" dirty="0" smtClean="0">
              <a:solidFill>
                <a:srgbClr val="C00000"/>
              </a:solidFill>
            </a:endParaRPr>
          </a:p>
          <a:p>
            <a:pPr>
              <a:buNone/>
            </a:pPr>
            <a:r>
              <a:rPr lang="ru-RU" b="1" dirty="0" smtClean="0">
                <a:solidFill>
                  <a:srgbClr val="C00000"/>
                </a:solidFill>
              </a:rPr>
              <a:t> </a:t>
            </a:r>
            <a:endParaRPr lang="ru-RU" dirty="0" smtClean="0">
              <a:solidFill>
                <a:srgbClr val="C00000"/>
              </a:solidFill>
            </a:endParaRPr>
          </a:p>
          <a:p>
            <a:pPr>
              <a:buNone/>
            </a:pPr>
            <a:r>
              <a:rPr lang="ru-RU" dirty="0" smtClean="0"/>
              <a:t>		</a:t>
            </a:r>
            <a:r>
              <a:rPr lang="ru-RU" dirty="0" smtClean="0">
                <a:solidFill>
                  <a:srgbClr val="0070C0"/>
                </a:solidFill>
              </a:rPr>
              <a:t>В целом по КСГ плановое задание по случаям  выполнено на </a:t>
            </a:r>
            <a:r>
              <a:rPr lang="ru-RU" dirty="0" smtClean="0">
                <a:solidFill>
                  <a:srgbClr val="FF0000"/>
                </a:solidFill>
              </a:rPr>
              <a:t>101,6 %.</a:t>
            </a:r>
          </a:p>
          <a:p>
            <a:pPr>
              <a:buNone/>
            </a:pPr>
            <a:r>
              <a:rPr lang="ru-RU" dirty="0" smtClean="0">
                <a:solidFill>
                  <a:srgbClr val="0070C0"/>
                </a:solidFill>
              </a:rPr>
              <a:t>	Нет лицензии на нейрохирургию КСГ 37 (болезни  и травмы позвоночника, спинного мозга, последствия внутричерепной травмы, сотрясение головного мозга) </a:t>
            </a:r>
            <a:r>
              <a:rPr lang="ru-RU" dirty="0" smtClean="0">
                <a:solidFill>
                  <a:srgbClr val="FF0000"/>
                </a:solidFill>
              </a:rPr>
              <a:t>план - 0/факт – 28. </a:t>
            </a:r>
          </a:p>
          <a:p>
            <a:pPr>
              <a:buNone/>
            </a:pPr>
            <a:r>
              <a:rPr lang="ru-RU" dirty="0" smtClean="0">
                <a:solidFill>
                  <a:srgbClr val="0070C0"/>
                </a:solidFill>
              </a:rPr>
              <a:t>		Не выполнены запланированные объемы по:</a:t>
            </a:r>
          </a:p>
          <a:p>
            <a:pPr>
              <a:buNone/>
            </a:pPr>
            <a:r>
              <a:rPr lang="ru-RU" dirty="0" smtClean="0">
                <a:solidFill>
                  <a:srgbClr val="0070C0"/>
                </a:solidFill>
              </a:rPr>
              <a:t>	- хирургии – операции на коже, подкожной клетчатке, придатках кожи – план 15, </a:t>
            </a:r>
            <a:r>
              <a:rPr lang="ru-RU" dirty="0" smtClean="0">
                <a:solidFill>
                  <a:srgbClr val="FF0000"/>
                </a:solidFill>
              </a:rPr>
              <a:t>факт – 0;</a:t>
            </a:r>
          </a:p>
          <a:p>
            <a:pPr>
              <a:buNone/>
            </a:pPr>
            <a:r>
              <a:rPr lang="ru-RU" dirty="0" smtClean="0">
                <a:solidFill>
                  <a:srgbClr val="0070C0"/>
                </a:solidFill>
              </a:rPr>
              <a:t>	- </a:t>
            </a:r>
            <a:r>
              <a:rPr lang="ru-RU" dirty="0" err="1" smtClean="0">
                <a:solidFill>
                  <a:srgbClr val="0070C0"/>
                </a:solidFill>
              </a:rPr>
              <a:t>акушерство-гинекологии</a:t>
            </a:r>
            <a:r>
              <a:rPr lang="ru-RU" dirty="0" smtClean="0">
                <a:solidFill>
                  <a:srgbClr val="0070C0"/>
                </a:solidFill>
              </a:rPr>
              <a:t> - операции на женских половых органах (уровень  1) – план 14 – факт 4 - </a:t>
            </a:r>
            <a:r>
              <a:rPr lang="ru-RU" dirty="0" smtClean="0">
                <a:solidFill>
                  <a:srgbClr val="FF0000"/>
                </a:solidFill>
              </a:rPr>
              <a:t>29%;</a:t>
            </a:r>
          </a:p>
          <a:p>
            <a:pPr>
              <a:buNone/>
            </a:pPr>
            <a:r>
              <a:rPr lang="ru-RU" dirty="0" smtClean="0">
                <a:solidFill>
                  <a:srgbClr val="0070C0"/>
                </a:solidFill>
              </a:rPr>
              <a:t>	- неврологии - болезни нервной системы, хромосомные аномалии – план – 49/факт  36 – </a:t>
            </a:r>
            <a:r>
              <a:rPr lang="ru-RU" dirty="0" smtClean="0">
                <a:solidFill>
                  <a:srgbClr val="FF0000"/>
                </a:solidFill>
              </a:rPr>
              <a:t>73%.</a:t>
            </a:r>
          </a:p>
          <a:p>
            <a:pPr>
              <a:buNone/>
            </a:pPr>
            <a:r>
              <a:rPr lang="ru-RU" dirty="0" smtClean="0">
                <a:solidFill>
                  <a:srgbClr val="0070C0"/>
                </a:solidFill>
              </a:rPr>
              <a:t>		Перевыполнены запланированные объемы по:</a:t>
            </a:r>
          </a:p>
          <a:p>
            <a:pPr>
              <a:buNone/>
            </a:pPr>
            <a:r>
              <a:rPr lang="ru-RU" dirty="0" smtClean="0">
                <a:solidFill>
                  <a:srgbClr val="0070C0"/>
                </a:solidFill>
              </a:rPr>
              <a:t>	- акушерству-гинекологии - болезни женских половых органов – план 24 - факт 45 - </a:t>
            </a:r>
            <a:r>
              <a:rPr lang="ru-RU" dirty="0" smtClean="0">
                <a:solidFill>
                  <a:srgbClr val="FF0000"/>
                </a:solidFill>
              </a:rPr>
              <a:t>179%, </a:t>
            </a:r>
            <a:r>
              <a:rPr lang="ru-RU" dirty="0" smtClean="0">
                <a:solidFill>
                  <a:srgbClr val="0070C0"/>
                </a:solidFill>
              </a:rPr>
              <a:t>операции на женских половых органах (уровень  2) – план  98 - факт </a:t>
            </a:r>
            <a:r>
              <a:rPr lang="ru-RU" dirty="0" smtClean="0">
                <a:solidFill>
                  <a:srgbClr val="FF0000"/>
                </a:solidFill>
              </a:rPr>
              <a:t>102-104%,</a:t>
            </a:r>
            <a:r>
              <a:rPr lang="ru-RU" dirty="0" smtClean="0">
                <a:solidFill>
                  <a:srgbClr val="0070C0"/>
                </a:solidFill>
              </a:rPr>
              <a:t>- искусственное прерывание беременности (аборт) – план 38-факт45 -</a:t>
            </a:r>
            <a:r>
              <a:rPr lang="ru-RU" dirty="0" smtClean="0">
                <a:solidFill>
                  <a:srgbClr val="FF0000"/>
                </a:solidFill>
              </a:rPr>
              <a:t>115%.</a:t>
            </a:r>
          </a:p>
          <a:p>
            <a:pPr>
              <a:buNone/>
            </a:pPr>
            <a:r>
              <a:rPr lang="ru-RU" dirty="0" smtClean="0">
                <a:solidFill>
                  <a:srgbClr val="0070C0"/>
                </a:solidFill>
              </a:rPr>
              <a:t>	- травматологии и ортопедии - заболевания опорно-двигательного аппарата, травмы – план 5-факт 7-</a:t>
            </a:r>
            <a:r>
              <a:rPr lang="ru-RU" dirty="0" smtClean="0">
                <a:solidFill>
                  <a:srgbClr val="FF0000"/>
                </a:solidFill>
              </a:rPr>
              <a:t>140%.</a:t>
            </a:r>
          </a:p>
          <a:p>
            <a:pPr>
              <a:buNone/>
            </a:pPr>
            <a:r>
              <a:rPr lang="ru-RU" b="1" dirty="0" smtClean="0">
                <a:solidFill>
                  <a:srgbClr val="0070C0"/>
                </a:solidFill>
              </a:rPr>
              <a:t> </a:t>
            </a:r>
            <a:endParaRPr lang="ru-RU" dirty="0" smtClean="0">
              <a:solidFill>
                <a:srgbClr val="0070C0"/>
              </a:solidFill>
            </a:endParaRPr>
          </a:p>
          <a:p>
            <a:pPr>
              <a:buNone/>
            </a:pP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258204" cy="6116786"/>
          </a:xfr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ctr">
              <a:buNone/>
            </a:pPr>
            <a:r>
              <a:rPr lang="ru-RU" b="1" dirty="0" smtClean="0">
                <a:solidFill>
                  <a:srgbClr val="C00000"/>
                </a:solidFill>
              </a:rPr>
              <a:t>ГБУЗ РА «</a:t>
            </a:r>
            <a:r>
              <a:rPr lang="ru-RU" b="1" dirty="0" err="1" smtClean="0">
                <a:solidFill>
                  <a:srgbClr val="C00000"/>
                </a:solidFill>
              </a:rPr>
              <a:t>Кошехабльская</a:t>
            </a:r>
            <a:r>
              <a:rPr lang="ru-RU" b="1" dirty="0" smtClean="0">
                <a:solidFill>
                  <a:srgbClr val="C00000"/>
                </a:solidFill>
              </a:rPr>
              <a:t> ЦРБ»</a:t>
            </a:r>
            <a:endParaRPr lang="ru-RU" dirty="0" smtClean="0">
              <a:solidFill>
                <a:srgbClr val="C00000"/>
              </a:solidFill>
            </a:endParaRPr>
          </a:p>
          <a:p>
            <a:pPr>
              <a:buNone/>
            </a:pPr>
            <a:r>
              <a:rPr lang="ru-RU" b="1" dirty="0" smtClean="0"/>
              <a:t> </a:t>
            </a:r>
            <a:endParaRPr lang="ru-RU" dirty="0" smtClean="0"/>
          </a:p>
          <a:p>
            <a:pPr algn="just">
              <a:buNone/>
            </a:pPr>
            <a:r>
              <a:rPr lang="ru-RU" dirty="0" smtClean="0"/>
              <a:t>		</a:t>
            </a:r>
            <a:r>
              <a:rPr lang="ru-RU" dirty="0" smtClean="0">
                <a:solidFill>
                  <a:srgbClr val="0070C0"/>
                </a:solidFill>
              </a:rPr>
              <a:t>В целом по КСГ плановое задание по случаям выполнено на </a:t>
            </a:r>
            <a:r>
              <a:rPr lang="ru-RU" dirty="0" smtClean="0">
                <a:solidFill>
                  <a:srgbClr val="FF0000"/>
                </a:solidFill>
              </a:rPr>
              <a:t>99,1% </a:t>
            </a:r>
            <a:r>
              <a:rPr lang="ru-RU" b="1" dirty="0" smtClean="0">
                <a:solidFill>
                  <a:srgbClr val="FF0000"/>
                </a:solidFill>
              </a:rPr>
              <a:t> </a:t>
            </a:r>
            <a:endParaRPr lang="ru-RU" dirty="0" smtClean="0">
              <a:solidFill>
                <a:srgbClr val="FF0000"/>
              </a:solidFill>
            </a:endParaRPr>
          </a:p>
          <a:p>
            <a:pPr algn="just">
              <a:buNone/>
            </a:pPr>
            <a:r>
              <a:rPr lang="ru-RU" dirty="0" smtClean="0">
                <a:solidFill>
                  <a:srgbClr val="0070C0"/>
                </a:solidFill>
              </a:rPr>
              <a:t>	Без лицензии объемы запланированы не были.</a:t>
            </a:r>
          </a:p>
          <a:p>
            <a:pPr algn="just">
              <a:buNone/>
            </a:pPr>
            <a:r>
              <a:rPr lang="ru-RU" dirty="0" smtClean="0">
                <a:solidFill>
                  <a:srgbClr val="0070C0"/>
                </a:solidFill>
              </a:rPr>
              <a:t>	По факту выполнены  объемы по КСГ, на которые МО не имеет лицензии в АПП:</a:t>
            </a:r>
          </a:p>
          <a:p>
            <a:pPr algn="just">
              <a:buNone/>
            </a:pPr>
            <a:r>
              <a:rPr lang="ru-RU" dirty="0" smtClean="0">
                <a:solidFill>
                  <a:srgbClr val="0070C0"/>
                </a:solidFill>
              </a:rPr>
              <a:t>	- пульмонология - болезни органов дыхания </a:t>
            </a:r>
            <a:r>
              <a:rPr lang="ru-RU" dirty="0" smtClean="0">
                <a:solidFill>
                  <a:srgbClr val="FF0000"/>
                </a:solidFill>
              </a:rPr>
              <a:t>план 0/факт – 51,</a:t>
            </a:r>
          </a:p>
          <a:p>
            <a:pPr algn="just">
              <a:buNone/>
            </a:pPr>
            <a:r>
              <a:rPr lang="ru-RU" dirty="0" smtClean="0">
                <a:solidFill>
                  <a:srgbClr val="0070C0"/>
                </a:solidFill>
              </a:rPr>
              <a:t>	- кардиологии - КСГ №31 - Болезни системы кровообращения, взрослые план – </a:t>
            </a:r>
            <a:r>
              <a:rPr lang="ru-RU" dirty="0" smtClean="0">
                <a:solidFill>
                  <a:srgbClr val="FF0000"/>
                </a:solidFill>
              </a:rPr>
              <a:t>0/факт – 207,</a:t>
            </a:r>
          </a:p>
          <a:p>
            <a:pPr algn="just">
              <a:buNone/>
            </a:pPr>
            <a:r>
              <a:rPr lang="ru-RU" dirty="0" smtClean="0">
                <a:solidFill>
                  <a:srgbClr val="0070C0"/>
                </a:solidFill>
              </a:rPr>
              <a:t>	- нейрохирургия - болезни и травмы позвоночника, спинного мозга, последствия внутричерепной травмы, сотрясение головного мозга -57, КСГ №37, по возможности заменить на КСГ №35 - поражения шейных корешков, не классифицированные в других рубриках. </a:t>
            </a:r>
          </a:p>
          <a:p>
            <a:pPr algn="just">
              <a:buNone/>
            </a:pPr>
            <a:r>
              <a:rPr lang="ru-RU" dirty="0" smtClean="0">
                <a:solidFill>
                  <a:srgbClr val="0070C0"/>
                </a:solidFill>
              </a:rPr>
              <a:t>     	Имеется лицензия на незапланированные профили, но  по факту  объемы выполнены по:</a:t>
            </a:r>
          </a:p>
          <a:p>
            <a:pPr algn="just">
              <a:buNone/>
            </a:pPr>
            <a:r>
              <a:rPr lang="ru-RU" dirty="0" smtClean="0">
                <a:solidFill>
                  <a:srgbClr val="0070C0"/>
                </a:solidFill>
              </a:rPr>
              <a:t>	- эндокринологии - сахарный диабет, взрослые </a:t>
            </a:r>
            <a:r>
              <a:rPr lang="ru-RU" dirty="0" smtClean="0">
                <a:solidFill>
                  <a:srgbClr val="FF0000"/>
                </a:solidFill>
              </a:rPr>
              <a:t>план – 0/факт – 4, </a:t>
            </a:r>
          </a:p>
          <a:p>
            <a:pPr algn="just">
              <a:buNone/>
            </a:pPr>
            <a:r>
              <a:rPr lang="ru-RU" dirty="0" smtClean="0">
                <a:solidFill>
                  <a:srgbClr val="0070C0"/>
                </a:solidFill>
              </a:rPr>
              <a:t>	- терапии КСГ №75 (отравления и другие воздействия внешних причин) </a:t>
            </a:r>
            <a:r>
              <a:rPr lang="ru-RU" dirty="0" smtClean="0">
                <a:solidFill>
                  <a:srgbClr val="FF0000"/>
                </a:solidFill>
              </a:rPr>
              <a:t>план - 272  /факт – 0!</a:t>
            </a:r>
          </a:p>
          <a:p>
            <a:pPr algn="just">
              <a:buNone/>
            </a:pPr>
            <a:r>
              <a:rPr lang="ru-RU" dirty="0" smtClean="0">
                <a:solidFill>
                  <a:srgbClr val="0070C0"/>
                </a:solidFill>
              </a:rPr>
              <a:t>	- неврологии – </a:t>
            </a:r>
            <a:r>
              <a:rPr lang="ru-RU" dirty="0" smtClean="0">
                <a:solidFill>
                  <a:srgbClr val="FF0000"/>
                </a:solidFill>
              </a:rPr>
              <a:t>план 61 – факт 3 – 4,9% </a:t>
            </a:r>
            <a:r>
              <a:rPr lang="ru-RU" dirty="0" smtClean="0">
                <a:solidFill>
                  <a:srgbClr val="0070C0"/>
                </a:solidFill>
              </a:rPr>
              <a:t>(болезни НС, хромосомные аномалии).</a:t>
            </a:r>
          </a:p>
          <a:p>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8258204" cy="6045348"/>
          </a:xfr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ctr">
              <a:buNone/>
            </a:pPr>
            <a:r>
              <a:rPr lang="ru-RU" b="1" dirty="0" smtClean="0">
                <a:solidFill>
                  <a:srgbClr val="0070C0"/>
                </a:solidFill>
              </a:rPr>
              <a:t>ООО «Изумруд»</a:t>
            </a:r>
            <a:endParaRPr lang="ru-RU" dirty="0" smtClean="0">
              <a:solidFill>
                <a:srgbClr val="0070C0"/>
              </a:solidFill>
            </a:endParaRPr>
          </a:p>
          <a:p>
            <a:pPr>
              <a:buNone/>
            </a:pPr>
            <a:r>
              <a:rPr lang="ru-RU" b="1" dirty="0" smtClean="0"/>
              <a:t> </a:t>
            </a:r>
            <a:endParaRPr lang="ru-RU" dirty="0" smtClean="0"/>
          </a:p>
          <a:p>
            <a:pPr algn="just">
              <a:buNone/>
            </a:pPr>
            <a:r>
              <a:rPr lang="ru-RU" dirty="0" smtClean="0"/>
              <a:t>		</a:t>
            </a:r>
            <a:r>
              <a:rPr lang="ru-RU" dirty="0" smtClean="0">
                <a:solidFill>
                  <a:srgbClr val="0070C0"/>
                </a:solidFill>
              </a:rPr>
              <a:t>В целом по КСГ плановое задание выполнено на </a:t>
            </a:r>
            <a:r>
              <a:rPr lang="ru-RU" dirty="0" smtClean="0">
                <a:solidFill>
                  <a:srgbClr val="FF0000"/>
                </a:solidFill>
              </a:rPr>
              <a:t>100% </a:t>
            </a:r>
          </a:p>
          <a:p>
            <a:pPr algn="just">
              <a:buNone/>
            </a:pPr>
            <a:r>
              <a:rPr lang="ru-RU" dirty="0" smtClean="0">
                <a:solidFill>
                  <a:srgbClr val="0070C0"/>
                </a:solidFill>
              </a:rPr>
              <a:t>	В уведомлении указаны только детская хирургия и акушерство/гинекология.</a:t>
            </a:r>
          </a:p>
          <a:p>
            <a:pPr algn="just">
              <a:buNone/>
            </a:pPr>
            <a:r>
              <a:rPr lang="ru-RU" dirty="0" smtClean="0">
                <a:solidFill>
                  <a:srgbClr val="0070C0"/>
                </a:solidFill>
              </a:rPr>
              <a:t>		Запланированы на 2017 год объемы без наличия лицензии по:</a:t>
            </a:r>
          </a:p>
          <a:p>
            <a:pPr algn="just">
              <a:buNone/>
            </a:pPr>
            <a:r>
              <a:rPr lang="ru-RU" dirty="0" smtClean="0">
                <a:solidFill>
                  <a:srgbClr val="0070C0"/>
                </a:solidFill>
              </a:rPr>
              <a:t>	- педиатрии - болезни органов пищеварения, дети – </a:t>
            </a:r>
            <a:r>
              <a:rPr lang="ru-RU" dirty="0" smtClean="0">
                <a:solidFill>
                  <a:srgbClr val="FF0000"/>
                </a:solidFill>
              </a:rPr>
              <a:t>план 3/факт 0;</a:t>
            </a:r>
          </a:p>
          <a:p>
            <a:pPr algn="just">
              <a:buNone/>
            </a:pPr>
            <a:r>
              <a:rPr lang="ru-RU" dirty="0" smtClean="0">
                <a:solidFill>
                  <a:srgbClr val="0070C0"/>
                </a:solidFill>
              </a:rPr>
              <a:t>	- травматологии и ортопедии - заболевания опорно-двигательного аппарата, травмы – план 3/ факт 5 или </a:t>
            </a:r>
            <a:r>
              <a:rPr lang="ru-RU" dirty="0" smtClean="0">
                <a:solidFill>
                  <a:srgbClr val="FF0000"/>
                </a:solidFill>
              </a:rPr>
              <a:t>166%;</a:t>
            </a:r>
          </a:p>
          <a:p>
            <a:pPr algn="just">
              <a:buNone/>
            </a:pPr>
            <a:r>
              <a:rPr lang="ru-RU" dirty="0" smtClean="0">
                <a:solidFill>
                  <a:srgbClr val="0070C0"/>
                </a:solidFill>
              </a:rPr>
              <a:t>	- урологии – КСГ №81(взрослые – лицензии нет!) (Болезни, врожденные аномалии, повреждения мочевой системы и мужских половых органов)    </a:t>
            </a:r>
            <a:r>
              <a:rPr lang="ru-RU" dirty="0" smtClean="0">
                <a:solidFill>
                  <a:srgbClr val="FF0000"/>
                </a:solidFill>
              </a:rPr>
              <a:t>план  -11/ факт 0;</a:t>
            </a:r>
          </a:p>
          <a:p>
            <a:pPr algn="just">
              <a:buNone/>
            </a:pPr>
            <a:r>
              <a:rPr lang="ru-RU" dirty="0" smtClean="0">
                <a:solidFill>
                  <a:srgbClr val="0070C0"/>
                </a:solidFill>
              </a:rPr>
              <a:t>		Есть лицензия, но не запланированы объемы по детской урологии-андрологии </a:t>
            </a:r>
            <a:r>
              <a:rPr lang="ru-RU" dirty="0" smtClean="0">
                <a:solidFill>
                  <a:srgbClr val="FF0000"/>
                </a:solidFill>
              </a:rPr>
              <a:t>план – 0/факт 27 случаев.</a:t>
            </a:r>
          </a:p>
          <a:p>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258204" cy="6116786"/>
          </a:xfr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algn="ctr">
              <a:buNone/>
            </a:pPr>
            <a:r>
              <a:rPr lang="ru-RU" b="1" dirty="0" smtClean="0">
                <a:solidFill>
                  <a:srgbClr val="C00000"/>
                </a:solidFill>
              </a:rPr>
              <a:t>ГБУЗ РА «МГП №3»</a:t>
            </a:r>
            <a:endParaRPr lang="ru-RU" dirty="0" smtClean="0">
              <a:solidFill>
                <a:srgbClr val="C00000"/>
              </a:solidFill>
            </a:endParaRPr>
          </a:p>
          <a:p>
            <a:pPr>
              <a:buNone/>
            </a:pPr>
            <a:r>
              <a:rPr lang="ru-RU" b="1" dirty="0" smtClean="0"/>
              <a:t> </a:t>
            </a:r>
            <a:endParaRPr lang="ru-RU" dirty="0" smtClean="0"/>
          </a:p>
          <a:p>
            <a:pPr>
              <a:buNone/>
            </a:pPr>
            <a:r>
              <a:rPr lang="ru-RU" dirty="0" smtClean="0"/>
              <a:t>		</a:t>
            </a:r>
            <a:r>
              <a:rPr lang="ru-RU" dirty="0" smtClean="0">
                <a:solidFill>
                  <a:srgbClr val="0070C0"/>
                </a:solidFill>
              </a:rPr>
              <a:t>В целом по КСГ плановое задание по случаям выполнено на </a:t>
            </a:r>
            <a:r>
              <a:rPr lang="ru-RU" dirty="0" smtClean="0">
                <a:solidFill>
                  <a:srgbClr val="FF0000"/>
                </a:solidFill>
              </a:rPr>
              <a:t>99,5 %.</a:t>
            </a:r>
          </a:p>
          <a:p>
            <a:pPr>
              <a:buNone/>
            </a:pPr>
            <a:r>
              <a:rPr lang="ru-RU" dirty="0" smtClean="0">
                <a:solidFill>
                  <a:srgbClr val="0070C0"/>
                </a:solidFill>
              </a:rPr>
              <a:t>		1.Нет лицензии на:</a:t>
            </a:r>
          </a:p>
          <a:p>
            <a:pPr>
              <a:buNone/>
            </a:pPr>
            <a:r>
              <a:rPr lang="ru-RU" dirty="0" smtClean="0">
                <a:solidFill>
                  <a:srgbClr val="0070C0"/>
                </a:solidFill>
              </a:rPr>
              <a:t>	Онкология – </a:t>
            </a:r>
            <a:r>
              <a:rPr lang="ru-RU" dirty="0" smtClean="0">
                <a:solidFill>
                  <a:srgbClr val="FF0000"/>
                </a:solidFill>
              </a:rPr>
              <a:t>план -0/факт -2;</a:t>
            </a:r>
          </a:p>
          <a:p>
            <a:pPr>
              <a:buNone/>
            </a:pPr>
            <a:r>
              <a:rPr lang="ru-RU" dirty="0" smtClean="0">
                <a:solidFill>
                  <a:srgbClr val="0070C0"/>
                </a:solidFill>
              </a:rPr>
              <a:t>	Ревматология – </a:t>
            </a:r>
            <a:r>
              <a:rPr lang="ru-RU" dirty="0" smtClean="0">
                <a:solidFill>
                  <a:srgbClr val="FF0000"/>
                </a:solidFill>
              </a:rPr>
              <a:t>план -0/факт -2;</a:t>
            </a:r>
          </a:p>
          <a:p>
            <a:pPr>
              <a:buNone/>
            </a:pPr>
            <a:r>
              <a:rPr lang="ru-RU" dirty="0" smtClean="0">
                <a:solidFill>
                  <a:srgbClr val="0070C0"/>
                </a:solidFill>
              </a:rPr>
              <a:t>	Травматология – </a:t>
            </a:r>
            <a:r>
              <a:rPr lang="ru-RU" dirty="0" smtClean="0">
                <a:solidFill>
                  <a:srgbClr val="FF0000"/>
                </a:solidFill>
              </a:rPr>
              <a:t>план -0/факт -1;</a:t>
            </a:r>
          </a:p>
          <a:p>
            <a:pPr>
              <a:buNone/>
            </a:pPr>
            <a:r>
              <a:rPr lang="ru-RU" dirty="0" smtClean="0">
                <a:solidFill>
                  <a:srgbClr val="0070C0"/>
                </a:solidFill>
              </a:rPr>
              <a:t>	Нейрохирургия - </a:t>
            </a:r>
            <a:r>
              <a:rPr lang="ru-RU" dirty="0" smtClean="0">
                <a:solidFill>
                  <a:srgbClr val="FF0000"/>
                </a:solidFill>
              </a:rPr>
              <a:t>план -0/факт -4.</a:t>
            </a:r>
          </a:p>
          <a:p>
            <a:pPr>
              <a:buNone/>
            </a:pPr>
            <a:r>
              <a:rPr lang="ru-RU" dirty="0" smtClean="0">
                <a:solidFill>
                  <a:srgbClr val="0070C0"/>
                </a:solidFill>
              </a:rPr>
              <a:t>		2. Не выполнены запланированные объемы по:</a:t>
            </a:r>
          </a:p>
          <a:p>
            <a:pPr>
              <a:buNone/>
            </a:pPr>
            <a:r>
              <a:rPr lang="ru-RU" dirty="0" smtClean="0">
                <a:solidFill>
                  <a:srgbClr val="0070C0"/>
                </a:solidFill>
              </a:rPr>
              <a:t>	Акушерству/гинекологии -  план 92 факт – 71 – </a:t>
            </a:r>
            <a:r>
              <a:rPr lang="ru-RU" dirty="0" smtClean="0">
                <a:solidFill>
                  <a:srgbClr val="FF0000"/>
                </a:solidFill>
              </a:rPr>
              <a:t>77%;</a:t>
            </a:r>
          </a:p>
          <a:p>
            <a:pPr>
              <a:buNone/>
            </a:pPr>
            <a:r>
              <a:rPr lang="ru-RU" dirty="0" smtClean="0">
                <a:solidFill>
                  <a:srgbClr val="0070C0"/>
                </a:solidFill>
              </a:rPr>
              <a:t>	Отоларингологии – </a:t>
            </a:r>
            <a:r>
              <a:rPr lang="ru-RU" dirty="0" smtClean="0">
                <a:solidFill>
                  <a:srgbClr val="FF0000"/>
                </a:solidFill>
              </a:rPr>
              <a:t>план 8/факт – 0;</a:t>
            </a:r>
          </a:p>
          <a:p>
            <a:pPr>
              <a:buNone/>
            </a:pPr>
            <a:r>
              <a:rPr lang="ru-RU" dirty="0" smtClean="0">
                <a:solidFill>
                  <a:srgbClr val="0070C0"/>
                </a:solidFill>
              </a:rPr>
              <a:t>	Офтальмологии – план 3/факт – 1 или </a:t>
            </a:r>
            <a:r>
              <a:rPr lang="ru-RU" dirty="0" smtClean="0">
                <a:solidFill>
                  <a:srgbClr val="FF0000"/>
                </a:solidFill>
              </a:rPr>
              <a:t>33%</a:t>
            </a:r>
          </a:p>
          <a:p>
            <a:pPr>
              <a:buNone/>
            </a:pPr>
            <a:r>
              <a:rPr lang="ru-RU" dirty="0" smtClean="0">
                <a:solidFill>
                  <a:srgbClr val="0070C0"/>
                </a:solidFill>
              </a:rPr>
              <a:t>		3.Перевыполнены объемы:</a:t>
            </a:r>
          </a:p>
          <a:p>
            <a:pPr>
              <a:buNone/>
            </a:pPr>
            <a:r>
              <a:rPr lang="ru-RU" dirty="0" smtClean="0">
                <a:solidFill>
                  <a:srgbClr val="0070C0"/>
                </a:solidFill>
              </a:rPr>
              <a:t>	По кардиологии – план 227/факт – 295 или </a:t>
            </a:r>
            <a:r>
              <a:rPr lang="ru-RU" dirty="0" smtClean="0">
                <a:solidFill>
                  <a:srgbClr val="FF0000"/>
                </a:solidFill>
              </a:rPr>
              <a:t>130%;</a:t>
            </a:r>
          </a:p>
          <a:p>
            <a:pPr>
              <a:buNone/>
            </a:pPr>
            <a:r>
              <a:rPr lang="ru-RU" dirty="0" smtClean="0">
                <a:solidFill>
                  <a:srgbClr val="0070C0"/>
                </a:solidFill>
              </a:rPr>
              <a:t>	По неврологии – план 7/факт – 10 или </a:t>
            </a:r>
            <a:r>
              <a:rPr lang="ru-RU" dirty="0" smtClean="0">
                <a:solidFill>
                  <a:srgbClr val="FF0000"/>
                </a:solidFill>
              </a:rPr>
              <a:t>143%;</a:t>
            </a:r>
          </a:p>
          <a:p>
            <a:pPr>
              <a:buNone/>
            </a:pPr>
            <a:r>
              <a:rPr lang="ru-RU" dirty="0" smtClean="0">
                <a:solidFill>
                  <a:srgbClr val="0070C0"/>
                </a:solidFill>
              </a:rPr>
              <a:t>	Пульмонология – </a:t>
            </a:r>
            <a:r>
              <a:rPr lang="ru-RU" dirty="0" smtClean="0">
                <a:solidFill>
                  <a:srgbClr val="FF0000"/>
                </a:solidFill>
              </a:rPr>
              <a:t>план 0/факт - 5;</a:t>
            </a:r>
          </a:p>
          <a:p>
            <a:pPr>
              <a:buNone/>
            </a:pPr>
            <a:r>
              <a:rPr lang="ru-RU" dirty="0" smtClean="0">
                <a:solidFill>
                  <a:srgbClr val="0070C0"/>
                </a:solidFill>
              </a:rPr>
              <a:t>	Эндокринология – </a:t>
            </a:r>
            <a:r>
              <a:rPr lang="ru-RU" dirty="0" smtClean="0">
                <a:solidFill>
                  <a:srgbClr val="FF0000"/>
                </a:solidFill>
              </a:rPr>
              <a:t>план 0/факт - 21.</a:t>
            </a:r>
          </a:p>
          <a:p>
            <a:pPr>
              <a:buNone/>
            </a:pP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8258204" cy="6116786"/>
          </a:xfr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algn="ctr">
              <a:buNone/>
            </a:pPr>
            <a:r>
              <a:rPr lang="ru-RU" b="1" dirty="0" smtClean="0">
                <a:solidFill>
                  <a:srgbClr val="C00000"/>
                </a:solidFill>
              </a:rPr>
              <a:t>ГБУЗ РА «Гиагинская ЦРБ»</a:t>
            </a:r>
            <a:endParaRPr lang="ru-RU" dirty="0" smtClean="0">
              <a:solidFill>
                <a:srgbClr val="C00000"/>
              </a:solidFill>
            </a:endParaRPr>
          </a:p>
          <a:p>
            <a:pPr>
              <a:buNone/>
            </a:pPr>
            <a:r>
              <a:rPr lang="ru-RU" b="1" dirty="0" smtClean="0"/>
              <a:t> </a:t>
            </a:r>
            <a:endParaRPr lang="ru-RU" dirty="0" smtClean="0"/>
          </a:p>
          <a:p>
            <a:pPr algn="just">
              <a:buNone/>
            </a:pPr>
            <a:r>
              <a:rPr lang="ru-RU" b="1" dirty="0" smtClean="0"/>
              <a:t>		</a:t>
            </a:r>
            <a:r>
              <a:rPr lang="ru-RU" dirty="0" smtClean="0">
                <a:solidFill>
                  <a:srgbClr val="002060"/>
                </a:solidFill>
              </a:rPr>
              <a:t>В целом по КСГ плановое задание по случаям выполнено на </a:t>
            </a:r>
            <a:r>
              <a:rPr lang="ru-RU" dirty="0" smtClean="0">
                <a:solidFill>
                  <a:srgbClr val="FF0000"/>
                </a:solidFill>
              </a:rPr>
              <a:t>100,3 %.</a:t>
            </a:r>
          </a:p>
          <a:p>
            <a:pPr algn="just">
              <a:buNone/>
            </a:pPr>
            <a:r>
              <a:rPr lang="ru-RU" b="1" dirty="0" smtClean="0">
                <a:solidFill>
                  <a:srgbClr val="002060"/>
                </a:solidFill>
              </a:rPr>
              <a:t>		</a:t>
            </a:r>
            <a:r>
              <a:rPr lang="ru-RU" dirty="0" smtClean="0">
                <a:solidFill>
                  <a:srgbClr val="FF0000"/>
                </a:solidFill>
              </a:rPr>
              <a:t>Не запланированы объемы</a:t>
            </a:r>
            <a:r>
              <a:rPr lang="ru-RU" dirty="0" smtClean="0">
                <a:solidFill>
                  <a:srgbClr val="002060"/>
                </a:solidFill>
              </a:rPr>
              <a:t>, хотя имеются лицензии (дерматология, гастроэнтерология, травматология и ортопедия), а факт выполнения представлен: по гастроэнтерологии план – 0/факт – 11, по травматологии и ортопедии план -0/факт – 42 (Заболевания опорно-двигательного аппарата, травмы).</a:t>
            </a:r>
          </a:p>
          <a:p>
            <a:pPr algn="just">
              <a:buNone/>
            </a:pPr>
            <a:r>
              <a:rPr lang="ru-RU" dirty="0" smtClean="0">
                <a:solidFill>
                  <a:srgbClr val="002060"/>
                </a:solidFill>
              </a:rPr>
              <a:t>		</a:t>
            </a:r>
            <a:r>
              <a:rPr lang="ru-RU" b="1" dirty="0" smtClean="0">
                <a:solidFill>
                  <a:srgbClr val="FF0000"/>
                </a:solidFill>
              </a:rPr>
              <a:t>Не имеют лицензий по:</a:t>
            </a:r>
          </a:p>
          <a:p>
            <a:pPr algn="just">
              <a:buNone/>
            </a:pPr>
            <a:r>
              <a:rPr lang="ru-RU" dirty="0" smtClean="0">
                <a:solidFill>
                  <a:srgbClr val="002060"/>
                </a:solidFill>
              </a:rPr>
              <a:t> 	нейрохирургии план – </a:t>
            </a:r>
            <a:r>
              <a:rPr lang="ru-RU" dirty="0" smtClean="0">
                <a:solidFill>
                  <a:srgbClr val="FF0000"/>
                </a:solidFill>
              </a:rPr>
              <a:t>0/факт – 26 случаев, </a:t>
            </a:r>
          </a:p>
          <a:p>
            <a:pPr algn="just">
              <a:buNone/>
            </a:pPr>
            <a:r>
              <a:rPr lang="ru-RU" dirty="0" smtClean="0">
                <a:solidFill>
                  <a:srgbClr val="002060"/>
                </a:solidFill>
              </a:rPr>
              <a:t>	по нефрологии план – </a:t>
            </a:r>
            <a:r>
              <a:rPr lang="ru-RU" dirty="0" smtClean="0">
                <a:solidFill>
                  <a:srgbClr val="FF0000"/>
                </a:solidFill>
              </a:rPr>
              <a:t>0/факт – 2, </a:t>
            </a:r>
          </a:p>
          <a:p>
            <a:pPr algn="just">
              <a:buNone/>
            </a:pPr>
            <a:r>
              <a:rPr lang="ru-RU" dirty="0" smtClean="0">
                <a:solidFill>
                  <a:srgbClr val="002060"/>
                </a:solidFill>
              </a:rPr>
              <a:t>	по пульмонологии план – </a:t>
            </a:r>
            <a:r>
              <a:rPr lang="ru-RU" dirty="0" smtClean="0">
                <a:solidFill>
                  <a:srgbClr val="FF0000"/>
                </a:solidFill>
              </a:rPr>
              <a:t>0/факт – 27,</a:t>
            </a:r>
          </a:p>
          <a:p>
            <a:pPr algn="just">
              <a:buNone/>
            </a:pPr>
            <a:r>
              <a:rPr lang="ru-RU" dirty="0" smtClean="0">
                <a:solidFill>
                  <a:srgbClr val="002060"/>
                </a:solidFill>
              </a:rPr>
              <a:t>	по эндокринологии план – </a:t>
            </a:r>
            <a:r>
              <a:rPr lang="ru-RU" dirty="0" smtClean="0">
                <a:solidFill>
                  <a:srgbClr val="FF0000"/>
                </a:solidFill>
              </a:rPr>
              <a:t>0/факт – 8, </a:t>
            </a:r>
          </a:p>
          <a:p>
            <a:pPr algn="just">
              <a:buNone/>
            </a:pPr>
            <a:r>
              <a:rPr lang="ru-RU" dirty="0" smtClean="0">
                <a:solidFill>
                  <a:srgbClr val="002060"/>
                </a:solidFill>
              </a:rPr>
              <a:t>		Значительно </a:t>
            </a:r>
            <a:r>
              <a:rPr lang="ru-RU" b="1" dirty="0" smtClean="0">
                <a:solidFill>
                  <a:srgbClr val="FF0000"/>
                </a:solidFill>
              </a:rPr>
              <a:t>недовыполнен план по:</a:t>
            </a:r>
          </a:p>
          <a:p>
            <a:pPr algn="just">
              <a:buNone/>
            </a:pPr>
            <a:r>
              <a:rPr lang="ru-RU" dirty="0" smtClean="0">
                <a:solidFill>
                  <a:srgbClr val="002060"/>
                </a:solidFill>
              </a:rPr>
              <a:t>	Хирургии план – </a:t>
            </a:r>
            <a:r>
              <a:rPr lang="ru-RU" dirty="0" smtClean="0">
                <a:solidFill>
                  <a:srgbClr val="FF0000"/>
                </a:solidFill>
              </a:rPr>
              <a:t>34/факт – 0,</a:t>
            </a:r>
          </a:p>
          <a:p>
            <a:pPr algn="just">
              <a:buNone/>
            </a:pPr>
            <a:r>
              <a:rPr lang="ru-RU" dirty="0" smtClean="0">
                <a:solidFill>
                  <a:srgbClr val="002060"/>
                </a:solidFill>
              </a:rPr>
              <a:t> 	неврологии – план - </a:t>
            </a:r>
            <a:r>
              <a:rPr lang="ru-RU" dirty="0" smtClean="0">
                <a:solidFill>
                  <a:srgbClr val="FF0000"/>
                </a:solidFill>
              </a:rPr>
              <a:t>32/факт -5 или 15,6%,</a:t>
            </a:r>
          </a:p>
          <a:p>
            <a:pPr algn="just">
              <a:buNone/>
            </a:pPr>
            <a:r>
              <a:rPr lang="ru-RU" dirty="0" smtClean="0">
                <a:solidFill>
                  <a:srgbClr val="002060"/>
                </a:solidFill>
              </a:rPr>
              <a:t>	по педиатрии план – </a:t>
            </a:r>
            <a:r>
              <a:rPr lang="ru-RU" dirty="0" smtClean="0">
                <a:solidFill>
                  <a:srgbClr val="FF0000"/>
                </a:solidFill>
              </a:rPr>
              <a:t>24/факт – 9 или 37,5%, </a:t>
            </a:r>
          </a:p>
          <a:p>
            <a:pPr algn="just">
              <a:buNone/>
            </a:pPr>
            <a:r>
              <a:rPr lang="ru-RU" dirty="0" smtClean="0">
                <a:solidFill>
                  <a:srgbClr val="002060"/>
                </a:solidFill>
              </a:rPr>
              <a:t>	по терапии план – </a:t>
            </a:r>
            <a:r>
              <a:rPr lang="ru-RU" dirty="0" smtClean="0">
                <a:solidFill>
                  <a:srgbClr val="FF0000"/>
                </a:solidFill>
              </a:rPr>
              <a:t>34/факт – 1 или 2,9%.</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500042"/>
            <a:ext cx="8258204" cy="5973910"/>
          </a:xfr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lstStyle/>
          <a:p>
            <a:pPr algn="ctr">
              <a:buNone/>
            </a:pPr>
            <a:endParaRPr lang="ru-RU" b="1" dirty="0" smtClean="0"/>
          </a:p>
          <a:p>
            <a:pPr algn="ctr">
              <a:buNone/>
            </a:pPr>
            <a:r>
              <a:rPr lang="ru-RU" b="1" dirty="0" smtClean="0">
                <a:solidFill>
                  <a:srgbClr val="002060"/>
                </a:solidFill>
              </a:rPr>
              <a:t>ГБУЗ РА «Ханская поликлиника»</a:t>
            </a:r>
            <a:endParaRPr lang="ru-RU" dirty="0" smtClean="0">
              <a:solidFill>
                <a:srgbClr val="002060"/>
              </a:solidFill>
            </a:endParaRPr>
          </a:p>
          <a:p>
            <a:pPr>
              <a:buNone/>
            </a:pPr>
            <a:r>
              <a:rPr lang="ru-RU" b="1" dirty="0" smtClean="0"/>
              <a:t> </a:t>
            </a:r>
            <a:endParaRPr lang="ru-RU" dirty="0" smtClean="0"/>
          </a:p>
          <a:p>
            <a:pPr>
              <a:buNone/>
            </a:pPr>
            <a:r>
              <a:rPr lang="ru-RU" dirty="0" smtClean="0"/>
              <a:t>		</a:t>
            </a:r>
            <a:r>
              <a:rPr lang="ru-RU" dirty="0" smtClean="0">
                <a:solidFill>
                  <a:srgbClr val="0070C0"/>
                </a:solidFill>
              </a:rPr>
              <a:t>В целом план выполнен на </a:t>
            </a:r>
            <a:r>
              <a:rPr lang="ru-RU" dirty="0" smtClean="0">
                <a:solidFill>
                  <a:srgbClr val="FF0000"/>
                </a:solidFill>
              </a:rPr>
              <a:t>99,3%, </a:t>
            </a:r>
            <a:r>
              <a:rPr lang="ru-RU" dirty="0" smtClean="0">
                <a:solidFill>
                  <a:srgbClr val="0070C0"/>
                </a:solidFill>
              </a:rPr>
              <a:t>но это за счет перевыполнения по гастроэнтерологии (КСГ 9 – план - 5/факт - 8), по которой нет лицензии и неврологии (КСГ – 35 – план - 16/факт - 20).</a:t>
            </a:r>
          </a:p>
          <a:p>
            <a:pPr>
              <a:buNone/>
            </a:pPr>
            <a:r>
              <a:rPr lang="ru-RU" dirty="0" smtClean="0">
                <a:solidFill>
                  <a:srgbClr val="0070C0"/>
                </a:solidFill>
              </a:rPr>
              <a:t>		Так же нет лицензии по гематологии, нефрологии, пульмонологии, ревматологии, но объемы заложены</a:t>
            </a:r>
          </a:p>
          <a:p>
            <a:pPr>
              <a:buNone/>
            </a:pPr>
            <a:r>
              <a:rPr lang="ru-RU" dirty="0" smtClean="0">
                <a:solidFill>
                  <a:srgbClr val="0070C0"/>
                </a:solidFill>
              </a:rPr>
              <a:t>		По профилю кардиология (КСГ 31 – болезни системы кровообращения, взрослые, скорее всего гипертензивная болезнь) нет лицензии, но план на 1 квартал составляет 105/факт – 105.</a:t>
            </a:r>
          </a:p>
          <a:p>
            <a:pPr>
              <a:buNone/>
            </a:pP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8258204" cy="6188224"/>
          </a:xfr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pPr algn="ctr">
              <a:buNone/>
            </a:pPr>
            <a:r>
              <a:rPr lang="ru-RU" b="1" dirty="0" smtClean="0">
                <a:solidFill>
                  <a:srgbClr val="C00000"/>
                </a:solidFill>
              </a:rPr>
              <a:t>ГБУЗ РА «МГП №2»</a:t>
            </a:r>
            <a:endParaRPr lang="ru-RU" dirty="0" smtClean="0">
              <a:solidFill>
                <a:srgbClr val="C00000"/>
              </a:solidFill>
            </a:endParaRPr>
          </a:p>
          <a:p>
            <a:pPr>
              <a:buNone/>
            </a:pPr>
            <a:r>
              <a:rPr lang="ru-RU" b="1" dirty="0" smtClean="0"/>
              <a:t> </a:t>
            </a:r>
            <a:endParaRPr lang="ru-RU" dirty="0" smtClean="0"/>
          </a:p>
          <a:p>
            <a:pPr>
              <a:buNone/>
            </a:pPr>
            <a:r>
              <a:rPr lang="ru-RU" dirty="0" smtClean="0"/>
              <a:t>			</a:t>
            </a:r>
            <a:r>
              <a:rPr lang="ru-RU" dirty="0" smtClean="0">
                <a:solidFill>
                  <a:srgbClr val="0070C0"/>
                </a:solidFill>
              </a:rPr>
              <a:t>В целом план выполнен на </a:t>
            </a:r>
            <a:r>
              <a:rPr lang="ru-RU" dirty="0" smtClean="0">
                <a:solidFill>
                  <a:srgbClr val="FF0000"/>
                </a:solidFill>
              </a:rPr>
              <a:t>94,7%.</a:t>
            </a:r>
          </a:p>
          <a:p>
            <a:pPr>
              <a:buNone/>
            </a:pPr>
            <a:r>
              <a:rPr lang="ru-RU" dirty="0" smtClean="0">
                <a:solidFill>
                  <a:srgbClr val="0070C0"/>
                </a:solidFill>
              </a:rPr>
              <a:t>		Есть лицензии по акушерству и гинекологии п116/ф118 (КСГ 1, 2), неврологии (КСГ 35 – болезни нервной системы, хромосомные аномалии), выполнение составляет </a:t>
            </a:r>
            <a:r>
              <a:rPr lang="ru-RU" dirty="0" smtClean="0">
                <a:solidFill>
                  <a:srgbClr val="FF0000"/>
                </a:solidFill>
              </a:rPr>
              <a:t>37,0% - план - 73/факт - 27. </a:t>
            </a:r>
          </a:p>
          <a:p>
            <a:pPr>
              <a:buNone/>
            </a:pPr>
            <a:r>
              <a:rPr lang="ru-RU" dirty="0" smtClean="0">
                <a:solidFill>
                  <a:srgbClr val="0070C0"/>
                </a:solidFill>
              </a:rPr>
              <a:t>		По профилю терапия </a:t>
            </a:r>
            <a:r>
              <a:rPr lang="ru-RU" dirty="0" smtClean="0">
                <a:solidFill>
                  <a:srgbClr val="FF0000"/>
                </a:solidFill>
              </a:rPr>
              <a:t>план - 140/факт - 0, </a:t>
            </a:r>
            <a:r>
              <a:rPr lang="ru-RU" dirty="0" smtClean="0">
                <a:solidFill>
                  <a:srgbClr val="0070C0"/>
                </a:solidFill>
              </a:rPr>
              <a:t>есть лицензия на этот вид деятельности, но факт 0, значит неправильно выставляются диагнозы и шифруются КСГ, однако, по профилю кардиология (КСГ 31 – болезни системы кровообращения, взрослые, скорее всего гипертензивная болезнь) нет лицензии, но </a:t>
            </a:r>
            <a:r>
              <a:rPr lang="ru-RU" dirty="0" smtClean="0">
                <a:solidFill>
                  <a:srgbClr val="FF0000"/>
                </a:solidFill>
              </a:rPr>
              <a:t>план на 1 квартал составляет 0,факт – 138.</a:t>
            </a:r>
          </a:p>
          <a:p>
            <a:pPr>
              <a:buNone/>
            </a:pPr>
            <a:r>
              <a:rPr lang="ru-RU" dirty="0" smtClean="0">
                <a:solidFill>
                  <a:srgbClr val="0070C0"/>
                </a:solidFill>
              </a:rPr>
              <a:t>		Нет лицензии по гастроэнтерологии (КСГ 9 – болезни органов пищеварения, взрослые) </a:t>
            </a:r>
            <a:r>
              <a:rPr lang="ru-RU" dirty="0" smtClean="0">
                <a:solidFill>
                  <a:srgbClr val="FF0000"/>
                </a:solidFill>
              </a:rPr>
              <a:t>план - 0/факт - 4, </a:t>
            </a:r>
            <a:r>
              <a:rPr lang="ru-RU" dirty="0" smtClean="0">
                <a:solidFill>
                  <a:srgbClr val="0070C0"/>
                </a:solidFill>
              </a:rPr>
              <a:t>нейрохирургии (КСГ 37 – болезни и травмы позвоночника, спинного мозга, последствия внутричерепной травмы, сотрясения) </a:t>
            </a:r>
            <a:r>
              <a:rPr lang="ru-RU" dirty="0" smtClean="0">
                <a:solidFill>
                  <a:srgbClr val="FF0000"/>
                </a:solidFill>
              </a:rPr>
              <a:t>план - 0/факт - 16, </a:t>
            </a:r>
            <a:r>
              <a:rPr lang="ru-RU" dirty="0" smtClean="0">
                <a:solidFill>
                  <a:srgbClr val="0070C0"/>
                </a:solidFill>
              </a:rPr>
              <a:t>пульмонологии (КСГ 69 – болезни органов дыхания) </a:t>
            </a:r>
            <a:r>
              <a:rPr lang="ru-RU" dirty="0" smtClean="0">
                <a:solidFill>
                  <a:srgbClr val="FF0000"/>
                </a:solidFill>
              </a:rPr>
              <a:t>план - 0/факт - 6, </a:t>
            </a:r>
            <a:r>
              <a:rPr lang="ru-RU" dirty="0" smtClean="0">
                <a:solidFill>
                  <a:srgbClr val="0070C0"/>
                </a:solidFill>
              </a:rPr>
              <a:t>травматология и ортопедия (КСГ 80 – заболевания ОДА) </a:t>
            </a:r>
            <a:r>
              <a:rPr lang="ru-RU" dirty="0" smtClean="0">
                <a:solidFill>
                  <a:srgbClr val="FF0000"/>
                </a:solidFill>
              </a:rPr>
              <a:t>план - 0/факт - 2.</a:t>
            </a:r>
          </a:p>
          <a:p>
            <a:pPr>
              <a:buNone/>
            </a:pPr>
            <a:r>
              <a:rPr lang="ru-RU" dirty="0" smtClean="0">
                <a:solidFill>
                  <a:srgbClr val="0070C0"/>
                </a:solidFill>
              </a:rPr>
              <a:t>		По профилю кардиология (КСГ 31 – болезни системы кровообращения, взрослые, скорее всего гипертензивная болезнь) нет лицензии, но план на 1 квартал составляет 0,факт – 138.</a:t>
            </a:r>
          </a:p>
          <a:p>
            <a:pPr>
              <a:buNone/>
            </a:pP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500042"/>
            <a:ext cx="8258204" cy="5973910"/>
          </a:xfr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a:normAutofit fontScale="70000" lnSpcReduction="20000"/>
          </a:bodyPr>
          <a:lstStyle/>
          <a:p>
            <a:pPr algn="ctr">
              <a:buNone/>
            </a:pPr>
            <a:r>
              <a:rPr lang="ru-RU" b="1" dirty="0" smtClean="0">
                <a:solidFill>
                  <a:srgbClr val="C00000"/>
                </a:solidFill>
              </a:rPr>
              <a:t>ГБУЗ РА «</a:t>
            </a:r>
            <a:r>
              <a:rPr lang="ru-RU" b="1" dirty="0" err="1" smtClean="0">
                <a:solidFill>
                  <a:srgbClr val="C00000"/>
                </a:solidFill>
              </a:rPr>
              <a:t>Шовгеновская</a:t>
            </a:r>
            <a:r>
              <a:rPr lang="ru-RU" b="1" dirty="0" smtClean="0">
                <a:solidFill>
                  <a:srgbClr val="C00000"/>
                </a:solidFill>
              </a:rPr>
              <a:t> ЦРБ»</a:t>
            </a:r>
            <a:endParaRPr lang="ru-RU" dirty="0" smtClean="0">
              <a:solidFill>
                <a:srgbClr val="C00000"/>
              </a:solidFill>
            </a:endParaRPr>
          </a:p>
          <a:p>
            <a:pPr>
              <a:buNone/>
            </a:pPr>
            <a:r>
              <a:rPr lang="ru-RU" b="1" dirty="0" smtClean="0"/>
              <a:t> </a:t>
            </a:r>
            <a:endParaRPr lang="ru-RU" dirty="0" smtClean="0"/>
          </a:p>
          <a:p>
            <a:pPr>
              <a:buNone/>
            </a:pPr>
            <a:r>
              <a:rPr lang="ru-RU" dirty="0" smtClean="0"/>
              <a:t>			</a:t>
            </a:r>
            <a:r>
              <a:rPr lang="ru-RU" dirty="0" smtClean="0">
                <a:solidFill>
                  <a:srgbClr val="002060"/>
                </a:solidFill>
              </a:rPr>
              <a:t>За 3 мес. выполнение плана составило </a:t>
            </a:r>
            <a:r>
              <a:rPr lang="ru-RU" dirty="0" smtClean="0">
                <a:solidFill>
                  <a:srgbClr val="FF0000"/>
                </a:solidFill>
              </a:rPr>
              <a:t>100,5%.</a:t>
            </a:r>
          </a:p>
          <a:p>
            <a:pPr>
              <a:buNone/>
            </a:pPr>
            <a:r>
              <a:rPr lang="ru-RU" dirty="0" smtClean="0">
                <a:solidFill>
                  <a:srgbClr val="002060"/>
                </a:solidFill>
              </a:rPr>
              <a:t>		МО не имеет лицензий по гастроэнтерологии, при этом   </a:t>
            </a:r>
            <a:r>
              <a:rPr lang="ru-RU" dirty="0" smtClean="0">
                <a:solidFill>
                  <a:srgbClr val="FF0000"/>
                </a:solidFill>
              </a:rPr>
              <a:t>план - 0/факт - 3</a:t>
            </a:r>
            <a:r>
              <a:rPr lang="ru-RU" dirty="0" smtClean="0">
                <a:solidFill>
                  <a:srgbClr val="002060"/>
                </a:solidFill>
              </a:rPr>
              <a:t> (КСГ 9 болезни органов пищеварения, взрослые), детской кардиологии (КСГ 12 – болезни системы кровообращения) </a:t>
            </a:r>
            <a:r>
              <a:rPr lang="ru-RU" dirty="0" smtClean="0">
                <a:solidFill>
                  <a:srgbClr val="FF0000"/>
                </a:solidFill>
              </a:rPr>
              <a:t>план - 0/факт - 2, </a:t>
            </a:r>
            <a:r>
              <a:rPr lang="ru-RU" dirty="0" smtClean="0">
                <a:solidFill>
                  <a:srgbClr val="002060"/>
                </a:solidFill>
              </a:rPr>
              <a:t>нейрохирургии (КСГ 37 – болезни и травмы позвоночника) </a:t>
            </a:r>
            <a:r>
              <a:rPr lang="ru-RU" dirty="0" smtClean="0">
                <a:solidFill>
                  <a:srgbClr val="FF0000"/>
                </a:solidFill>
              </a:rPr>
              <a:t>план - 0/факт - 5, </a:t>
            </a:r>
            <a:r>
              <a:rPr lang="ru-RU" dirty="0" smtClean="0">
                <a:solidFill>
                  <a:srgbClr val="002060"/>
                </a:solidFill>
              </a:rPr>
              <a:t>пульмонологии (КСГ 69 – болезни органов дыхания) </a:t>
            </a:r>
            <a:r>
              <a:rPr lang="ru-RU" dirty="0" smtClean="0">
                <a:solidFill>
                  <a:srgbClr val="FF0000"/>
                </a:solidFill>
              </a:rPr>
              <a:t>план - 0/факт - 43!!!!!, </a:t>
            </a:r>
            <a:r>
              <a:rPr lang="ru-RU" dirty="0" smtClean="0">
                <a:solidFill>
                  <a:srgbClr val="002060"/>
                </a:solidFill>
              </a:rPr>
              <a:t>травматологии и ортопедии (КСГ 80 – заболевания ОДА) </a:t>
            </a:r>
            <a:r>
              <a:rPr lang="ru-RU" dirty="0" smtClean="0">
                <a:solidFill>
                  <a:srgbClr val="FF0000"/>
                </a:solidFill>
              </a:rPr>
              <a:t>план - 0/факт - 5.</a:t>
            </a:r>
          </a:p>
          <a:p>
            <a:pPr>
              <a:buNone/>
            </a:pPr>
            <a:r>
              <a:rPr lang="ru-RU" dirty="0" smtClean="0">
                <a:solidFill>
                  <a:srgbClr val="002060"/>
                </a:solidFill>
              </a:rPr>
              <a:t>		Есть лицензии по акушерству и гинекологии (КСГ 1, 2) </a:t>
            </a:r>
            <a:r>
              <a:rPr lang="ru-RU" dirty="0" smtClean="0">
                <a:solidFill>
                  <a:srgbClr val="FF0000"/>
                </a:solidFill>
              </a:rPr>
              <a:t>план - 25/факт - 21 – 84%; </a:t>
            </a:r>
            <a:r>
              <a:rPr lang="ru-RU" dirty="0" smtClean="0">
                <a:solidFill>
                  <a:srgbClr val="002060"/>
                </a:solidFill>
              </a:rPr>
              <a:t>кардиологии (КСГ 31 – болезни системы кровообращения, взрослые)</a:t>
            </a:r>
            <a:r>
              <a:rPr lang="ru-RU" dirty="0" smtClean="0">
                <a:solidFill>
                  <a:srgbClr val="FF0000"/>
                </a:solidFill>
              </a:rPr>
              <a:t>   план - 98/факт – 113 или 115%; </a:t>
            </a:r>
            <a:r>
              <a:rPr lang="ru-RU" dirty="0" smtClean="0">
                <a:solidFill>
                  <a:srgbClr val="002060"/>
                </a:solidFill>
              </a:rPr>
              <a:t>неврологии (КСГ 35) </a:t>
            </a:r>
            <a:r>
              <a:rPr lang="ru-RU" dirty="0" smtClean="0">
                <a:solidFill>
                  <a:srgbClr val="FF0000"/>
                </a:solidFill>
              </a:rPr>
              <a:t>план - 35/факт - 9!!!!! </a:t>
            </a:r>
            <a:r>
              <a:rPr lang="ru-RU" dirty="0" smtClean="0">
                <a:solidFill>
                  <a:srgbClr val="002060"/>
                </a:solidFill>
              </a:rPr>
              <a:t>почему столько запланировали?</a:t>
            </a:r>
          </a:p>
          <a:p>
            <a:pPr>
              <a:buNone/>
            </a:pPr>
            <a:r>
              <a:rPr lang="ru-RU" dirty="0" smtClean="0">
                <a:solidFill>
                  <a:srgbClr val="002060"/>
                </a:solidFill>
              </a:rPr>
              <a:t>		Не выполнены объемы по КСГ по профилям, на которые имеется лицензия:</a:t>
            </a:r>
          </a:p>
          <a:p>
            <a:pPr>
              <a:buNone/>
            </a:pPr>
            <a:r>
              <a:rPr lang="ru-RU" dirty="0" smtClean="0">
                <a:solidFill>
                  <a:srgbClr val="002060"/>
                </a:solidFill>
              </a:rPr>
              <a:t>	по педиатрии (КСГ 68 – болезни органов пищеварения), но объемы не запланированы</a:t>
            </a:r>
            <a:r>
              <a:rPr lang="ru-RU" b="1" dirty="0" smtClean="0">
                <a:solidFill>
                  <a:srgbClr val="002060"/>
                </a:solidFill>
              </a:rPr>
              <a:t>!!!! </a:t>
            </a:r>
            <a:r>
              <a:rPr lang="ru-RU" dirty="0" smtClean="0">
                <a:solidFill>
                  <a:srgbClr val="FF0000"/>
                </a:solidFill>
              </a:rPr>
              <a:t>план - 0/факт – 1,</a:t>
            </a:r>
          </a:p>
          <a:p>
            <a:pPr>
              <a:buNone/>
            </a:pPr>
            <a:r>
              <a:rPr lang="ru-RU" dirty="0" smtClean="0">
                <a:solidFill>
                  <a:srgbClr val="002060"/>
                </a:solidFill>
              </a:rPr>
              <a:t>	по терапии (КСГ 75 – отравления и другие воздействия внешних причин) </a:t>
            </a:r>
            <a:r>
              <a:rPr lang="ru-RU" dirty="0" smtClean="0">
                <a:solidFill>
                  <a:srgbClr val="FF0000"/>
                </a:solidFill>
              </a:rPr>
              <a:t>план - 39/факт - 0; </a:t>
            </a:r>
          </a:p>
          <a:p>
            <a:pPr>
              <a:buNone/>
            </a:pPr>
            <a:r>
              <a:rPr lang="ru-RU" dirty="0" smtClean="0">
                <a:solidFill>
                  <a:srgbClr val="002060"/>
                </a:solidFill>
              </a:rPr>
              <a:t>	по хирургии (КСГ 88 –операции на коже…) </a:t>
            </a:r>
            <a:r>
              <a:rPr lang="ru-RU" dirty="0" smtClean="0">
                <a:solidFill>
                  <a:srgbClr val="FF0000"/>
                </a:solidFill>
              </a:rPr>
              <a:t>план - 6/факт - 0;</a:t>
            </a:r>
          </a:p>
          <a:p>
            <a:pPr>
              <a:buNone/>
            </a:pPr>
            <a:r>
              <a:rPr lang="ru-RU" dirty="0" smtClean="0">
                <a:solidFill>
                  <a:srgbClr val="002060"/>
                </a:solidFill>
              </a:rPr>
              <a:t>	по эндокринологии (КСГ 104 – сахарный диабет, взрослые) </a:t>
            </a:r>
            <a:r>
              <a:rPr lang="ru-RU" dirty="0" smtClean="0">
                <a:solidFill>
                  <a:srgbClr val="FF0000"/>
                </a:solidFill>
              </a:rPr>
              <a:t>план - 3/факт - 0.</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8258204" cy="6045348"/>
          </a:xfr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lstStyle/>
          <a:p>
            <a:pPr>
              <a:buNone/>
            </a:pPr>
            <a:endParaRPr lang="ru-RU" b="1" dirty="0" smtClean="0"/>
          </a:p>
          <a:p>
            <a:pPr algn="ctr">
              <a:buNone/>
            </a:pPr>
            <a:r>
              <a:rPr lang="ru-RU" b="1" dirty="0" smtClean="0">
                <a:solidFill>
                  <a:srgbClr val="002060"/>
                </a:solidFill>
              </a:rPr>
              <a:t>Выводы:</a:t>
            </a:r>
          </a:p>
          <a:p>
            <a:pPr algn="ctr">
              <a:buNone/>
            </a:pPr>
            <a:endParaRPr lang="ru-RU" dirty="0" smtClean="0">
              <a:solidFill>
                <a:srgbClr val="002060"/>
              </a:solidFill>
            </a:endParaRPr>
          </a:p>
          <a:p>
            <a:pPr algn="just">
              <a:buNone/>
            </a:pPr>
            <a:r>
              <a:rPr lang="ru-RU" dirty="0" smtClean="0">
                <a:solidFill>
                  <a:srgbClr val="002060"/>
                </a:solidFill>
              </a:rPr>
              <a:t>		На основании вышеизложенного, можно сделать вывод об имеющемся  неправильном планировании объемных показателей по ДСП в разрезе КСГ в </a:t>
            </a:r>
            <a:r>
              <a:rPr lang="en-US" dirty="0" smtClean="0">
                <a:solidFill>
                  <a:srgbClr val="002060"/>
                </a:solidFill>
              </a:rPr>
              <a:t>I</a:t>
            </a:r>
            <a:r>
              <a:rPr lang="ru-RU" dirty="0" smtClean="0">
                <a:solidFill>
                  <a:srgbClr val="002060"/>
                </a:solidFill>
              </a:rPr>
              <a:t> квартале 2017 года.</a:t>
            </a:r>
          </a:p>
          <a:p>
            <a:pPr algn="just">
              <a:buNone/>
            </a:pPr>
            <a:r>
              <a:rPr lang="ru-RU" dirty="0" smtClean="0">
                <a:solidFill>
                  <a:srgbClr val="002060"/>
                </a:solidFill>
              </a:rPr>
              <a:t>		Практически во всех МО выставлены объемы по профилям, на которые медицинские организации не имеют лицензий. При планировании объемов подход во всех МО - формальный: много случаев планируется, но по факту за 1 квартал 2017 года стоят 0.  Приказами главных врачей должны быть утверждены профили имеющегося коечного фонда.   </a:t>
            </a:r>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972452" cy="1143000"/>
          </a:xfrm>
        </p:spPr>
        <p:style>
          <a:lnRef idx="1">
            <a:schemeClr val="accent5"/>
          </a:lnRef>
          <a:fillRef idx="2">
            <a:schemeClr val="accent5"/>
          </a:fillRef>
          <a:effectRef idx="1">
            <a:schemeClr val="accent5"/>
          </a:effectRef>
          <a:fontRef idx="minor">
            <a:schemeClr val="dk1"/>
          </a:fontRef>
        </p:style>
        <p:txBody>
          <a:bodyPr>
            <a:normAutofit fontScale="90000"/>
          </a:bodyPr>
          <a:lstStyle/>
          <a:p>
            <a:pPr algn="ctr"/>
            <a:r>
              <a:rPr lang="ru-RU" sz="2700" b="1" dirty="0" smtClean="0">
                <a:solidFill>
                  <a:srgbClr val="C00000"/>
                </a:solidFill>
                <a:latin typeface="Times New Roman" pitchFamily="18" charset="0"/>
                <a:cs typeface="Times New Roman" pitchFamily="18" charset="0"/>
              </a:rPr>
              <a:t>Прерванные случаи госпитализации в МО РА </a:t>
            </a:r>
            <a:br>
              <a:rPr lang="ru-RU" sz="2700" b="1" dirty="0" smtClean="0">
                <a:solidFill>
                  <a:srgbClr val="C00000"/>
                </a:solidFill>
                <a:latin typeface="Times New Roman" pitchFamily="18" charset="0"/>
                <a:cs typeface="Times New Roman" pitchFamily="18" charset="0"/>
              </a:rPr>
            </a:br>
            <a:r>
              <a:rPr lang="ru-RU" sz="2700" b="1" dirty="0" smtClean="0">
                <a:solidFill>
                  <a:srgbClr val="C00000"/>
                </a:solidFill>
                <a:latin typeface="Times New Roman" pitchFamily="18" charset="0"/>
                <a:cs typeface="Times New Roman" pitchFamily="18" charset="0"/>
              </a:rPr>
              <a:t>за 1 квартал 2017 года</a:t>
            </a:r>
            <a:r>
              <a:rPr lang="ru-RU" dirty="0" smtClean="0"/>
              <a:t/>
            </a:r>
            <a:br>
              <a:rPr lang="ru-RU" dirty="0" smtClean="0"/>
            </a:br>
            <a:endParaRPr lang="ru-RU" dirty="0"/>
          </a:p>
        </p:txBody>
      </p:sp>
      <p:sp>
        <p:nvSpPr>
          <p:cNvPr id="3" name="Содержимое 2"/>
          <p:cNvSpPr>
            <a:spLocks noGrp="1"/>
          </p:cNvSpPr>
          <p:nvPr>
            <p:ph sz="quarter" idx="1"/>
          </p:nvPr>
        </p:nvSpPr>
        <p:spPr>
          <a:xfrm>
            <a:off x="457200" y="1214422"/>
            <a:ext cx="8258204" cy="5259530"/>
          </a:xfrm>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a:buNone/>
            </a:pPr>
            <a:r>
              <a:rPr lang="ru-RU" dirty="0" smtClean="0"/>
              <a:t>		По данным ФФОМС в 2016 году прерванные госпитализации по РФ составили 1,83 % от количества госпитализированных, по РА – 6,91 %.</a:t>
            </a:r>
          </a:p>
          <a:p>
            <a:pPr>
              <a:buNone/>
            </a:pPr>
            <a:r>
              <a:rPr lang="ru-RU" dirty="0" smtClean="0"/>
              <a:t>		За 1 квартал 2017 года в медицинских организациях РА зарегистрировано всего 1 496 прерванных случаев лечения или 7,4% от случаев стационарного лечения, предъявленных к оплате (счетов, предъявленных к оплате за 1  квартал 2017 года -20 200), из них:</a:t>
            </a:r>
          </a:p>
          <a:p>
            <a:pPr>
              <a:buNone/>
            </a:pPr>
            <a:r>
              <a:rPr lang="ru-RU" dirty="0" smtClean="0"/>
              <a:t> 	-  прервано лечение по инициативе пациента – 655 случаев (43,8%), от числа прерванных случаев лечения;</a:t>
            </a:r>
          </a:p>
          <a:p>
            <a:pPr>
              <a:buNone/>
            </a:pPr>
            <a:r>
              <a:rPr lang="ru-RU" dirty="0" smtClean="0"/>
              <a:t> 	- самовольно прерванное лечение – 70 случаев (4,7%), от числа прерванных случаев лечения;</a:t>
            </a:r>
          </a:p>
          <a:p>
            <a:pPr>
              <a:buNone/>
            </a:pPr>
            <a:r>
              <a:rPr lang="ru-RU" dirty="0" smtClean="0"/>
              <a:t>	- прервано лечение по инициативе пациента + самовольно прерванное лечение - 725 случаев (из них, иногородних 118 сл. или 16,3%), что составило  3,6 % от случаев стационарного лечения, предъявленных к оплате или 48,5% от числа прерванных случаев лечения;  </a:t>
            </a:r>
          </a:p>
          <a:p>
            <a:pPr>
              <a:buNone/>
            </a:pPr>
            <a:r>
              <a:rPr lang="ru-RU" dirty="0" smtClean="0"/>
              <a:t> 	- лечение прервано по инициативе МО – 397 случаев или 26,5% от числа прерванных случаев лечения, из них иногородних - 61 сл. Наибольшее количество прерванных по инициативе МО в ГБУЗ РА «МГКБ» - 262 сл. или 66%, из них иногородних – 52, в ГБУЗ РА «АРДКБ» - 90 сл. или 22,7%, из них – 3 иногородних;</a:t>
            </a:r>
          </a:p>
          <a:p>
            <a:pPr>
              <a:buNone/>
            </a:pPr>
            <a:r>
              <a:rPr lang="ru-RU" dirty="0" smtClean="0"/>
              <a:t>       - умерло – 184 или 12,3% от числа прерванных случаев лечения (из них иногородних 9 случаев);</a:t>
            </a:r>
          </a:p>
          <a:p>
            <a:pPr>
              <a:buNone/>
            </a:pPr>
            <a:r>
              <a:rPr lang="ru-RU" dirty="0" smtClean="0"/>
              <a:t>              - переведён в др. МО  - 190 случаев или 12,7% от числа прерванных случаев</a:t>
            </a:r>
          </a:p>
          <a:p>
            <a:pPr>
              <a:buNone/>
            </a:pPr>
            <a:r>
              <a:rPr lang="ru-RU" dirty="0" smtClean="0"/>
              <a:t>       лечения, из них иногородних – 19.</a:t>
            </a:r>
          </a:p>
          <a:p>
            <a:pPr>
              <a:buNone/>
            </a:pPr>
            <a:r>
              <a:rPr lang="ru-RU" dirty="0" smtClean="0"/>
              <a:t>   </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072494" cy="642942"/>
          </a:xfr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ru-RU" sz="2000" b="1" dirty="0" smtClean="0">
                <a:solidFill>
                  <a:srgbClr val="C00000"/>
                </a:solidFill>
                <a:latin typeface="Times New Roman" pitchFamily="18" charset="0"/>
                <a:cs typeface="Times New Roman" pitchFamily="18" charset="0"/>
              </a:rPr>
              <a:t>Прерванные случаи госпитализации в МО РА </a:t>
            </a:r>
            <a:br>
              <a:rPr lang="ru-RU" sz="2000" b="1" dirty="0" smtClean="0">
                <a:solidFill>
                  <a:srgbClr val="C00000"/>
                </a:solidFill>
                <a:latin typeface="Times New Roman" pitchFamily="18" charset="0"/>
                <a:cs typeface="Times New Roman" pitchFamily="18" charset="0"/>
              </a:rPr>
            </a:br>
            <a:r>
              <a:rPr lang="ru-RU" sz="2000" b="1" dirty="0" smtClean="0">
                <a:solidFill>
                  <a:srgbClr val="C00000"/>
                </a:solidFill>
                <a:latin typeface="Times New Roman" pitchFamily="18" charset="0"/>
                <a:cs typeface="Times New Roman" pitchFamily="18" charset="0"/>
              </a:rPr>
              <a:t>за 1 квартал 2017 года</a:t>
            </a:r>
            <a:endParaRPr lang="ru-RU" sz="2000" dirty="0"/>
          </a:p>
        </p:txBody>
      </p:sp>
      <p:graphicFrame>
        <p:nvGraphicFramePr>
          <p:cNvPr id="11" name="Содержимое 10"/>
          <p:cNvGraphicFramePr>
            <a:graphicFrameLocks noGrp="1"/>
          </p:cNvGraphicFramePr>
          <p:nvPr>
            <p:ph sz="quarter" idx="1"/>
          </p:nvPr>
        </p:nvGraphicFramePr>
        <p:xfrm>
          <a:off x="500034" y="1000108"/>
          <a:ext cx="8215370" cy="27860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Схема 11"/>
          <p:cNvGraphicFramePr/>
          <p:nvPr/>
        </p:nvGraphicFramePr>
        <p:xfrm>
          <a:off x="500034" y="3786190"/>
          <a:ext cx="8215370" cy="30718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01080" cy="939784"/>
          </a:xfrm>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a:noAutofit/>
          </a:bodyPr>
          <a:lstStyle/>
          <a:p>
            <a:pPr algn="ctr"/>
            <a:r>
              <a:rPr lang="ru-RU" sz="2400" b="1" dirty="0" smtClean="0">
                <a:solidFill>
                  <a:srgbClr val="C00000"/>
                </a:solidFill>
                <a:latin typeface="Times New Roman" pitchFamily="18" charset="0"/>
                <a:cs typeface="Times New Roman" pitchFamily="18" charset="0"/>
              </a:rPr>
              <a:t>Прерванные случаи госпитализации в МО РА </a:t>
            </a:r>
            <a:br>
              <a:rPr lang="ru-RU" sz="2400" b="1" dirty="0" smtClean="0">
                <a:solidFill>
                  <a:srgbClr val="C00000"/>
                </a:solidFill>
                <a:latin typeface="Times New Roman" pitchFamily="18" charset="0"/>
                <a:cs typeface="Times New Roman" pitchFamily="18" charset="0"/>
              </a:rPr>
            </a:br>
            <a:r>
              <a:rPr lang="ru-RU" sz="2400" b="1" dirty="0" smtClean="0">
                <a:solidFill>
                  <a:srgbClr val="C00000"/>
                </a:solidFill>
                <a:latin typeface="Times New Roman" pitchFamily="18" charset="0"/>
                <a:cs typeface="Times New Roman" pitchFamily="18" charset="0"/>
              </a:rPr>
              <a:t>за 1 квартал 2017 года</a:t>
            </a:r>
            <a:endParaRPr lang="ru-RU" sz="2400" dirty="0"/>
          </a:p>
        </p:txBody>
      </p:sp>
      <p:graphicFrame>
        <p:nvGraphicFramePr>
          <p:cNvPr id="4" name="Схема 3"/>
          <p:cNvGraphicFramePr/>
          <p:nvPr/>
        </p:nvGraphicFramePr>
        <p:xfrm>
          <a:off x="500034" y="1397000"/>
          <a:ext cx="8358246" cy="4460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852"/>
            <a:ext cx="8429684" cy="1143008"/>
          </a:xfr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ru-RU" sz="2000" b="1" dirty="0" smtClean="0">
                <a:solidFill>
                  <a:srgbClr val="C00000"/>
                </a:solidFill>
              </a:rPr>
              <a:t/>
            </a:r>
            <a:br>
              <a:rPr lang="ru-RU" sz="2000" b="1" dirty="0" smtClean="0">
                <a:solidFill>
                  <a:srgbClr val="C00000"/>
                </a:solidFill>
              </a:rPr>
            </a:br>
            <a:r>
              <a:rPr lang="ru-RU" sz="2000" b="1" dirty="0" smtClean="0">
                <a:solidFill>
                  <a:srgbClr val="C00000"/>
                </a:solidFill>
              </a:rPr>
              <a:t/>
            </a:r>
            <a:br>
              <a:rPr lang="ru-RU" sz="2000" b="1" dirty="0" smtClean="0">
                <a:solidFill>
                  <a:srgbClr val="C00000"/>
                </a:solidFill>
              </a:rPr>
            </a:br>
            <a:r>
              <a:rPr lang="ru-RU" sz="2000" b="1" dirty="0" smtClean="0">
                <a:solidFill>
                  <a:srgbClr val="C00000"/>
                </a:solidFill>
              </a:rPr>
              <a:t/>
            </a:r>
            <a:br>
              <a:rPr lang="ru-RU" sz="2000" b="1" dirty="0" smtClean="0">
                <a:solidFill>
                  <a:srgbClr val="C00000"/>
                </a:solidFill>
              </a:rPr>
            </a:br>
            <a:r>
              <a:rPr lang="ru-RU" sz="2000" b="1" dirty="0" smtClean="0">
                <a:solidFill>
                  <a:srgbClr val="C00000"/>
                </a:solidFill>
              </a:rPr>
              <a:t/>
            </a:r>
            <a:br>
              <a:rPr lang="ru-RU" sz="2000" b="1" dirty="0" smtClean="0">
                <a:solidFill>
                  <a:srgbClr val="C00000"/>
                </a:solidFill>
              </a:rPr>
            </a:br>
            <a:r>
              <a:rPr lang="ru-RU" sz="2000" b="1" dirty="0" smtClean="0">
                <a:solidFill>
                  <a:srgbClr val="C00000"/>
                </a:solidFill>
              </a:rPr>
              <a:t/>
            </a:r>
            <a:br>
              <a:rPr lang="ru-RU" sz="2000" b="1" dirty="0" smtClean="0">
                <a:solidFill>
                  <a:srgbClr val="C00000"/>
                </a:solidFill>
              </a:rPr>
            </a:br>
            <a:r>
              <a:rPr lang="ru-RU" sz="2000" b="1" dirty="0" smtClean="0">
                <a:solidFill>
                  <a:srgbClr val="C00000"/>
                </a:solidFill>
              </a:rPr>
              <a:t/>
            </a:r>
            <a:br>
              <a:rPr lang="ru-RU" sz="2000" b="1" dirty="0" smtClean="0">
                <a:solidFill>
                  <a:srgbClr val="C00000"/>
                </a:solidFill>
              </a:rPr>
            </a:br>
            <a:r>
              <a:rPr lang="ru-RU" sz="2000" b="1" dirty="0" smtClean="0">
                <a:solidFill>
                  <a:srgbClr val="C00000"/>
                </a:solidFill>
              </a:rPr>
              <a:t>Наибольшее количество прерванных </a:t>
            </a:r>
            <a:r>
              <a:rPr lang="ru-RU" sz="2000" b="1" u="sng" dirty="0" smtClean="0">
                <a:solidFill>
                  <a:srgbClr val="C00000"/>
                </a:solidFill>
              </a:rPr>
              <a:t>по инициативе пациентов и</a:t>
            </a:r>
            <a:br>
              <a:rPr lang="ru-RU" sz="2000" b="1" u="sng" dirty="0" smtClean="0">
                <a:solidFill>
                  <a:srgbClr val="C00000"/>
                </a:solidFill>
              </a:rPr>
            </a:br>
            <a:r>
              <a:rPr lang="ru-RU" sz="2000" b="1" u="sng" dirty="0" smtClean="0">
                <a:solidFill>
                  <a:srgbClr val="C00000"/>
                </a:solidFill>
              </a:rPr>
              <a:t> самовольно прерванных лечение (всего 725 случаев)</a:t>
            </a:r>
            <a:r>
              <a:rPr lang="ru-RU" sz="2000" b="1" dirty="0" smtClean="0">
                <a:solidFill>
                  <a:srgbClr val="C00000"/>
                </a:solidFill>
              </a:rPr>
              <a:t> отмечается в следующих МО:</a:t>
            </a:r>
            <a:endParaRPr lang="ru-RU" sz="2000" dirty="0"/>
          </a:p>
        </p:txBody>
      </p:sp>
      <p:graphicFrame>
        <p:nvGraphicFramePr>
          <p:cNvPr id="7" name="Диаграмма 6"/>
          <p:cNvGraphicFramePr/>
          <p:nvPr/>
        </p:nvGraphicFramePr>
        <p:xfrm>
          <a:off x="357158" y="1285860"/>
          <a:ext cx="8429684" cy="54292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7467600" cy="1143000"/>
          </a:xfr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a:lstStyle/>
          <a:p>
            <a:r>
              <a:rPr lang="ru-RU" b="1" dirty="0" smtClean="0">
                <a:solidFill>
                  <a:srgbClr val="C00000"/>
                </a:solidFill>
              </a:rPr>
              <a:t>ВЫВОДЫ:</a:t>
            </a:r>
            <a:endParaRPr lang="ru-RU" b="1" dirty="0">
              <a:solidFill>
                <a:srgbClr val="C00000"/>
              </a:solidFill>
            </a:endParaRPr>
          </a:p>
        </p:txBody>
      </p:sp>
      <p:sp>
        <p:nvSpPr>
          <p:cNvPr id="3" name="Содержимое 2"/>
          <p:cNvSpPr>
            <a:spLocks noGrp="1"/>
          </p:cNvSpPr>
          <p:nvPr>
            <p:ph sz="quarter" idx="1"/>
          </p:nvPr>
        </p:nvSpPr>
        <p:spPr>
          <a:xfrm>
            <a:off x="457200" y="1600200"/>
            <a:ext cx="8258204" cy="4873752"/>
          </a:xfr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lstStyle/>
          <a:p>
            <a:pPr algn="just">
              <a:buNone/>
            </a:pPr>
            <a:r>
              <a:rPr lang="ru-RU" dirty="0" smtClean="0"/>
              <a:t>	</a:t>
            </a:r>
          </a:p>
          <a:p>
            <a:pPr algn="just">
              <a:buNone/>
            </a:pPr>
            <a:r>
              <a:rPr lang="ru-RU" dirty="0" smtClean="0"/>
              <a:t>	</a:t>
            </a:r>
            <a:r>
              <a:rPr lang="ru-RU" dirty="0" smtClean="0">
                <a:solidFill>
                  <a:srgbClr val="002060"/>
                </a:solidFill>
              </a:rPr>
              <a:t>Высокая доля в РА пациентов, прервавших лечение по собственной инициативе и самовольно может свидетельствовать о неправильном (ошибочном) шифровании причины окончания лечения в стационаре (результат или исход), указанном в реестре счетов,  низкой удовлетворенности граждан медицинской помощью в МО РА, об отсутствии формирования персоналом МО желания сотрудничества у пациента с медперсоналом.</a:t>
            </a:r>
            <a:endParaRPr lang="ru-RU" dirty="0">
              <a:solidFill>
                <a:srgbClr val="00206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1600200"/>
            <a:ext cx="8186766" cy="4873752"/>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buNone/>
            </a:pPr>
            <a:endPar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buNone/>
            </a:pPr>
            <a:endPar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buNone/>
            </a:pPr>
            <a:endPar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buNone/>
            </a:pPr>
            <a:r>
              <a:rPr lang="ru-RU" sz="4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Благодарю за внимание!</a:t>
            </a:r>
          </a:p>
          <a:p>
            <a:pPr>
              <a:buNone/>
            </a:pPr>
            <a:endParaRPr lang="ru-RU"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419</TotalTime>
  <Words>345</Words>
  <Application>Microsoft Office PowerPoint</Application>
  <PresentationFormat>Экран (4:3)</PresentationFormat>
  <Paragraphs>249</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Эркер</vt:lpstr>
      <vt:lpstr>          Анализ выполнения  объемов медицинской помощи, оказанной в условиях дневного стационара в разрезе КСГ в МО РА  за 1 квартал  2017 года.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Прерванные случаи госпитализации в МО РА  за 1 квартал 2017 года </vt:lpstr>
      <vt:lpstr>Прерванные случаи госпитализации в МО РА  за 1 квартал 2017 года</vt:lpstr>
      <vt:lpstr>Прерванные случаи госпитализации в МО РА  за 1 квартал 2017 года</vt:lpstr>
      <vt:lpstr>      Наибольшее количество прерванных по инициативе пациентов и  самовольно прерванных лечение (всего 725 случаев) отмечается в следующих МО:</vt:lpstr>
      <vt:lpstr>ВЫВОДЫ:</vt:lpstr>
      <vt:lpstr>Слайд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Анализ выполнения  объемов медицинской помощи, оказанной в условиях дневного стационара в разрезе КСГ в МО РА за 1 квартал  2017 года.</dc:title>
  <dc:creator>ivashchenko</dc:creator>
  <cp:lastModifiedBy>Dolotova</cp:lastModifiedBy>
  <cp:revision>52</cp:revision>
  <dcterms:created xsi:type="dcterms:W3CDTF">2017-06-13T11:54:25Z</dcterms:created>
  <dcterms:modified xsi:type="dcterms:W3CDTF">2017-06-21T06:54:09Z</dcterms:modified>
</cp:coreProperties>
</file>