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8" r:id="rId2"/>
    <p:sldId id="287" r:id="rId3"/>
    <p:sldId id="265" r:id="rId4"/>
    <p:sldId id="260" r:id="rId5"/>
    <p:sldId id="297" r:id="rId6"/>
    <p:sldId id="267" r:id="rId7"/>
    <p:sldId id="274" r:id="rId8"/>
    <p:sldId id="275" r:id="rId9"/>
    <p:sldId id="276" r:id="rId10"/>
    <p:sldId id="264" r:id="rId11"/>
    <p:sldId id="257" r:id="rId12"/>
    <p:sldId id="266" r:id="rId13"/>
    <p:sldId id="279" r:id="rId14"/>
    <p:sldId id="281" r:id="rId15"/>
    <p:sldId id="280" r:id="rId16"/>
    <p:sldId id="282" r:id="rId17"/>
    <p:sldId id="284" r:id="rId18"/>
    <p:sldId id="285" r:id="rId19"/>
    <p:sldId id="286" r:id="rId20"/>
    <p:sldId id="299" r:id="rId21"/>
    <p:sldId id="29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>
        <p:scale>
          <a:sx n="100" d="100"/>
          <a:sy n="100" d="100"/>
        </p:scale>
        <p:origin x="-1860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Лист1!$A$2:$A$4</c:f>
              <c:strCache>
                <c:ptCount val="3"/>
                <c:pt idx="0">
                  <c:v>АРКОД</c:v>
                </c:pt>
                <c:pt idx="1">
                  <c:v>МГКБ</c:v>
                </c:pt>
                <c:pt idx="2">
                  <c:v>Тахтамукайская ЦРБ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121.9</c:v>
                </c:pt>
                <c:pt idx="1">
                  <c:v>106.6</c:v>
                </c:pt>
                <c:pt idx="2">
                  <c:v>104.7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АРКОД</c:v>
                </c:pt>
                <c:pt idx="1">
                  <c:v>МГКБ</c:v>
                </c:pt>
                <c:pt idx="2">
                  <c:v>Тахтамукайская ЦРБ</c:v>
                </c:pt>
              </c:strCache>
            </c:strRef>
          </c:cat>
          <c:val>
            <c:numRef>
              <c:f>Лист1!$C$2:$C$4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АРКОД</c:v>
                </c:pt>
                <c:pt idx="1">
                  <c:v>МГКБ</c:v>
                </c:pt>
                <c:pt idx="2">
                  <c:v>Тахтамукайская ЦРБ</c:v>
                </c:pt>
              </c:strCache>
            </c:strRef>
          </c:cat>
          <c:val>
            <c:numRef>
              <c:f>Лист1!$D$2:$D$4</c:f>
            </c:numRef>
          </c:val>
        </c:ser>
        <c:shape val="box"/>
        <c:axId val="48985216"/>
        <c:axId val="48986752"/>
        <c:axId val="0"/>
      </c:bar3DChart>
      <c:catAx>
        <c:axId val="4898521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  <c:crossAx val="48986752"/>
        <c:crosses val="autoZero"/>
        <c:auto val="1"/>
        <c:lblAlgn val="ctr"/>
        <c:lblOffset val="100"/>
      </c:catAx>
      <c:valAx>
        <c:axId val="48986752"/>
        <c:scaling>
          <c:orientation val="minMax"/>
        </c:scaling>
        <c:axPos val="l"/>
        <c:majorGridlines>
          <c:spPr>
            <a:ln w="12700">
              <a:solidFill>
                <a:srgbClr val="002060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  <c:crossAx val="48985216"/>
        <c:crosses val="autoZero"/>
        <c:crossBetween val="between"/>
      </c:valAx>
    </c:plotArea>
    <c:plotVisOnly val="1"/>
  </c:chart>
  <c:spPr>
    <a:ln w="19050">
      <a:solidFill>
        <a:srgbClr val="002060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9652659182321269"/>
          <c:y val="4.1559918346097457E-2"/>
          <c:w val="0.77706201045624368"/>
          <c:h val="0.43736534917602987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Лист1!$A$2:$A$5</c:f>
              <c:strCache>
                <c:ptCount val="4"/>
                <c:pt idx="0">
                  <c:v>Красногвардейская ЦРБ</c:v>
                </c:pt>
                <c:pt idx="1">
                  <c:v>Шовгеновская ЦРБ</c:v>
                </c:pt>
                <c:pt idx="2">
                  <c:v>Клиника XXI века</c:v>
                </c:pt>
                <c:pt idx="3">
                  <c:v>Изумруд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98.9</c:v>
                </c:pt>
                <c:pt idx="1">
                  <c:v>99.5</c:v>
                </c:pt>
                <c:pt idx="2">
                  <c:v>95.2</c:v>
                </c:pt>
                <c:pt idx="3">
                  <c:v>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Красногвардейская ЦРБ</c:v>
                </c:pt>
                <c:pt idx="1">
                  <c:v>Шовгеновская ЦРБ</c:v>
                </c:pt>
                <c:pt idx="2">
                  <c:v>Клиника XXI века</c:v>
                </c:pt>
                <c:pt idx="3">
                  <c:v>Изумруд</c:v>
                </c:pt>
              </c:strCache>
            </c:strRef>
          </c:cat>
          <c:val>
            <c:numRef>
              <c:f>Лист1!$C$2:$C$5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Красногвардейская ЦРБ</c:v>
                </c:pt>
                <c:pt idx="1">
                  <c:v>Шовгеновская ЦРБ</c:v>
                </c:pt>
                <c:pt idx="2">
                  <c:v>Клиника XXI века</c:v>
                </c:pt>
                <c:pt idx="3">
                  <c:v>Изумруд</c:v>
                </c:pt>
              </c:strCache>
            </c:strRef>
          </c:cat>
          <c:val>
            <c:numRef>
              <c:f>Лист1!$D$2:$D$5</c:f>
            </c:numRef>
          </c:val>
        </c:ser>
        <c:shape val="box"/>
        <c:axId val="49063040"/>
        <c:axId val="49064576"/>
        <c:axId val="0"/>
      </c:bar3DChart>
      <c:catAx>
        <c:axId val="4906304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solidFill>
                  <a:srgbClr val="C00000"/>
                </a:solidFill>
              </a:defRPr>
            </a:pPr>
            <a:endParaRPr lang="ru-RU"/>
          </a:p>
        </c:txPr>
        <c:crossAx val="49064576"/>
        <c:crosses val="autoZero"/>
        <c:auto val="1"/>
        <c:lblAlgn val="ctr"/>
        <c:lblOffset val="100"/>
      </c:catAx>
      <c:valAx>
        <c:axId val="49064576"/>
        <c:scaling>
          <c:orientation val="minMax"/>
        </c:scaling>
        <c:axPos val="l"/>
        <c:majorGridlines>
          <c:spPr>
            <a:ln>
              <a:solidFill>
                <a:srgbClr val="C00000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800" b="1">
                <a:solidFill>
                  <a:srgbClr val="C00000"/>
                </a:solidFill>
              </a:defRPr>
            </a:pPr>
            <a:endParaRPr lang="ru-RU"/>
          </a:p>
        </c:txPr>
        <c:crossAx val="49063040"/>
        <c:crosses val="autoZero"/>
        <c:crossBetween val="between"/>
      </c:valAx>
    </c:plotArea>
    <c:plotVisOnly val="1"/>
  </c:chart>
  <c:spPr>
    <a:ln w="19050">
      <a:solidFill>
        <a:srgbClr val="C00000"/>
      </a:solidFill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8864204162338723E-2"/>
          <c:y val="0.19583205016937771"/>
          <c:w val="0.23032085188483933"/>
          <c:h val="0.679446513060278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19"/>
          <c:dPt>
            <c:idx val="0"/>
            <c:explosion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6.3079776917722733E-3"/>
                  <c:y val="-4.180128223074556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Выполнено</c:v>
                </c:pt>
                <c:pt idx="1">
                  <c:v>Остаток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39.700000000000003</c:v>
                </c:pt>
                <c:pt idx="1">
                  <c:v>60.3</c:v>
                </c:pt>
              </c:numCache>
            </c:numRef>
          </c:val>
        </c:ser>
        <c:dLbls>
          <c:showPercent val="1"/>
        </c:dLbls>
        <c:firstSliceAng val="0"/>
      </c:pie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5460204676711489"/>
          <c:y val="0.24657605196114121"/>
          <c:w val="0.35500310569174381"/>
          <c:h val="0.40018197597917216"/>
        </c:manualLayout>
      </c:layout>
      <c:spPr>
        <a:scene3d>
          <a:camera prst="orthographicFront"/>
          <a:lightRig rig="threePt" dir="t"/>
        </a:scene3d>
        <a:sp3d>
          <a:bevelT/>
        </a:sp3d>
      </c:spPr>
    </c:legend>
    <c:plotVisOnly val="1"/>
  </c:chart>
  <c:spPr>
    <a:ln w="19050">
      <a:solidFill>
        <a:srgbClr val="00B05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0396910366452318"/>
          <c:y val="0.17114063165884325"/>
          <c:w val="0.2041196079358904"/>
          <c:h val="0.6577187366823150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22"/>
          <c:dPt>
            <c:idx val="0"/>
            <c:explosion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6.3079776917722733E-3"/>
                  <c:y val="-4.180128223074556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Остаток</c:v>
                </c:pt>
                <c:pt idx="1">
                  <c:v>Выполнено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Percent val="1"/>
        </c:dLbls>
        <c:firstSliceAng val="0"/>
      </c:pie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5761520835182132"/>
          <c:y val="0.24657605196114121"/>
          <c:w val="0.35500310569174381"/>
          <c:h val="0.40018197597917238"/>
        </c:manualLayout>
      </c:layout>
      <c:spPr>
        <a:scene3d>
          <a:camera prst="orthographicFront"/>
          <a:lightRig rig="threePt" dir="t"/>
        </a:scene3d>
        <a:sp3d>
          <a:bevelT/>
        </a:sp3d>
      </c:spPr>
    </c:legend>
    <c:plotVisOnly val="1"/>
  </c:chart>
  <c:spPr>
    <a:ln w="19050">
      <a:solidFill>
        <a:srgbClr val="7030A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0573969644249803"/>
          <c:y val="0.15794737316896451"/>
          <c:w val="0.21521711960325554"/>
          <c:h val="0.669569727907027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1"/>
          <c:dPt>
            <c:idx val="0"/>
            <c:explosion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1.2656978023076759E-2"/>
                  <c:y val="-0.23241754310653259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</c:dLbl>
            <c:showPercent val="1"/>
          </c:dLbls>
          <c:cat>
            <c:strRef>
              <c:f>Лист1!$A$2:$A$3</c:f>
              <c:strCache>
                <c:ptCount val="2"/>
                <c:pt idx="0">
                  <c:v>Выполнено</c:v>
                </c:pt>
                <c:pt idx="1">
                  <c:v>Остаток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</c:v>
                </c:pt>
                <c:pt idx="1">
                  <c:v>51</c:v>
                </c:pt>
              </c:numCache>
            </c:numRef>
          </c:val>
        </c:ser>
        <c:dLbls>
          <c:showPercent val="1"/>
        </c:dLbls>
        <c:firstSliceAng val="0"/>
      </c:pie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42911577051139593"/>
          <c:y val="0.20213191858674651"/>
          <c:w val="0.35500310569174381"/>
          <c:h val="0.40018197597917254"/>
        </c:manualLayout>
      </c:layout>
      <c:spPr>
        <a:scene3d>
          <a:camera prst="orthographicFront"/>
          <a:lightRig rig="threePt" dir="t"/>
        </a:scene3d>
        <a:sp3d>
          <a:bevelT/>
        </a:sp3d>
      </c:spPr>
    </c:legend>
    <c:plotVisOnly val="1"/>
  </c:chart>
  <c:spPr>
    <a:ln w="19050">
      <a:solidFill>
        <a:srgbClr val="00B0F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396910366452318"/>
          <c:y val="0.17114063165884325"/>
          <c:w val="0.2041196079358904"/>
          <c:h val="0.6577187366823150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19"/>
          <c:dPt>
            <c:idx val="0"/>
            <c:explosion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6.3079776917722733E-3"/>
                  <c:y val="-4.180128223074556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Выполнено</c:v>
                </c:pt>
                <c:pt idx="1">
                  <c:v>Остаток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Percent val="1"/>
        </c:dLbls>
        <c:firstSliceAng val="0"/>
      </c:pie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55761520835182155"/>
          <c:y val="0.24657605196114121"/>
          <c:w val="0.35500310569174381"/>
          <c:h val="0.40018197597917254"/>
        </c:manualLayout>
      </c:layout>
      <c:spPr>
        <a:scene3d>
          <a:camera prst="orthographicFront"/>
          <a:lightRig rig="threePt" dir="t"/>
        </a:scene3d>
        <a:sp3d>
          <a:bevelT/>
        </a:sp3d>
      </c:spPr>
    </c:legend>
    <c:plotVisOnly val="1"/>
  </c:chart>
  <c:spPr>
    <a:ln w="19050">
      <a:solidFill>
        <a:srgbClr val="0070C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53147291454079781"/>
          <c:y val="0.1581333967904397"/>
          <c:w val="0.23032085188483933"/>
          <c:h val="0.679446513060278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19"/>
          <c:dPt>
            <c:idx val="0"/>
            <c:explosion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explosion val="35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8864170619133493E-2"/>
                  <c:y val="0.10370182003689229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-0.1099278515925553"/>
                  <c:y val="-0.16911657661188717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Percent val="1"/>
            </c:dLbl>
            <c:showPercent val="1"/>
          </c:dLbls>
          <c:cat>
            <c:strRef>
              <c:f>Лист1!$A$2:$A$3</c:f>
              <c:strCache>
                <c:ptCount val="2"/>
                <c:pt idx="0">
                  <c:v>Выполнено</c:v>
                </c:pt>
                <c:pt idx="1">
                  <c:v>Остаток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</c:ser>
        <c:dLbls>
          <c:showPercent val="1"/>
        </c:dLbls>
        <c:firstSliceAng val="0"/>
      </c:pie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3.3325014891137768E-2"/>
          <c:y val="0.32558472301284574"/>
          <c:w val="0.35500310569174381"/>
          <c:h val="0.40018197597917277"/>
        </c:manualLayout>
      </c:layout>
      <c:spPr>
        <a:scene3d>
          <a:camera prst="orthographicFront"/>
          <a:lightRig rig="threePt" dir="t"/>
        </a:scene3d>
        <a:sp3d>
          <a:bevelT/>
        </a:sp3d>
      </c:spPr>
    </c:legend>
    <c:plotVisOnly val="1"/>
  </c:chart>
  <c:spPr>
    <a:ln w="19050">
      <a:solidFill>
        <a:srgbClr val="00B05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sideWall>
      <c:spPr>
        <a:scene3d>
          <a:camera prst="orthographicFront"/>
          <a:lightRig rig="threePt" dir="t"/>
        </a:scene3d>
        <a:sp3d>
          <a:bevelT/>
        </a:sp3d>
      </c:spPr>
    </c:sideWall>
    <c:backWall>
      <c:spPr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0.10862997750963556"/>
          <c:y val="3.893423054458181E-2"/>
          <c:w val="0.5199936775012366"/>
          <c:h val="0.67949926500113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запланировано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Лист1!$A$2</c:f>
              <c:strCache>
                <c:ptCount val="1"/>
                <c:pt idx="0">
                  <c:v>Объмные показатели за 1 полугодие 2017 г.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13082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выполнено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Лист1!$A$2</c:f>
              <c:strCache>
                <c:ptCount val="1"/>
                <c:pt idx="0">
                  <c:v>Объмные показатели за 1 полугодие 2017 г.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13263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Объмные показатели за 1 полугодие 2017 г.</c:v>
                </c:pt>
              </c:strCache>
            </c:strRef>
          </c:cat>
          <c:val>
            <c:numRef>
              <c:f>Лист1!$D$2</c:f>
            </c:numRef>
          </c:val>
        </c:ser>
        <c:shape val="cylinder"/>
        <c:axId val="51565312"/>
        <c:axId val="51566848"/>
        <c:axId val="51629120"/>
      </c:bar3DChart>
      <c:catAx>
        <c:axId val="51565312"/>
        <c:scaling>
          <c:orientation val="minMax"/>
        </c:scaling>
        <c:delete val="1"/>
        <c:axPos val="b"/>
        <c:majorTickMark val="none"/>
        <c:tickLblPos val="nextTo"/>
        <c:crossAx val="51566848"/>
        <c:crosses val="autoZero"/>
        <c:auto val="1"/>
        <c:lblAlgn val="ctr"/>
        <c:lblOffset val="100"/>
      </c:catAx>
      <c:valAx>
        <c:axId val="51566848"/>
        <c:scaling>
          <c:orientation val="minMax"/>
        </c:scaling>
        <c:axPos val="l"/>
        <c:majorGridlines>
          <c:spPr>
            <a:ln w="25400" cap="flat" cmpd="sng" algn="ctr">
              <a:solidFill>
                <a:schemeClr val="accen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</c:majorGridlines>
        <c:numFmt formatCode="General" sourceLinked="1"/>
        <c:majorTickMark val="none"/>
        <c:tickLblPos val="nextTo"/>
        <c:txPr>
          <a:bodyPr/>
          <a:lstStyle/>
          <a:p>
            <a:pPr>
              <a:defRPr sz="3600" b="1">
                <a:solidFill>
                  <a:srgbClr val="002060"/>
                </a:solidFill>
              </a:defRPr>
            </a:pPr>
            <a:endParaRPr lang="ru-RU"/>
          </a:p>
        </c:txPr>
        <c:crossAx val="51565312"/>
        <c:crosses val="autoZero"/>
        <c:crossBetween val="between"/>
      </c:valAx>
      <c:serAx>
        <c:axId val="516291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51566848"/>
        <c:crosses val="autoZero"/>
      </c:ser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>
                <a:solidFill>
                  <a:srgbClr val="002060"/>
                </a:solidFill>
              </a:defRPr>
            </a:pPr>
            <a:endParaRPr lang="ru-RU"/>
          </a:p>
        </c:txPr>
      </c:dTable>
    </c:plotArea>
    <c:plotVisOnly val="1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Лист1!$C$1</c:f>
              <c:strCache>
                <c:ptCount val="1"/>
                <c:pt idx="0">
                  <c:v>Иногородние пациенты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Лист1!$A$2:$A$5</c:f>
              <c:strCache>
                <c:ptCount val="2"/>
                <c:pt idx="0">
                  <c:v>Выставлено</c:v>
                </c:pt>
                <c:pt idx="1">
                  <c:v>Оплачено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356</c:v>
                </c:pt>
                <c:pt idx="1">
                  <c:v>341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Застрахованные в РА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Лист1!$A$2:$A$5</c:f>
              <c:strCache>
                <c:ptCount val="2"/>
                <c:pt idx="0">
                  <c:v>Выставлено</c:v>
                </c:pt>
                <c:pt idx="1">
                  <c:v>Оплачено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2163</c:v>
                </c:pt>
                <c:pt idx="1">
                  <c:v>2157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Всего прерванных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Лист1!$A$2:$A$5</c:f>
              <c:strCache>
                <c:ptCount val="2"/>
                <c:pt idx="0">
                  <c:v>Выставлено</c:v>
                </c:pt>
                <c:pt idx="1">
                  <c:v>Оплачено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2519</c:v>
                </c:pt>
                <c:pt idx="1">
                  <c:v>2498</c:v>
                </c:pt>
              </c:numCache>
            </c:numRef>
          </c:val>
        </c:ser>
        <c:shape val="box"/>
        <c:axId val="99211136"/>
        <c:axId val="99212672"/>
        <c:axId val="35590592"/>
      </c:bar3DChart>
      <c:catAx>
        <c:axId val="9921113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99212672"/>
        <c:crosses val="autoZero"/>
        <c:auto val="1"/>
        <c:lblAlgn val="ctr"/>
        <c:lblOffset val="100"/>
      </c:catAx>
      <c:valAx>
        <c:axId val="9921267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99211136"/>
        <c:crosses val="autoZero"/>
        <c:crossBetween val="between"/>
      </c:valAx>
      <c:serAx>
        <c:axId val="35590592"/>
        <c:scaling>
          <c:orientation val="minMax"/>
        </c:scaling>
        <c:delete val="1"/>
        <c:axPos val="b"/>
        <c:tickLblPos val="nextTo"/>
        <c:crossAx val="99212672"/>
        <c:crosses val="autoZero"/>
      </c:serAx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egendEntry>
        <c:idx val="0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73162777513368404"/>
          <c:y val="0.11758920549760174"/>
          <c:w val="0.24615015817912075"/>
          <c:h val="0.23376168891160914"/>
        </c:manualLayout>
      </c:layout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title>
      <c:tx>
        <c:rich>
          <a:bodyPr/>
          <a:lstStyle/>
          <a:p>
            <a:pPr>
              <a:defRPr/>
            </a:pPr>
            <a:r>
              <a:rPr lang="ru-RU" sz="2000" dirty="0">
                <a:solidFill>
                  <a:srgbClr val="C00000"/>
                </a:solidFill>
              </a:rPr>
              <a:t>Количество прерванных </a:t>
            </a:r>
            <a:r>
              <a:rPr lang="ru-RU" sz="2000" dirty="0" smtClean="0">
                <a:solidFill>
                  <a:srgbClr val="C00000"/>
                </a:solidFill>
              </a:rPr>
              <a:t>случаев в МО РА за 1 полугодие 2017 г.</a:t>
            </a:r>
            <a:endParaRPr lang="ru-RU" sz="2000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4922572178477692"/>
          <c:y val="2.0370370370370459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случаи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C0000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solidFill>
                <a:srgbClr val="0070C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solidFill>
                <a:srgbClr val="92D05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rgbClr val="00B0F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olidFill>
                <a:srgbClr val="00B05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solidFill>
                <a:srgbClr val="FFC00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spPr>
              <a:solidFill>
                <a:srgbClr val="0070C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spPr>
              <a:solidFill>
                <a:srgbClr val="C0000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spPr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spPr>
              <a:solidFill>
                <a:schemeClr val="accent4">
                  <a:lumMod val="60000"/>
                  <a:lumOff val="40000"/>
                </a:scheme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9.0702623948349728E-3"/>
                  <c:y val="-5.3746393848105332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1095</a:t>
                    </a:r>
                  </a:p>
                </c:rich>
              </c:tx>
              <c:dLblPos val="inEnd"/>
              <c:showVal val="1"/>
            </c:dLbl>
            <c:dLbl>
              <c:idx val="1"/>
              <c:layout>
                <c:manualLayout>
                  <c:x val="0"/>
                  <c:y val="-7.0283745801368189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2"/>
              <c:layout>
                <c:manualLayout>
                  <c:x val="0"/>
                  <c:y val="-7.0283745801368189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3"/>
              <c:layout>
                <c:manualLayout>
                  <c:x val="0"/>
                  <c:y val="-6.821657680721042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4"/>
              <c:layout>
                <c:manualLayout>
                  <c:x val="0"/>
                  <c:y val="-7.0283745801368189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5"/>
              <c:layout>
                <c:manualLayout>
                  <c:x val="-5.542874098422417E-17"/>
                  <c:y val="-4.9612055859789499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6"/>
              <c:layout>
                <c:manualLayout>
                  <c:x val="1.5117103991391578E-3"/>
                  <c:y val="-4.134337988315776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7"/>
              <c:layout>
                <c:manualLayout>
                  <c:x val="-6.0468415965566538E-3"/>
                  <c:y val="-3.720904189484200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8"/>
              <c:layout>
                <c:manualLayout>
                  <c:x val="-6.0468415965566538E-3"/>
                  <c:y val="-2.6873196924052645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9"/>
              <c:layout>
                <c:manualLayout>
                  <c:x val="0"/>
                  <c:y val="-2.6873196924052645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10"/>
              <c:layout>
                <c:manualLayout>
                  <c:x val="-1.1085748196844808E-16"/>
                  <c:y val="-1.4470182959105213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11"/>
              <c:layout>
                <c:manualLayout>
                  <c:x val="-4.5351311974174803E-3"/>
                  <c:y val="-8.2686759766315409E-3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12"/>
              <c:layout>
                <c:manualLayout>
                  <c:x val="-4.5351311974174803E-3"/>
                  <c:y val="-2.0671689941578878E-3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Лист1!$A$2:$A$14</c:f>
              <c:strCache>
                <c:ptCount val="13"/>
                <c:pt idx="0">
                  <c:v>МГКБ</c:v>
                </c:pt>
                <c:pt idx="1">
                  <c:v>АРДКБ</c:v>
                </c:pt>
                <c:pt idx="2">
                  <c:v>АРКИБ</c:v>
                </c:pt>
                <c:pt idx="3">
                  <c:v>АРКБ</c:v>
                </c:pt>
                <c:pt idx="4">
                  <c:v>Тахтамукайская ЦРБ</c:v>
                </c:pt>
                <c:pt idx="5">
                  <c:v>Гиагинская ЦРБ</c:v>
                </c:pt>
                <c:pt idx="6">
                  <c:v>Кошехабльская ЦРБ</c:v>
                </c:pt>
                <c:pt idx="7">
                  <c:v>ЦРБ Майкопского р-на</c:v>
                </c:pt>
                <c:pt idx="8">
                  <c:v>Красногвардейская ЦРБ</c:v>
                </c:pt>
                <c:pt idx="9">
                  <c:v>АРКОД</c:v>
                </c:pt>
                <c:pt idx="10">
                  <c:v>Шовгеновская ЦРБ</c:v>
                </c:pt>
                <c:pt idx="11">
                  <c:v>АМБ им. Батмена</c:v>
                </c:pt>
                <c:pt idx="12">
                  <c:v>Клиника ХХI века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1095</c:v>
                </c:pt>
                <c:pt idx="1">
                  <c:v>356</c:v>
                </c:pt>
                <c:pt idx="2">
                  <c:v>304</c:v>
                </c:pt>
                <c:pt idx="3">
                  <c:v>257</c:v>
                </c:pt>
                <c:pt idx="4">
                  <c:v>174</c:v>
                </c:pt>
                <c:pt idx="5">
                  <c:v>100</c:v>
                </c:pt>
                <c:pt idx="6">
                  <c:v>65</c:v>
                </c:pt>
                <c:pt idx="7">
                  <c:v>61</c:v>
                </c:pt>
                <c:pt idx="8">
                  <c:v>50</c:v>
                </c:pt>
                <c:pt idx="9">
                  <c:v>14</c:v>
                </c:pt>
                <c:pt idx="10">
                  <c:v>12</c:v>
                </c:pt>
                <c:pt idx="11">
                  <c:v>7</c:v>
                </c:pt>
                <c:pt idx="1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 </c:v>
                </c:pt>
              </c:strCache>
            </c:strRef>
          </c:tx>
          <c:cat>
            <c:strRef>
              <c:f>Лист1!$A$2:$A$14</c:f>
              <c:strCache>
                <c:ptCount val="13"/>
                <c:pt idx="0">
                  <c:v>МГКБ</c:v>
                </c:pt>
                <c:pt idx="1">
                  <c:v>АРДКБ</c:v>
                </c:pt>
                <c:pt idx="2">
                  <c:v>АРКИБ</c:v>
                </c:pt>
                <c:pt idx="3">
                  <c:v>АРКБ</c:v>
                </c:pt>
                <c:pt idx="4">
                  <c:v>Тахтамукайская ЦРБ</c:v>
                </c:pt>
                <c:pt idx="5">
                  <c:v>Гиагинская ЦРБ</c:v>
                </c:pt>
                <c:pt idx="6">
                  <c:v>Кошехабльская ЦРБ</c:v>
                </c:pt>
                <c:pt idx="7">
                  <c:v>ЦРБ Майкопского р-на</c:v>
                </c:pt>
                <c:pt idx="8">
                  <c:v>Красногвардейская ЦРБ</c:v>
                </c:pt>
                <c:pt idx="9">
                  <c:v>АРКОД</c:v>
                </c:pt>
                <c:pt idx="10">
                  <c:v>Шовгеновская ЦРБ</c:v>
                </c:pt>
                <c:pt idx="11">
                  <c:v>АМБ им. Батмена</c:v>
                </c:pt>
                <c:pt idx="12">
                  <c:v>Клиника ХХI века</c:v>
                </c:pt>
              </c:strCache>
            </c:strRef>
          </c:cat>
          <c:val>
            <c:numRef>
              <c:f>Лист1!$C$2:$C$14</c:f>
            </c:numRef>
          </c:val>
        </c:ser>
        <c:ser>
          <c:idx val="2"/>
          <c:order val="2"/>
          <c:cat>
            <c:strRef>
              <c:f>Лист1!$A$2:$A$14</c:f>
              <c:strCache>
                <c:ptCount val="13"/>
                <c:pt idx="0">
                  <c:v>МГКБ</c:v>
                </c:pt>
                <c:pt idx="1">
                  <c:v>АРДКБ</c:v>
                </c:pt>
                <c:pt idx="2">
                  <c:v>АРКИБ</c:v>
                </c:pt>
                <c:pt idx="3">
                  <c:v>АРКБ</c:v>
                </c:pt>
                <c:pt idx="4">
                  <c:v>Тахтамукайская ЦРБ</c:v>
                </c:pt>
                <c:pt idx="5">
                  <c:v>Гиагинская ЦРБ</c:v>
                </c:pt>
                <c:pt idx="6">
                  <c:v>Кошехабльская ЦРБ</c:v>
                </c:pt>
                <c:pt idx="7">
                  <c:v>ЦРБ Майкопского р-на</c:v>
                </c:pt>
                <c:pt idx="8">
                  <c:v>Красногвардейская ЦРБ</c:v>
                </c:pt>
                <c:pt idx="9">
                  <c:v>АРКОД</c:v>
                </c:pt>
                <c:pt idx="10">
                  <c:v>Шовгеновская ЦРБ</c:v>
                </c:pt>
                <c:pt idx="11">
                  <c:v>АМБ им. Батмена</c:v>
                </c:pt>
                <c:pt idx="12">
                  <c:v>Клиника ХХI века</c:v>
                </c:pt>
              </c:strCache>
            </c:strRef>
          </c:cat>
          <c:val>
            <c:numRef>
              <c:f>Лист1!$D$2:$D$14</c:f>
            </c:numRef>
          </c:val>
        </c:ser>
        <c:gapWidth val="75"/>
        <c:overlap val="40"/>
        <c:axId val="140243328"/>
        <c:axId val="140244864"/>
      </c:barChart>
      <c:catAx>
        <c:axId val="14024332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140244864"/>
        <c:crosses val="autoZero"/>
        <c:auto val="1"/>
        <c:lblAlgn val="ctr"/>
        <c:lblOffset val="100"/>
      </c:catAx>
      <c:valAx>
        <c:axId val="14024486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b="1" i="0">
                <a:solidFill>
                  <a:srgbClr val="002060"/>
                </a:solidFill>
              </a:defRPr>
            </a:pPr>
            <a:endParaRPr lang="ru-RU"/>
          </a:p>
        </c:txPr>
        <c:crossAx val="140243328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</c:spPr>
    </c:plotArea>
    <c:plotVisOnly val="1"/>
  </c:chart>
  <c:spPr>
    <a:solidFill>
      <a:schemeClr val="accent5">
        <a:lumMod val="20000"/>
        <a:lumOff val="80000"/>
      </a:schemeClr>
    </a:solidFill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rPr lang="ru-RU" dirty="0">
                <a:solidFill>
                  <a:srgbClr val="002060"/>
                </a:solidFill>
              </a:rPr>
              <a:t>Иногородние </a:t>
            </a:r>
            <a:r>
              <a:rPr lang="ru-RU" dirty="0" smtClean="0">
                <a:solidFill>
                  <a:srgbClr val="002060"/>
                </a:solidFill>
              </a:rPr>
              <a:t>пациенты</a:t>
            </a:r>
            <a:endParaRPr lang="ru-RU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6462394584361187"/>
          <c:y val="4.1829772587665313E-2"/>
        </c:manualLayout>
      </c:layout>
      <c:spPr>
        <a:ln>
          <a:noFill/>
        </a:ln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7568858688431233E-4"/>
          <c:y val="0.13349214374290888"/>
          <c:w val="0.47423326257816523"/>
          <c:h val="0.697369006114722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Иногородние пациенты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explosion val="12"/>
          </c:dPt>
          <c:dPt>
            <c:idx val="2"/>
            <c:explosion val="20"/>
          </c:dPt>
          <c:dPt>
            <c:idx val="4"/>
            <c:explosion val="19"/>
          </c:dPt>
          <c:dLbls>
            <c:dLbl>
              <c:idx val="0"/>
              <c:layout>
                <c:manualLayout>
                  <c:x val="-0.12302013653835146"/>
                  <c:y val="0.12492465700409899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1.7318570363146123E-2"/>
                  <c:y val="9.9782740442967408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2"/>
              <c:layout>
                <c:manualLayout>
                  <c:x val="-0.10964603292983779"/>
                  <c:y val="-5.311475355841277E-3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3"/>
              <c:layout>
                <c:manualLayout>
                  <c:x val="4.1968905972118694E-3"/>
                  <c:y val="-4.1266758670208466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7030A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4"/>
              <c:layout>
                <c:manualLayout>
                  <c:x val="0.13304021570764729"/>
                  <c:y val="-4.70776386928690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По инициативе МО - 85 случаев</c:v>
                </c:pt>
                <c:pt idx="1">
                  <c:v>По инициативе пациента - 74 случая</c:v>
                </c:pt>
                <c:pt idx="2">
                  <c:v>Перевод в другое МО - 6 случаев</c:v>
                </c:pt>
                <c:pt idx="3">
                  <c:v>Самостоятельно прерванное лечение - 0 случаев</c:v>
                </c:pt>
                <c:pt idx="4">
                  <c:v>Смерть - 2 случая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</c:v>
                </c:pt>
                <c:pt idx="1">
                  <c:v>74</c:v>
                </c:pt>
                <c:pt idx="2">
                  <c:v>6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1"/>
        <c:txPr>
          <a:bodyPr/>
          <a:lstStyle/>
          <a:p>
            <a:pPr>
              <a:defRPr sz="1400"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="1">
                <a:solidFill>
                  <a:srgbClr val="7030A0"/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 b="1">
                <a:solidFill>
                  <a:schemeClr val="accent5">
                    <a:lumMod val="5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49052636163137686"/>
          <c:y val="0.17527065839073938"/>
          <c:w val="0.49254253994028441"/>
          <c:h val="0.7811308613145419"/>
        </c:manualLayout>
      </c:layout>
      <c:spPr>
        <a:scene3d>
          <a:camera prst="orthographicFront"/>
          <a:lightRig rig="threePt" dir="t"/>
        </a:scene3d>
        <a:sp3d>
          <a:bevelT/>
        </a:sp3d>
      </c:spPr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</c:chart>
  <c:spPr>
    <a:ln w="19050">
      <a:solidFill>
        <a:srgbClr val="0070C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rPr lang="ru-RU" dirty="0" smtClean="0"/>
              <a:t>Застрахованные в РА</a:t>
            </a:r>
            <a:endParaRPr lang="ru-RU" dirty="0"/>
          </a:p>
        </c:rich>
      </c:tx>
      <c:layout>
        <c:manualLayout>
          <c:xMode val="edge"/>
          <c:yMode val="edge"/>
          <c:x val="0.21835978667765021"/>
          <c:y val="4.1829772587665313E-2"/>
        </c:manualLayout>
      </c:layout>
      <c:spPr>
        <a:ln>
          <a:noFill/>
        </a:ln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7070527798469234E-2"/>
          <c:y val="0.13349214374290888"/>
          <c:w val="0.44882421542075401"/>
          <c:h val="0.660767955100516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Застрахованные в РА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explosion val="12"/>
          </c:dPt>
          <c:dPt>
            <c:idx val="2"/>
            <c:explosion val="20"/>
          </c:dPt>
          <c:dPt>
            <c:idx val="4"/>
            <c:explosion val="19"/>
          </c:dPt>
          <c:dLbls>
            <c:dLbl>
              <c:idx val="0"/>
              <c:layout>
                <c:manualLayout>
                  <c:x val="-0.16575689482904471"/>
                  <c:y val="9.275607972688822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3.4076571831930982E-2"/>
                  <c:y val="0.10352189393353044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2"/>
              <c:layout>
                <c:manualLayout>
                  <c:x val="-3.4763863206297999E-2"/>
                  <c:y val="-1.0432122959769311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3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3"/>
              <c:layout>
                <c:manualLayout>
                  <c:x val="3.6417952096594416E-2"/>
                  <c:y val="-5.3204506416917673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7030A0"/>
                      </a:solidFill>
                    </a:defRPr>
                  </a:pPr>
                  <a:endParaRPr lang="ru-RU"/>
                </a:p>
              </c:txPr>
              <c:showPercent val="1"/>
            </c:dLbl>
            <c:dLbl>
              <c:idx val="4"/>
              <c:layout>
                <c:manualLayout>
                  <c:x val="0.1400851277489934"/>
                  <c:y val="-2.3599031986601297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accent5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Percent val="1"/>
            </c:dLbl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По инициативе МО - 531 случай</c:v>
                </c:pt>
                <c:pt idx="1">
                  <c:v>По инициативе пациента - 295 случаев</c:v>
                </c:pt>
                <c:pt idx="2">
                  <c:v>Перевод в другое МО - 43 случая</c:v>
                </c:pt>
                <c:pt idx="3">
                  <c:v>Самостоятельно прерванное лечение - 0 случаев</c:v>
                </c:pt>
                <c:pt idx="4">
                  <c:v>Смерть - 59 случаев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531</c:v>
                </c:pt>
                <c:pt idx="1">
                  <c:v>295</c:v>
                </c:pt>
                <c:pt idx="2">
                  <c:v>43</c:v>
                </c:pt>
                <c:pt idx="3">
                  <c:v>0</c:v>
                </c:pt>
                <c:pt idx="4">
                  <c:v>59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1"/>
        <c:txPr>
          <a:bodyPr/>
          <a:lstStyle/>
          <a:p>
            <a:pPr>
              <a:defRPr sz="1400"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="1">
                <a:solidFill>
                  <a:srgbClr val="7030A0"/>
                </a:solidFill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 b="1">
                <a:solidFill>
                  <a:schemeClr val="accent5">
                    <a:lumMod val="50000"/>
                  </a:schemeClr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43924940897531395"/>
          <c:y val="0.17625896911019553"/>
          <c:w val="0.54326424620773506"/>
          <c:h val="0.82374103088980777"/>
        </c:manualLayout>
      </c:layout>
      <c:spPr>
        <a:scene3d>
          <a:camera prst="orthographicFront"/>
          <a:lightRig rig="threePt" dir="t"/>
        </a:scene3d>
        <a:sp3d>
          <a:bevelT/>
        </a:sp3d>
      </c:spPr>
      <c:txPr>
        <a:bodyPr/>
        <a:lstStyle/>
        <a:p>
          <a:pPr>
            <a:defRPr sz="1400" b="1">
              <a:solidFill>
                <a:srgbClr val="002060"/>
              </a:solidFill>
            </a:defRPr>
          </a:pPr>
          <a:endParaRPr lang="ru-RU"/>
        </a:p>
      </c:txPr>
    </c:legend>
    <c:plotVisOnly val="1"/>
  </c:chart>
  <c:spPr>
    <a:ln w="19050">
      <a:solidFill>
        <a:srgbClr val="0070C0"/>
      </a:solidFill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2.2916666666666672E-2"/>
          <c:y val="3.437500000000001E-2"/>
          <c:w val="0.72650524934383265"/>
          <c:h val="0.9312500000000000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 полугодие 2016 г.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полугодие 2017 г.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</c:numRef>
          </c:val>
        </c:ser>
        <c:axId val="140492160"/>
        <c:axId val="140493952"/>
      </c:barChart>
      <c:catAx>
        <c:axId val="140492160"/>
        <c:scaling>
          <c:orientation val="minMax"/>
        </c:scaling>
        <c:delete val="1"/>
        <c:axPos val="b"/>
        <c:tickLblPos val="nextTo"/>
        <c:crossAx val="140493952"/>
        <c:crosses val="autoZero"/>
        <c:auto val="1"/>
        <c:lblAlgn val="ctr"/>
        <c:lblOffset val="100"/>
      </c:catAx>
      <c:valAx>
        <c:axId val="140493952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4049216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6963272873644542"/>
          <c:y val="0.41951500984251988"/>
          <c:w val="0.33036727126355558"/>
          <c:h val="0.3392577445296634"/>
        </c:manualLayout>
      </c:layout>
      <c:txPr>
        <a:bodyPr/>
        <a:lstStyle/>
        <a:p>
          <a:pPr>
            <a:defRPr sz="18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Лист1!$A$2:$A$3</c:f>
              <c:strCache>
                <c:ptCount val="2"/>
                <c:pt idx="0">
                  <c:v>1 полугодие 2016 г.</c:v>
                </c:pt>
                <c:pt idx="1">
                  <c:v>1 полугодие 2017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</c:v>
                </c:pt>
                <c:pt idx="1">
                  <c:v>106.5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1 полугодие 2016 г.</c:v>
                </c:pt>
                <c:pt idx="1">
                  <c:v>1 полугодие 2017 г.</c:v>
                </c:pt>
              </c:strCache>
            </c:strRef>
          </c:cat>
          <c:val>
            <c:numRef>
              <c:f>Лист1!$C$2:$C$3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1 полугодие 2016 г.</c:v>
                </c:pt>
                <c:pt idx="1">
                  <c:v>1 полугодие 2017 г.</c:v>
                </c:pt>
              </c:strCache>
            </c:strRef>
          </c:cat>
          <c:val>
            <c:numRef>
              <c:f>Лист1!$D$2:$D$3</c:f>
            </c:numRef>
          </c:val>
        </c:ser>
        <c:overlap val="100"/>
        <c:axId val="140731520"/>
        <c:axId val="140733056"/>
      </c:barChart>
      <c:catAx>
        <c:axId val="14073152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>
                <a:solidFill>
                  <a:srgbClr val="002060"/>
                </a:solidFill>
              </a:defRPr>
            </a:pPr>
            <a:endParaRPr lang="ru-RU"/>
          </a:p>
        </c:txPr>
        <c:crossAx val="140733056"/>
        <c:crosses val="autoZero"/>
        <c:auto val="1"/>
        <c:lblAlgn val="ctr"/>
        <c:lblOffset val="100"/>
      </c:catAx>
      <c:valAx>
        <c:axId val="140733056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407315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Не принято к оплате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Лист1!$A$2:$A$3</c:f>
              <c:strCache>
                <c:ptCount val="2"/>
                <c:pt idx="0">
                  <c:v>1 полугодие 2016 г.</c:v>
                </c:pt>
                <c:pt idx="1">
                  <c:v>1 полугодие 2017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3.2</c:v>
                </c:pt>
                <c:pt idx="1">
                  <c:v>4.8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Перечислено средств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Лист1!$A$2:$A$3</c:f>
              <c:strCache>
                <c:ptCount val="2"/>
                <c:pt idx="0">
                  <c:v>1 полугодие 2016 г.</c:v>
                </c:pt>
                <c:pt idx="1">
                  <c:v>1 полугодие 2017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96.8</c:v>
                </c:pt>
                <c:pt idx="1">
                  <c:v>95.1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Представлено счетов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Лист1!$A$2:$A$3</c:f>
              <c:strCache>
                <c:ptCount val="2"/>
                <c:pt idx="0">
                  <c:v>1 полугодие 2016 г.</c:v>
                </c:pt>
                <c:pt idx="1">
                  <c:v>1 полугодие 2017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hape val="box"/>
        <c:axId val="140987776"/>
        <c:axId val="140989568"/>
        <c:axId val="99220992"/>
      </c:bar3DChart>
      <c:catAx>
        <c:axId val="14098777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solidFill>
                  <a:srgbClr val="002060"/>
                </a:solidFill>
              </a:defRPr>
            </a:pPr>
            <a:endParaRPr lang="ru-RU"/>
          </a:p>
        </c:txPr>
        <c:crossAx val="140989568"/>
        <c:crosses val="autoZero"/>
        <c:auto val="1"/>
        <c:lblAlgn val="ctr"/>
        <c:lblOffset val="100"/>
      </c:catAx>
      <c:valAx>
        <c:axId val="140989568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140987776"/>
        <c:crosses val="autoZero"/>
        <c:crossBetween val="between"/>
      </c:valAx>
      <c:serAx>
        <c:axId val="99220992"/>
        <c:scaling>
          <c:orientation val="minMax"/>
        </c:scaling>
        <c:delete val="1"/>
        <c:axPos val="b"/>
        <c:tickLblPos val="nextTo"/>
        <c:crossAx val="140989568"/>
        <c:crosses val="autoZero"/>
      </c:ser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</c:legendEntry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9.8900904676542348E-2"/>
          <c:y val="4.9960875984251973E-2"/>
          <c:w val="0.66940153798688573"/>
          <c:h val="0.79480216535433057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144</c:v>
                </c:pt>
                <c:pt idx="1">
                  <c:v>129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экспертиз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538</c:v>
                </c:pt>
                <c:pt idx="1">
                  <c:v>130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Лист1!$D$2:$D$3</c:f>
            </c:numRef>
          </c:val>
        </c:ser>
        <c:shape val="box"/>
        <c:axId val="146045568"/>
        <c:axId val="146047360"/>
        <c:axId val="141495360"/>
      </c:bar3DChart>
      <c:catAx>
        <c:axId val="1460455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146047360"/>
        <c:crosses val="autoZero"/>
        <c:auto val="1"/>
        <c:lblAlgn val="ctr"/>
        <c:lblOffset val="100"/>
      </c:catAx>
      <c:valAx>
        <c:axId val="1460473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</a:defRPr>
            </a:pPr>
            <a:endParaRPr lang="ru-RU"/>
          </a:p>
        </c:txPr>
        <c:crossAx val="146045568"/>
        <c:crosses val="autoZero"/>
        <c:crossBetween val="between"/>
      </c:valAx>
      <c:serAx>
        <c:axId val="141495360"/>
        <c:scaling>
          <c:orientation val="minMax"/>
        </c:scaling>
        <c:delete val="1"/>
        <c:axPos val="b"/>
        <c:tickLblPos val="nextTo"/>
        <c:crossAx val="146047360"/>
        <c:crosses val="autoZero"/>
      </c:ser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ru-RU"/>
          </a:p>
        </c:txPr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43F382-A9F2-4521-9A38-EE6CCB98DE2C}" type="doc">
      <dgm:prSet loTypeId="urn:microsoft.com/office/officeart/2005/8/layout/h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558FBF8-6601-4A39-9357-746F6AA29713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/>
            <a:t>1 полугодие 2017 г.</a:t>
          </a:r>
          <a:endParaRPr lang="ru-RU" sz="2000" b="1" dirty="0"/>
        </a:p>
      </dgm:t>
    </dgm:pt>
    <dgm:pt modelId="{25D673CB-44E4-46A7-B37B-62C132417ECE}" type="parTrans" cxnId="{41993195-B2E0-4E82-B2E5-DDBDE93EB060}">
      <dgm:prSet/>
      <dgm:spPr/>
      <dgm:t>
        <a:bodyPr/>
        <a:lstStyle/>
        <a:p>
          <a:endParaRPr lang="ru-RU"/>
        </a:p>
      </dgm:t>
    </dgm:pt>
    <dgm:pt modelId="{DD840982-8BCD-43BE-AEAF-5327F53DBA26}" type="sibTrans" cxnId="{41993195-B2E0-4E82-B2E5-DDBDE93EB060}">
      <dgm:prSet/>
      <dgm:spPr/>
      <dgm:t>
        <a:bodyPr/>
        <a:lstStyle/>
        <a:p>
          <a:endParaRPr lang="ru-RU"/>
        </a:p>
      </dgm:t>
    </dgm:pt>
    <dgm:pt modelId="{093C8D42-8064-4C15-8413-C1EA35D4A409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/>
            <a:t>Выявлено </a:t>
          </a:r>
        </a:p>
        <a:p>
          <a:r>
            <a:rPr lang="ru-RU" b="1" dirty="0" smtClean="0"/>
            <a:t>42 974 счета с нарушениями</a:t>
          </a:r>
          <a:endParaRPr lang="ru-RU" b="1" dirty="0"/>
        </a:p>
      </dgm:t>
    </dgm:pt>
    <dgm:pt modelId="{3CE85B86-492D-4436-95AB-CA92016423C6}" type="parTrans" cxnId="{E85D603F-4086-446A-8200-AD6AFD2A77E6}">
      <dgm:prSet/>
      <dgm:spPr/>
      <dgm:t>
        <a:bodyPr/>
        <a:lstStyle/>
        <a:p>
          <a:endParaRPr lang="ru-RU"/>
        </a:p>
      </dgm:t>
    </dgm:pt>
    <dgm:pt modelId="{F60D5A4E-542B-43C5-84C6-975A1916A992}" type="sibTrans" cxnId="{E85D603F-4086-446A-8200-AD6AFD2A77E6}">
      <dgm:prSet/>
      <dgm:spPr/>
      <dgm:t>
        <a:bodyPr/>
        <a:lstStyle/>
        <a:p>
          <a:endParaRPr lang="ru-RU"/>
        </a:p>
      </dgm:t>
    </dgm:pt>
    <dgm:pt modelId="{5428D8F0-551C-4558-8B83-763290C7E5E5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10,1</a:t>
          </a:r>
          <a:r>
            <a:rPr lang="ru-RU" dirty="0" smtClean="0">
              <a:solidFill>
                <a:srgbClr val="002060"/>
              </a:solidFill>
            </a:rPr>
            <a:t> % </a:t>
          </a:r>
        </a:p>
        <a:p>
          <a:r>
            <a:rPr lang="ru-RU" b="1" dirty="0" smtClean="0">
              <a:solidFill>
                <a:srgbClr val="002060"/>
              </a:solidFill>
            </a:rPr>
            <a:t>от общего количества счетов</a:t>
          </a:r>
          <a:endParaRPr lang="ru-RU" b="1" dirty="0">
            <a:solidFill>
              <a:srgbClr val="002060"/>
            </a:solidFill>
          </a:endParaRPr>
        </a:p>
      </dgm:t>
    </dgm:pt>
    <dgm:pt modelId="{A6074CC3-A49D-4317-A291-B1E9C9114524}" type="parTrans" cxnId="{B56EC953-D22C-4BDE-A233-7E2BFB04CBDE}">
      <dgm:prSet/>
      <dgm:spPr/>
      <dgm:t>
        <a:bodyPr/>
        <a:lstStyle/>
        <a:p>
          <a:endParaRPr lang="ru-RU"/>
        </a:p>
      </dgm:t>
    </dgm:pt>
    <dgm:pt modelId="{B6739974-DBCD-40AC-A390-D19E0FC8DBCC}" type="sibTrans" cxnId="{B56EC953-D22C-4BDE-A233-7E2BFB04CBDE}">
      <dgm:prSet/>
      <dgm:spPr/>
      <dgm:t>
        <a:bodyPr/>
        <a:lstStyle/>
        <a:p>
          <a:endParaRPr lang="ru-RU"/>
        </a:p>
      </dgm:t>
    </dgm:pt>
    <dgm:pt modelId="{13F23702-9067-4654-8D18-4F56E8C96408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/>
            <a:t>46 506 нарушений в них</a:t>
          </a:r>
          <a:endParaRPr lang="ru-RU" b="1" dirty="0"/>
        </a:p>
      </dgm:t>
    </dgm:pt>
    <dgm:pt modelId="{AA7C0C19-F558-43D5-9ED5-64D9B44B678B}" type="parTrans" cxnId="{FA12CC14-5497-4F33-B4BB-6D649BEAD40D}">
      <dgm:prSet/>
      <dgm:spPr/>
      <dgm:t>
        <a:bodyPr/>
        <a:lstStyle/>
        <a:p>
          <a:endParaRPr lang="ru-RU"/>
        </a:p>
      </dgm:t>
    </dgm:pt>
    <dgm:pt modelId="{E3AF2557-6EB3-4279-BE61-17CB9A6B41D6}" type="sibTrans" cxnId="{FA12CC14-5497-4F33-B4BB-6D649BEAD40D}">
      <dgm:prSet/>
      <dgm:spPr/>
      <dgm:t>
        <a:bodyPr/>
        <a:lstStyle/>
        <a:p>
          <a:endParaRPr lang="ru-RU"/>
        </a:p>
      </dgm:t>
    </dgm:pt>
    <dgm:pt modelId="{15DDD3CD-A2C6-460D-8645-828A95E566CA}" type="pres">
      <dgm:prSet presAssocID="{E443F382-A9F2-4521-9A38-EE6CCB98DE2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CB559C-8C1B-440C-BF54-846F1A702401}" type="pres">
      <dgm:prSet presAssocID="{3558FBF8-6601-4A39-9357-746F6AA29713}" presName="roof" presStyleLbl="dkBgShp" presStyleIdx="0" presStyleCnt="2"/>
      <dgm:spPr/>
      <dgm:t>
        <a:bodyPr/>
        <a:lstStyle/>
        <a:p>
          <a:endParaRPr lang="ru-RU"/>
        </a:p>
      </dgm:t>
    </dgm:pt>
    <dgm:pt modelId="{62A4377B-980B-46E3-9419-B4B14A6D2828}" type="pres">
      <dgm:prSet presAssocID="{3558FBF8-6601-4A39-9357-746F6AA29713}" presName="pillars" presStyleCnt="0"/>
      <dgm:spPr/>
    </dgm:pt>
    <dgm:pt modelId="{512556D7-82D8-419B-87F4-201FAB308F06}" type="pres">
      <dgm:prSet presAssocID="{3558FBF8-6601-4A39-9357-746F6AA2971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ED5B5-431B-4644-8A8D-CAF78B77160B}" type="pres">
      <dgm:prSet presAssocID="{5428D8F0-551C-4558-8B83-763290C7E5E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A907F9-4217-440E-93C3-F2B4D12EA35A}" type="pres">
      <dgm:prSet presAssocID="{13F23702-9067-4654-8D18-4F56E8C96408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007E6-3518-4B54-9DBD-ECF373D7551B}" type="pres">
      <dgm:prSet presAssocID="{3558FBF8-6601-4A39-9357-746F6AA29713}" presName="base" presStyleLbl="dkBgShp" presStyleIdx="1" presStyleCnt="2"/>
      <dgm:spPr/>
    </dgm:pt>
  </dgm:ptLst>
  <dgm:cxnLst>
    <dgm:cxn modelId="{FA12CC14-5497-4F33-B4BB-6D649BEAD40D}" srcId="{3558FBF8-6601-4A39-9357-746F6AA29713}" destId="{13F23702-9067-4654-8D18-4F56E8C96408}" srcOrd="2" destOrd="0" parTransId="{AA7C0C19-F558-43D5-9ED5-64D9B44B678B}" sibTransId="{E3AF2557-6EB3-4279-BE61-17CB9A6B41D6}"/>
    <dgm:cxn modelId="{E85D603F-4086-446A-8200-AD6AFD2A77E6}" srcId="{3558FBF8-6601-4A39-9357-746F6AA29713}" destId="{093C8D42-8064-4C15-8413-C1EA35D4A409}" srcOrd="0" destOrd="0" parTransId="{3CE85B86-492D-4436-95AB-CA92016423C6}" sibTransId="{F60D5A4E-542B-43C5-84C6-975A1916A992}"/>
    <dgm:cxn modelId="{41993195-B2E0-4E82-B2E5-DDBDE93EB060}" srcId="{E443F382-A9F2-4521-9A38-EE6CCB98DE2C}" destId="{3558FBF8-6601-4A39-9357-746F6AA29713}" srcOrd="0" destOrd="0" parTransId="{25D673CB-44E4-46A7-B37B-62C132417ECE}" sibTransId="{DD840982-8BCD-43BE-AEAF-5327F53DBA26}"/>
    <dgm:cxn modelId="{E256DE1B-4066-468C-B8EA-575A2F235051}" type="presOf" srcId="{13F23702-9067-4654-8D18-4F56E8C96408}" destId="{28A907F9-4217-440E-93C3-F2B4D12EA35A}" srcOrd="0" destOrd="0" presId="urn:microsoft.com/office/officeart/2005/8/layout/hList3"/>
    <dgm:cxn modelId="{9211BDDA-31A7-4B5E-AA8E-D7E86BFA21BF}" type="presOf" srcId="{3558FBF8-6601-4A39-9357-746F6AA29713}" destId="{1CCB559C-8C1B-440C-BF54-846F1A702401}" srcOrd="0" destOrd="0" presId="urn:microsoft.com/office/officeart/2005/8/layout/hList3"/>
    <dgm:cxn modelId="{47C8318F-AD4E-48BE-80EF-C746A93054F4}" type="presOf" srcId="{5428D8F0-551C-4558-8B83-763290C7E5E5}" destId="{15DED5B5-431B-4644-8A8D-CAF78B77160B}" srcOrd="0" destOrd="0" presId="urn:microsoft.com/office/officeart/2005/8/layout/hList3"/>
    <dgm:cxn modelId="{B56EC953-D22C-4BDE-A233-7E2BFB04CBDE}" srcId="{3558FBF8-6601-4A39-9357-746F6AA29713}" destId="{5428D8F0-551C-4558-8B83-763290C7E5E5}" srcOrd="1" destOrd="0" parTransId="{A6074CC3-A49D-4317-A291-B1E9C9114524}" sibTransId="{B6739974-DBCD-40AC-A390-D19E0FC8DBCC}"/>
    <dgm:cxn modelId="{2A13DF23-02EF-43BF-BA01-460CED306DAF}" type="presOf" srcId="{093C8D42-8064-4C15-8413-C1EA35D4A409}" destId="{512556D7-82D8-419B-87F4-201FAB308F06}" srcOrd="0" destOrd="0" presId="urn:microsoft.com/office/officeart/2005/8/layout/hList3"/>
    <dgm:cxn modelId="{A29E50BC-FD73-4AED-8426-70A98FCA9857}" type="presOf" srcId="{E443F382-A9F2-4521-9A38-EE6CCB98DE2C}" destId="{15DDD3CD-A2C6-460D-8645-828A95E566CA}" srcOrd="0" destOrd="0" presId="urn:microsoft.com/office/officeart/2005/8/layout/hList3"/>
    <dgm:cxn modelId="{F9FD9E00-08D2-45EE-9441-C8C036BC92A4}" type="presParOf" srcId="{15DDD3CD-A2C6-460D-8645-828A95E566CA}" destId="{1CCB559C-8C1B-440C-BF54-846F1A702401}" srcOrd="0" destOrd="0" presId="urn:microsoft.com/office/officeart/2005/8/layout/hList3"/>
    <dgm:cxn modelId="{0B777FD1-BB55-4781-BE63-D5B620532981}" type="presParOf" srcId="{15DDD3CD-A2C6-460D-8645-828A95E566CA}" destId="{62A4377B-980B-46E3-9419-B4B14A6D2828}" srcOrd="1" destOrd="0" presId="urn:microsoft.com/office/officeart/2005/8/layout/hList3"/>
    <dgm:cxn modelId="{CAF9599C-353A-4946-89D3-DC4B29628618}" type="presParOf" srcId="{62A4377B-980B-46E3-9419-B4B14A6D2828}" destId="{512556D7-82D8-419B-87F4-201FAB308F06}" srcOrd="0" destOrd="0" presId="urn:microsoft.com/office/officeart/2005/8/layout/hList3"/>
    <dgm:cxn modelId="{3005D8FD-813C-4E16-9554-AAFBC6E2AF28}" type="presParOf" srcId="{62A4377B-980B-46E3-9419-B4B14A6D2828}" destId="{15DED5B5-431B-4644-8A8D-CAF78B77160B}" srcOrd="1" destOrd="0" presId="urn:microsoft.com/office/officeart/2005/8/layout/hList3"/>
    <dgm:cxn modelId="{BFC82002-F6F5-48E1-904A-6C84E18B0946}" type="presParOf" srcId="{62A4377B-980B-46E3-9419-B4B14A6D2828}" destId="{28A907F9-4217-440E-93C3-F2B4D12EA35A}" srcOrd="2" destOrd="0" presId="urn:microsoft.com/office/officeart/2005/8/layout/hList3"/>
    <dgm:cxn modelId="{6DFEDC6E-8F88-4AF9-BBEE-A198C6E28601}" type="presParOf" srcId="{15DDD3CD-A2C6-460D-8645-828A95E566CA}" destId="{2AE007E6-3518-4B54-9DBD-ECF373D7551B}" srcOrd="2" destOrd="0" presId="urn:microsoft.com/office/officeart/2005/8/layout/h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43F382-A9F2-4521-9A38-EE6CCB98DE2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58FBF8-6601-4A39-9357-746F6AA29713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1 полугодие 2016 г.</a:t>
          </a:r>
          <a:endParaRPr lang="ru-RU" sz="2000" b="1" dirty="0">
            <a:solidFill>
              <a:srgbClr val="002060"/>
            </a:solidFill>
          </a:endParaRPr>
        </a:p>
      </dgm:t>
    </dgm:pt>
    <dgm:pt modelId="{25D673CB-44E4-46A7-B37B-62C132417ECE}" type="parTrans" cxnId="{41993195-B2E0-4E82-B2E5-DDBDE93EB060}">
      <dgm:prSet/>
      <dgm:spPr/>
      <dgm:t>
        <a:bodyPr/>
        <a:lstStyle/>
        <a:p>
          <a:endParaRPr lang="ru-RU"/>
        </a:p>
      </dgm:t>
    </dgm:pt>
    <dgm:pt modelId="{DD840982-8BCD-43BE-AEAF-5327F53DBA26}" type="sibTrans" cxnId="{41993195-B2E0-4E82-B2E5-DDBDE93EB060}">
      <dgm:prSet/>
      <dgm:spPr/>
      <dgm:t>
        <a:bodyPr/>
        <a:lstStyle/>
        <a:p>
          <a:endParaRPr lang="ru-RU"/>
        </a:p>
      </dgm:t>
    </dgm:pt>
    <dgm:pt modelId="{093C8D42-8064-4C15-8413-C1EA35D4A409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/>
            <a:t>Выявлено </a:t>
          </a:r>
        </a:p>
        <a:p>
          <a:r>
            <a:rPr lang="ru-RU" b="1" dirty="0" smtClean="0"/>
            <a:t>54 994 счета с нарушениями</a:t>
          </a:r>
          <a:endParaRPr lang="ru-RU" b="1" dirty="0"/>
        </a:p>
      </dgm:t>
    </dgm:pt>
    <dgm:pt modelId="{3CE85B86-492D-4436-95AB-CA92016423C6}" type="parTrans" cxnId="{E85D603F-4086-446A-8200-AD6AFD2A77E6}">
      <dgm:prSet/>
      <dgm:spPr/>
      <dgm:t>
        <a:bodyPr/>
        <a:lstStyle/>
        <a:p>
          <a:endParaRPr lang="ru-RU"/>
        </a:p>
      </dgm:t>
    </dgm:pt>
    <dgm:pt modelId="{F60D5A4E-542B-43C5-84C6-975A1916A992}" type="sibTrans" cxnId="{E85D603F-4086-446A-8200-AD6AFD2A77E6}">
      <dgm:prSet/>
      <dgm:spPr/>
      <dgm:t>
        <a:bodyPr/>
        <a:lstStyle/>
        <a:p>
          <a:endParaRPr lang="ru-RU"/>
        </a:p>
      </dgm:t>
    </dgm:pt>
    <dgm:pt modelId="{5428D8F0-551C-4558-8B83-763290C7E5E5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12 % </a:t>
          </a:r>
        </a:p>
        <a:p>
          <a:r>
            <a:rPr lang="ru-RU" b="1" dirty="0" smtClean="0">
              <a:solidFill>
                <a:srgbClr val="002060"/>
              </a:solidFill>
            </a:rPr>
            <a:t>от общего количества счетов</a:t>
          </a:r>
          <a:endParaRPr lang="ru-RU" b="1" dirty="0">
            <a:solidFill>
              <a:srgbClr val="002060"/>
            </a:solidFill>
          </a:endParaRPr>
        </a:p>
      </dgm:t>
    </dgm:pt>
    <dgm:pt modelId="{A6074CC3-A49D-4317-A291-B1E9C9114524}" type="parTrans" cxnId="{B56EC953-D22C-4BDE-A233-7E2BFB04CBDE}">
      <dgm:prSet/>
      <dgm:spPr/>
      <dgm:t>
        <a:bodyPr/>
        <a:lstStyle/>
        <a:p>
          <a:endParaRPr lang="ru-RU"/>
        </a:p>
      </dgm:t>
    </dgm:pt>
    <dgm:pt modelId="{B6739974-DBCD-40AC-A390-D19E0FC8DBCC}" type="sibTrans" cxnId="{B56EC953-D22C-4BDE-A233-7E2BFB04CBDE}">
      <dgm:prSet/>
      <dgm:spPr/>
      <dgm:t>
        <a:bodyPr/>
        <a:lstStyle/>
        <a:p>
          <a:endParaRPr lang="ru-RU"/>
        </a:p>
      </dgm:t>
    </dgm:pt>
    <dgm:pt modelId="{13F23702-9067-4654-8D18-4F56E8C96408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/>
            <a:t>49 061 нарушений в них</a:t>
          </a:r>
          <a:endParaRPr lang="ru-RU" b="1" dirty="0"/>
        </a:p>
      </dgm:t>
    </dgm:pt>
    <dgm:pt modelId="{AA7C0C19-F558-43D5-9ED5-64D9B44B678B}" type="parTrans" cxnId="{FA12CC14-5497-4F33-B4BB-6D649BEAD40D}">
      <dgm:prSet/>
      <dgm:spPr/>
      <dgm:t>
        <a:bodyPr/>
        <a:lstStyle/>
        <a:p>
          <a:endParaRPr lang="ru-RU"/>
        </a:p>
      </dgm:t>
    </dgm:pt>
    <dgm:pt modelId="{E3AF2557-6EB3-4279-BE61-17CB9A6B41D6}" type="sibTrans" cxnId="{FA12CC14-5497-4F33-B4BB-6D649BEAD40D}">
      <dgm:prSet/>
      <dgm:spPr/>
      <dgm:t>
        <a:bodyPr/>
        <a:lstStyle/>
        <a:p>
          <a:endParaRPr lang="ru-RU"/>
        </a:p>
      </dgm:t>
    </dgm:pt>
    <dgm:pt modelId="{15DDD3CD-A2C6-460D-8645-828A95E566CA}" type="pres">
      <dgm:prSet presAssocID="{E443F382-A9F2-4521-9A38-EE6CCB98DE2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CB559C-8C1B-440C-BF54-846F1A702401}" type="pres">
      <dgm:prSet presAssocID="{3558FBF8-6601-4A39-9357-746F6AA29713}" presName="roof" presStyleLbl="dkBgShp" presStyleIdx="0" presStyleCnt="2"/>
      <dgm:spPr/>
      <dgm:t>
        <a:bodyPr/>
        <a:lstStyle/>
        <a:p>
          <a:endParaRPr lang="ru-RU"/>
        </a:p>
      </dgm:t>
    </dgm:pt>
    <dgm:pt modelId="{62A4377B-980B-46E3-9419-B4B14A6D2828}" type="pres">
      <dgm:prSet presAssocID="{3558FBF8-6601-4A39-9357-746F6AA29713}" presName="pillars" presStyleCnt="0"/>
      <dgm:spPr/>
    </dgm:pt>
    <dgm:pt modelId="{512556D7-82D8-419B-87F4-201FAB308F06}" type="pres">
      <dgm:prSet presAssocID="{3558FBF8-6601-4A39-9357-746F6AA29713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ED5B5-431B-4644-8A8D-CAF78B77160B}" type="pres">
      <dgm:prSet presAssocID="{5428D8F0-551C-4558-8B83-763290C7E5E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A907F9-4217-440E-93C3-F2B4D12EA35A}" type="pres">
      <dgm:prSet presAssocID="{13F23702-9067-4654-8D18-4F56E8C96408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007E6-3518-4B54-9DBD-ECF373D7551B}" type="pres">
      <dgm:prSet presAssocID="{3558FBF8-6601-4A39-9357-746F6AA29713}" presName="base" presStyleLbl="dkBgShp" presStyleIdx="1" presStyleCnt="2"/>
      <dgm:spPr/>
    </dgm:pt>
  </dgm:ptLst>
  <dgm:cxnLst>
    <dgm:cxn modelId="{FA12CC14-5497-4F33-B4BB-6D649BEAD40D}" srcId="{3558FBF8-6601-4A39-9357-746F6AA29713}" destId="{13F23702-9067-4654-8D18-4F56E8C96408}" srcOrd="2" destOrd="0" parTransId="{AA7C0C19-F558-43D5-9ED5-64D9B44B678B}" sibTransId="{E3AF2557-6EB3-4279-BE61-17CB9A6B41D6}"/>
    <dgm:cxn modelId="{E85D603F-4086-446A-8200-AD6AFD2A77E6}" srcId="{3558FBF8-6601-4A39-9357-746F6AA29713}" destId="{093C8D42-8064-4C15-8413-C1EA35D4A409}" srcOrd="0" destOrd="0" parTransId="{3CE85B86-492D-4436-95AB-CA92016423C6}" sibTransId="{F60D5A4E-542B-43C5-84C6-975A1916A992}"/>
    <dgm:cxn modelId="{41993195-B2E0-4E82-B2E5-DDBDE93EB060}" srcId="{E443F382-A9F2-4521-9A38-EE6CCB98DE2C}" destId="{3558FBF8-6601-4A39-9357-746F6AA29713}" srcOrd="0" destOrd="0" parTransId="{25D673CB-44E4-46A7-B37B-62C132417ECE}" sibTransId="{DD840982-8BCD-43BE-AEAF-5327F53DBA26}"/>
    <dgm:cxn modelId="{4A70533E-8A06-49F2-82B6-80C0102B418B}" type="presOf" srcId="{13F23702-9067-4654-8D18-4F56E8C96408}" destId="{28A907F9-4217-440E-93C3-F2B4D12EA35A}" srcOrd="0" destOrd="0" presId="urn:microsoft.com/office/officeart/2005/8/layout/hList3"/>
    <dgm:cxn modelId="{F479F803-CC97-4FA7-B62F-09B326B9D609}" type="presOf" srcId="{5428D8F0-551C-4558-8B83-763290C7E5E5}" destId="{15DED5B5-431B-4644-8A8D-CAF78B77160B}" srcOrd="0" destOrd="0" presId="urn:microsoft.com/office/officeart/2005/8/layout/hList3"/>
    <dgm:cxn modelId="{B56EC953-D22C-4BDE-A233-7E2BFB04CBDE}" srcId="{3558FBF8-6601-4A39-9357-746F6AA29713}" destId="{5428D8F0-551C-4558-8B83-763290C7E5E5}" srcOrd="1" destOrd="0" parTransId="{A6074CC3-A49D-4317-A291-B1E9C9114524}" sibTransId="{B6739974-DBCD-40AC-A390-D19E0FC8DBCC}"/>
    <dgm:cxn modelId="{D1FC3358-8CB6-4464-8D6B-04C1DDC1E2C2}" type="presOf" srcId="{093C8D42-8064-4C15-8413-C1EA35D4A409}" destId="{512556D7-82D8-419B-87F4-201FAB308F06}" srcOrd="0" destOrd="0" presId="urn:microsoft.com/office/officeart/2005/8/layout/hList3"/>
    <dgm:cxn modelId="{BD3DBF70-C7DF-41C5-A3F7-EE7AB5798398}" type="presOf" srcId="{E443F382-A9F2-4521-9A38-EE6CCB98DE2C}" destId="{15DDD3CD-A2C6-460D-8645-828A95E566CA}" srcOrd="0" destOrd="0" presId="urn:microsoft.com/office/officeart/2005/8/layout/hList3"/>
    <dgm:cxn modelId="{4B8EDCC2-EA77-4CB4-AF1A-5054E6E74F1A}" type="presOf" srcId="{3558FBF8-6601-4A39-9357-746F6AA29713}" destId="{1CCB559C-8C1B-440C-BF54-846F1A702401}" srcOrd="0" destOrd="0" presId="urn:microsoft.com/office/officeart/2005/8/layout/hList3"/>
    <dgm:cxn modelId="{C9435ADC-A407-42C7-BDF2-1BED5C98C0FF}" type="presParOf" srcId="{15DDD3CD-A2C6-460D-8645-828A95E566CA}" destId="{1CCB559C-8C1B-440C-BF54-846F1A702401}" srcOrd="0" destOrd="0" presId="urn:microsoft.com/office/officeart/2005/8/layout/hList3"/>
    <dgm:cxn modelId="{D942E67F-5B26-4CAB-B764-8F9D920FC765}" type="presParOf" srcId="{15DDD3CD-A2C6-460D-8645-828A95E566CA}" destId="{62A4377B-980B-46E3-9419-B4B14A6D2828}" srcOrd="1" destOrd="0" presId="urn:microsoft.com/office/officeart/2005/8/layout/hList3"/>
    <dgm:cxn modelId="{C34D9EC0-4FE4-4DA9-BF1C-3B9127D5180B}" type="presParOf" srcId="{62A4377B-980B-46E3-9419-B4B14A6D2828}" destId="{512556D7-82D8-419B-87F4-201FAB308F06}" srcOrd="0" destOrd="0" presId="urn:microsoft.com/office/officeart/2005/8/layout/hList3"/>
    <dgm:cxn modelId="{D35F692D-5B65-4ECB-9A1A-65D0BB345F3C}" type="presParOf" srcId="{62A4377B-980B-46E3-9419-B4B14A6D2828}" destId="{15DED5B5-431B-4644-8A8D-CAF78B77160B}" srcOrd="1" destOrd="0" presId="urn:microsoft.com/office/officeart/2005/8/layout/hList3"/>
    <dgm:cxn modelId="{EE8D4262-C133-4D0F-A837-F9A2E62F3F8F}" type="presParOf" srcId="{62A4377B-980B-46E3-9419-B4B14A6D2828}" destId="{28A907F9-4217-440E-93C3-F2B4D12EA35A}" srcOrd="2" destOrd="0" presId="urn:microsoft.com/office/officeart/2005/8/layout/hList3"/>
    <dgm:cxn modelId="{1169971F-A8E6-478B-A310-E3B961C7DB62}" type="presParOf" srcId="{15DDD3CD-A2C6-460D-8645-828A95E566CA}" destId="{2AE007E6-3518-4B54-9DBD-ECF373D7551B}" srcOrd="2" destOrd="0" presId="urn:microsoft.com/office/officeart/2005/8/layout/hLis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4203C9-ADF5-41D3-9482-5EFAFB18617D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404F0A4-C5FA-4201-A8D5-31CFC78487C0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5F788DBB-F6D4-4E93-B34F-285F75B7E0C0}" type="parTrans" cxnId="{AC0992A6-BE6F-4CA3-8665-7C6163F839D0}">
      <dgm:prSet/>
      <dgm:spPr/>
      <dgm:t>
        <a:bodyPr/>
        <a:lstStyle/>
        <a:p>
          <a:endParaRPr lang="ru-RU"/>
        </a:p>
      </dgm:t>
    </dgm:pt>
    <dgm:pt modelId="{8EDB4804-AC26-4CA9-9424-B779886B9A3F}" type="sibTrans" cxnId="{AC0992A6-BE6F-4CA3-8665-7C6163F839D0}">
      <dgm:prSet/>
      <dgm:spPr/>
      <dgm:t>
        <a:bodyPr/>
        <a:lstStyle/>
        <a:p>
          <a:endParaRPr lang="ru-RU"/>
        </a:p>
      </dgm:t>
    </dgm:pt>
    <dgm:pt modelId="{B86E2E57-75D2-4EF6-9035-A65C225654C9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C00000"/>
              </a:solidFill>
            </a:rPr>
            <a:t>Перекосы  показателей по медицинской помощи в условиях круглосуточных и дневных стационаров в разрезе КСГ обусловлены формальным подходом при планировании.</a:t>
          </a:r>
          <a:endParaRPr lang="ru-RU" sz="1800" b="1" dirty="0">
            <a:solidFill>
              <a:srgbClr val="C00000"/>
            </a:solidFill>
          </a:endParaRPr>
        </a:p>
      </dgm:t>
    </dgm:pt>
    <dgm:pt modelId="{8FC7F719-4C6F-4C13-95DB-9D2C1D4CF51C}" type="parTrans" cxnId="{2B696FE4-4E29-4304-87D2-1DD070106265}">
      <dgm:prSet/>
      <dgm:spPr/>
      <dgm:t>
        <a:bodyPr/>
        <a:lstStyle/>
        <a:p>
          <a:endParaRPr lang="ru-RU"/>
        </a:p>
      </dgm:t>
    </dgm:pt>
    <dgm:pt modelId="{F50A8659-2B37-43D2-B09A-0BAAA085A42F}" type="sibTrans" cxnId="{2B696FE4-4E29-4304-87D2-1DD070106265}">
      <dgm:prSet/>
      <dgm:spPr/>
      <dgm:t>
        <a:bodyPr/>
        <a:lstStyle/>
        <a:p>
          <a:endParaRPr lang="ru-RU"/>
        </a:p>
      </dgm:t>
    </dgm:pt>
    <dgm:pt modelId="{752F5433-0929-40B5-95A7-200FB287ABC0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27D76414-BB8A-44AA-ABFB-CE9C8160C086}" type="parTrans" cxnId="{1FA8E177-5FE1-4C8D-B493-895ED6E2386A}">
      <dgm:prSet/>
      <dgm:spPr/>
      <dgm:t>
        <a:bodyPr/>
        <a:lstStyle/>
        <a:p>
          <a:endParaRPr lang="ru-RU"/>
        </a:p>
      </dgm:t>
    </dgm:pt>
    <dgm:pt modelId="{51754F9B-37E1-4D1E-B2E4-40F3AF281FB1}" type="sibTrans" cxnId="{1FA8E177-5FE1-4C8D-B493-895ED6E2386A}">
      <dgm:prSet/>
      <dgm:spPr/>
      <dgm:t>
        <a:bodyPr/>
        <a:lstStyle/>
        <a:p>
          <a:endParaRPr lang="ru-RU"/>
        </a:p>
      </dgm:t>
    </dgm:pt>
    <dgm:pt modelId="{94B2E1F7-F556-42D4-B0E2-DDFEBE0BF917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chemeClr val="accent3">
                  <a:lumMod val="50000"/>
                </a:schemeClr>
              </a:solidFill>
            </a:rPr>
            <a:t>Сохраняется высокий процент финансовых  потерь медицинских организаций по результатам экспертиз, что является показателем недостаточной работы по организации внутреннего контроля.</a:t>
          </a:r>
          <a:endParaRPr lang="ru-RU" sz="1800" b="1" dirty="0">
            <a:solidFill>
              <a:schemeClr val="accent3">
                <a:lumMod val="50000"/>
              </a:schemeClr>
            </a:solidFill>
          </a:endParaRPr>
        </a:p>
      </dgm:t>
    </dgm:pt>
    <dgm:pt modelId="{8B514514-1415-453B-9150-CE079F0618D5}" type="parTrans" cxnId="{D324314E-912D-44A5-A0B3-A54E7728D79A}">
      <dgm:prSet/>
      <dgm:spPr/>
      <dgm:t>
        <a:bodyPr/>
        <a:lstStyle/>
        <a:p>
          <a:endParaRPr lang="ru-RU"/>
        </a:p>
      </dgm:t>
    </dgm:pt>
    <dgm:pt modelId="{9384395A-71B8-4F03-90D5-BDB638755916}" type="sibTrans" cxnId="{D324314E-912D-44A5-A0B3-A54E7728D79A}">
      <dgm:prSet/>
      <dgm:spPr/>
      <dgm:t>
        <a:bodyPr/>
        <a:lstStyle/>
        <a:p>
          <a:endParaRPr lang="ru-RU"/>
        </a:p>
      </dgm:t>
    </dgm:pt>
    <dgm:pt modelId="{6EB287BC-09C4-458F-8E15-3F20A60082EA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7D0469B7-48D9-4979-9E32-541ABE538B02}" type="parTrans" cxnId="{1C5A9591-A35F-45F2-B6B5-1EE26E27665F}">
      <dgm:prSet/>
      <dgm:spPr/>
      <dgm:t>
        <a:bodyPr/>
        <a:lstStyle/>
        <a:p>
          <a:endParaRPr lang="ru-RU"/>
        </a:p>
      </dgm:t>
    </dgm:pt>
    <dgm:pt modelId="{C7575364-2F55-44A0-AFC9-3233E91BC72D}" type="sibTrans" cxnId="{1C5A9591-A35F-45F2-B6B5-1EE26E27665F}">
      <dgm:prSet/>
      <dgm:spPr/>
      <dgm:t>
        <a:bodyPr/>
        <a:lstStyle/>
        <a:p>
          <a:endParaRPr lang="ru-RU"/>
        </a:p>
      </dgm:t>
    </dgm:pt>
    <dgm:pt modelId="{8CAE3E89-D828-4117-92DA-B2CB0E4082ED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</a:rPr>
            <a:t>Продолжается рост финансовых потерь по межтерриториальным расчетам.</a:t>
          </a:r>
          <a:endParaRPr lang="ru-RU" sz="1800" b="1" dirty="0">
            <a:solidFill>
              <a:srgbClr val="002060"/>
            </a:solidFill>
          </a:endParaRPr>
        </a:p>
      </dgm:t>
    </dgm:pt>
    <dgm:pt modelId="{F69952CF-62F1-49A4-A56E-4F4CADE4AB3C}" type="parTrans" cxnId="{373E734D-00A0-4FEB-888B-C66C302FDDA7}">
      <dgm:prSet/>
      <dgm:spPr/>
      <dgm:t>
        <a:bodyPr/>
        <a:lstStyle/>
        <a:p>
          <a:endParaRPr lang="ru-RU"/>
        </a:p>
      </dgm:t>
    </dgm:pt>
    <dgm:pt modelId="{30CAA63C-3577-47E3-B805-7DFFF739E133}" type="sibTrans" cxnId="{373E734D-00A0-4FEB-888B-C66C302FDDA7}">
      <dgm:prSet/>
      <dgm:spPr/>
      <dgm:t>
        <a:bodyPr/>
        <a:lstStyle/>
        <a:p>
          <a:endParaRPr lang="ru-RU"/>
        </a:p>
      </dgm:t>
    </dgm:pt>
    <dgm:pt modelId="{5D7D1844-FF5F-45BE-8357-D1FE10CBC2B6}">
      <dgm:prSet phldrT="[Текст]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2725DB8C-37C8-49F8-B2A5-A63062ABA64F}" type="parTrans" cxnId="{55F26A81-1810-41B1-B424-18B3F5489583}">
      <dgm:prSet/>
      <dgm:spPr/>
      <dgm:t>
        <a:bodyPr/>
        <a:lstStyle/>
        <a:p>
          <a:endParaRPr lang="ru-RU"/>
        </a:p>
      </dgm:t>
    </dgm:pt>
    <dgm:pt modelId="{3A02D420-1A42-48E4-9022-D9BB72E898E7}" type="sibTrans" cxnId="{55F26A81-1810-41B1-B424-18B3F5489583}">
      <dgm:prSet/>
      <dgm:spPr/>
      <dgm:t>
        <a:bodyPr/>
        <a:lstStyle/>
        <a:p>
          <a:endParaRPr lang="ru-RU"/>
        </a:p>
      </dgm:t>
    </dgm:pt>
    <dgm:pt modelId="{70759D38-2F53-4741-9683-6840F8F47EB0}">
      <dgm:prSet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600" b="1" dirty="0" smtClean="0">
              <a:solidFill>
                <a:srgbClr val="0070C0"/>
              </a:solidFill>
            </a:rPr>
            <a:t>Главным врачам организовать работу по анализу выполнения объемных показателей плана-задания, показателей эффективности оплаты медицинской помощи, оказываемой стационарно и в условиях дневного стационара с целью принятия управленческих решений для повышения доступности и качества оказания медицинской помощи населению РА и снижению уровня финансовых потерь в процессе оказания медицинской помощи.</a:t>
          </a:r>
          <a:endParaRPr lang="ru-RU" sz="1600" b="1" dirty="0">
            <a:solidFill>
              <a:srgbClr val="0070C0"/>
            </a:solidFill>
          </a:endParaRPr>
        </a:p>
      </dgm:t>
    </dgm:pt>
    <dgm:pt modelId="{21998BBF-FCBB-4899-9C2F-2F43A8DE8F65}" type="parTrans" cxnId="{E7F7483B-BA52-41AE-8371-4940CC9A97FB}">
      <dgm:prSet/>
      <dgm:spPr/>
      <dgm:t>
        <a:bodyPr/>
        <a:lstStyle/>
        <a:p>
          <a:endParaRPr lang="ru-RU"/>
        </a:p>
      </dgm:t>
    </dgm:pt>
    <dgm:pt modelId="{09F0625E-3ADA-4239-AE94-512E3D6813C2}" type="sibTrans" cxnId="{E7F7483B-BA52-41AE-8371-4940CC9A97FB}">
      <dgm:prSet/>
      <dgm:spPr/>
      <dgm:t>
        <a:bodyPr/>
        <a:lstStyle/>
        <a:p>
          <a:endParaRPr lang="ru-RU"/>
        </a:p>
      </dgm:t>
    </dgm:pt>
    <dgm:pt modelId="{76E8F84A-C63D-4108-BBFA-B8910E502B95}" type="pres">
      <dgm:prSet presAssocID="{284203C9-ADF5-41D3-9482-5EFAFB18617D}" presName="linearFlow" presStyleCnt="0">
        <dgm:presLayoutVars>
          <dgm:dir/>
          <dgm:animLvl val="lvl"/>
          <dgm:resizeHandles val="exact"/>
        </dgm:presLayoutVars>
      </dgm:prSet>
      <dgm:spPr/>
    </dgm:pt>
    <dgm:pt modelId="{C00E6CEB-FB62-4C86-8767-50D24B7368EA}" type="pres">
      <dgm:prSet presAssocID="{7404F0A4-C5FA-4201-A8D5-31CFC78487C0}" presName="composit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E713C009-98F0-4CC4-9026-9110CA9BD1AA}" type="pres">
      <dgm:prSet presAssocID="{7404F0A4-C5FA-4201-A8D5-31CFC78487C0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23683E3-4D12-457C-8B14-7EDCF5435CD0}" type="pres">
      <dgm:prSet presAssocID="{7404F0A4-C5FA-4201-A8D5-31CFC78487C0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1E487A-FAA8-4D9A-8FE8-A764E40DE27E}" type="pres">
      <dgm:prSet presAssocID="{8EDB4804-AC26-4CA9-9424-B779886B9A3F}" presName="sp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DB1024F4-27A8-497F-9E69-AF82AD4B5FFF}" type="pres">
      <dgm:prSet presAssocID="{752F5433-0929-40B5-95A7-200FB287ABC0}" presName="composit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43860778-5360-4A42-A089-2C7D0FF2B2D8}" type="pres">
      <dgm:prSet presAssocID="{752F5433-0929-40B5-95A7-200FB287ABC0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6A10CB1D-E8D6-4BDE-AC1B-1A2E718EF918}" type="pres">
      <dgm:prSet presAssocID="{752F5433-0929-40B5-95A7-200FB287ABC0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8AA11C-F151-4EA5-A760-807BAF182A37}" type="pres">
      <dgm:prSet presAssocID="{51754F9B-37E1-4D1E-B2E4-40F3AF281FB1}" presName="sp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9A0A22AA-9C18-46DA-89A7-EA27C64B1B93}" type="pres">
      <dgm:prSet presAssocID="{6EB287BC-09C4-458F-8E15-3F20A60082EA}" presName="composit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0B5BE76F-7618-4A0B-A703-8B0CBD2FD13C}" type="pres">
      <dgm:prSet presAssocID="{6EB287BC-09C4-458F-8E15-3F20A60082EA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4EC8C7F2-EC80-489E-9DD0-7D8DF09D3D7A}" type="pres">
      <dgm:prSet presAssocID="{6EB287BC-09C4-458F-8E15-3F20A60082EA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A674A-F3DA-43D7-BD36-70D401FFA5E3}" type="pres">
      <dgm:prSet presAssocID="{C7575364-2F55-44A0-AFC9-3233E91BC72D}" presName="sp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F77098E4-9041-4BB9-9F61-288AED5B9317}" type="pres">
      <dgm:prSet presAssocID="{5D7D1844-FF5F-45BE-8357-D1FE10CBC2B6}" presName="composit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1EEB4D8B-1395-49E5-A3E6-C184EF842FA1}" type="pres">
      <dgm:prSet presAssocID="{5D7D1844-FF5F-45BE-8357-D1FE10CBC2B6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E1E1349B-4979-42A0-A2D9-CD84D79EA503}" type="pres">
      <dgm:prSet presAssocID="{5D7D1844-FF5F-45BE-8357-D1FE10CBC2B6}" presName="descendantText" presStyleLbl="alignAcc1" presStyleIdx="3" presStyleCnt="4" custScaleY="184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24314E-912D-44A5-A0B3-A54E7728D79A}" srcId="{752F5433-0929-40B5-95A7-200FB287ABC0}" destId="{94B2E1F7-F556-42D4-B0E2-DDFEBE0BF917}" srcOrd="0" destOrd="0" parTransId="{8B514514-1415-453B-9150-CE079F0618D5}" sibTransId="{9384395A-71B8-4F03-90D5-BDB638755916}"/>
    <dgm:cxn modelId="{3F2D8091-5947-4177-89BC-E9E79FA934A4}" type="presOf" srcId="{6EB287BC-09C4-458F-8E15-3F20A60082EA}" destId="{0B5BE76F-7618-4A0B-A703-8B0CBD2FD13C}" srcOrd="0" destOrd="0" presId="urn:microsoft.com/office/officeart/2005/8/layout/chevron2"/>
    <dgm:cxn modelId="{1C5A9591-A35F-45F2-B6B5-1EE26E27665F}" srcId="{284203C9-ADF5-41D3-9482-5EFAFB18617D}" destId="{6EB287BC-09C4-458F-8E15-3F20A60082EA}" srcOrd="2" destOrd="0" parTransId="{7D0469B7-48D9-4979-9E32-541ABE538B02}" sibTransId="{C7575364-2F55-44A0-AFC9-3233E91BC72D}"/>
    <dgm:cxn modelId="{6C3C27B3-3072-4EA6-A8BC-863347A04514}" type="presOf" srcId="{752F5433-0929-40B5-95A7-200FB287ABC0}" destId="{43860778-5360-4A42-A089-2C7D0FF2B2D8}" srcOrd="0" destOrd="0" presId="urn:microsoft.com/office/officeart/2005/8/layout/chevron2"/>
    <dgm:cxn modelId="{67D15B85-B7C5-47E4-98D3-85595676ACC7}" type="presOf" srcId="{8CAE3E89-D828-4117-92DA-B2CB0E4082ED}" destId="{4EC8C7F2-EC80-489E-9DD0-7D8DF09D3D7A}" srcOrd="0" destOrd="0" presId="urn:microsoft.com/office/officeart/2005/8/layout/chevron2"/>
    <dgm:cxn modelId="{55F26A81-1810-41B1-B424-18B3F5489583}" srcId="{284203C9-ADF5-41D3-9482-5EFAFB18617D}" destId="{5D7D1844-FF5F-45BE-8357-D1FE10CBC2B6}" srcOrd="3" destOrd="0" parTransId="{2725DB8C-37C8-49F8-B2A5-A63062ABA64F}" sibTransId="{3A02D420-1A42-48E4-9022-D9BB72E898E7}"/>
    <dgm:cxn modelId="{F2E08250-0035-40FB-97A9-0BDB625AC9D1}" type="presOf" srcId="{5D7D1844-FF5F-45BE-8357-D1FE10CBC2B6}" destId="{1EEB4D8B-1395-49E5-A3E6-C184EF842FA1}" srcOrd="0" destOrd="0" presId="urn:microsoft.com/office/officeart/2005/8/layout/chevron2"/>
    <dgm:cxn modelId="{2B696FE4-4E29-4304-87D2-1DD070106265}" srcId="{7404F0A4-C5FA-4201-A8D5-31CFC78487C0}" destId="{B86E2E57-75D2-4EF6-9035-A65C225654C9}" srcOrd="0" destOrd="0" parTransId="{8FC7F719-4C6F-4C13-95DB-9D2C1D4CF51C}" sibTransId="{F50A8659-2B37-43D2-B09A-0BAAA085A42F}"/>
    <dgm:cxn modelId="{3C0E4AF3-AFB5-4896-B25A-1EBA3F9C36E9}" type="presOf" srcId="{7404F0A4-C5FA-4201-A8D5-31CFC78487C0}" destId="{E713C009-98F0-4CC4-9026-9110CA9BD1AA}" srcOrd="0" destOrd="0" presId="urn:microsoft.com/office/officeart/2005/8/layout/chevron2"/>
    <dgm:cxn modelId="{C989DE74-386D-4C7E-83A6-DBAFF874DDF9}" type="presOf" srcId="{70759D38-2F53-4741-9683-6840F8F47EB0}" destId="{E1E1349B-4979-42A0-A2D9-CD84D79EA503}" srcOrd="0" destOrd="0" presId="urn:microsoft.com/office/officeart/2005/8/layout/chevron2"/>
    <dgm:cxn modelId="{E7F7483B-BA52-41AE-8371-4940CC9A97FB}" srcId="{5D7D1844-FF5F-45BE-8357-D1FE10CBC2B6}" destId="{70759D38-2F53-4741-9683-6840F8F47EB0}" srcOrd="0" destOrd="0" parTransId="{21998BBF-FCBB-4899-9C2F-2F43A8DE8F65}" sibTransId="{09F0625E-3ADA-4239-AE94-512E3D6813C2}"/>
    <dgm:cxn modelId="{373E734D-00A0-4FEB-888B-C66C302FDDA7}" srcId="{6EB287BC-09C4-458F-8E15-3F20A60082EA}" destId="{8CAE3E89-D828-4117-92DA-B2CB0E4082ED}" srcOrd="0" destOrd="0" parTransId="{F69952CF-62F1-49A4-A56E-4F4CADE4AB3C}" sibTransId="{30CAA63C-3577-47E3-B805-7DFFF739E133}"/>
    <dgm:cxn modelId="{C0E895B8-74A5-4FAD-B123-00DB6525642F}" type="presOf" srcId="{94B2E1F7-F556-42D4-B0E2-DDFEBE0BF917}" destId="{6A10CB1D-E8D6-4BDE-AC1B-1A2E718EF918}" srcOrd="0" destOrd="0" presId="urn:microsoft.com/office/officeart/2005/8/layout/chevron2"/>
    <dgm:cxn modelId="{1FA8E177-5FE1-4C8D-B493-895ED6E2386A}" srcId="{284203C9-ADF5-41D3-9482-5EFAFB18617D}" destId="{752F5433-0929-40B5-95A7-200FB287ABC0}" srcOrd="1" destOrd="0" parTransId="{27D76414-BB8A-44AA-ABFB-CE9C8160C086}" sibTransId="{51754F9B-37E1-4D1E-B2E4-40F3AF281FB1}"/>
    <dgm:cxn modelId="{3DA4BB5B-0340-4EB1-93DC-30F2440A7CF0}" type="presOf" srcId="{284203C9-ADF5-41D3-9482-5EFAFB18617D}" destId="{76E8F84A-C63D-4108-BBFA-B8910E502B95}" srcOrd="0" destOrd="0" presId="urn:microsoft.com/office/officeart/2005/8/layout/chevron2"/>
    <dgm:cxn modelId="{AC0992A6-BE6F-4CA3-8665-7C6163F839D0}" srcId="{284203C9-ADF5-41D3-9482-5EFAFB18617D}" destId="{7404F0A4-C5FA-4201-A8D5-31CFC78487C0}" srcOrd="0" destOrd="0" parTransId="{5F788DBB-F6D4-4E93-B34F-285F75B7E0C0}" sibTransId="{8EDB4804-AC26-4CA9-9424-B779886B9A3F}"/>
    <dgm:cxn modelId="{931A4B76-D1AE-4BFD-9FBC-8E605D80A9A4}" type="presOf" srcId="{B86E2E57-75D2-4EF6-9035-A65C225654C9}" destId="{823683E3-4D12-457C-8B14-7EDCF5435CD0}" srcOrd="0" destOrd="0" presId="urn:microsoft.com/office/officeart/2005/8/layout/chevron2"/>
    <dgm:cxn modelId="{63F74F40-C096-4042-ACAA-70E864D442F1}" type="presParOf" srcId="{76E8F84A-C63D-4108-BBFA-B8910E502B95}" destId="{C00E6CEB-FB62-4C86-8767-50D24B7368EA}" srcOrd="0" destOrd="0" presId="urn:microsoft.com/office/officeart/2005/8/layout/chevron2"/>
    <dgm:cxn modelId="{917BF07B-844E-4AFE-9024-B59E1C412898}" type="presParOf" srcId="{C00E6CEB-FB62-4C86-8767-50D24B7368EA}" destId="{E713C009-98F0-4CC4-9026-9110CA9BD1AA}" srcOrd="0" destOrd="0" presId="urn:microsoft.com/office/officeart/2005/8/layout/chevron2"/>
    <dgm:cxn modelId="{922967EC-C196-4837-9D3F-75FBBFEC932C}" type="presParOf" srcId="{C00E6CEB-FB62-4C86-8767-50D24B7368EA}" destId="{823683E3-4D12-457C-8B14-7EDCF5435CD0}" srcOrd="1" destOrd="0" presId="urn:microsoft.com/office/officeart/2005/8/layout/chevron2"/>
    <dgm:cxn modelId="{ACBB9D20-0163-4D6C-8B89-99E0C150299D}" type="presParOf" srcId="{76E8F84A-C63D-4108-BBFA-B8910E502B95}" destId="{E01E487A-FAA8-4D9A-8FE8-A764E40DE27E}" srcOrd="1" destOrd="0" presId="urn:microsoft.com/office/officeart/2005/8/layout/chevron2"/>
    <dgm:cxn modelId="{A36AE98B-BA25-4A2F-91B4-52C38A0E89A9}" type="presParOf" srcId="{76E8F84A-C63D-4108-BBFA-B8910E502B95}" destId="{DB1024F4-27A8-497F-9E69-AF82AD4B5FFF}" srcOrd="2" destOrd="0" presId="urn:microsoft.com/office/officeart/2005/8/layout/chevron2"/>
    <dgm:cxn modelId="{4F31FBC9-72B7-4C56-84B4-D86E727B06C8}" type="presParOf" srcId="{DB1024F4-27A8-497F-9E69-AF82AD4B5FFF}" destId="{43860778-5360-4A42-A089-2C7D0FF2B2D8}" srcOrd="0" destOrd="0" presId="urn:microsoft.com/office/officeart/2005/8/layout/chevron2"/>
    <dgm:cxn modelId="{00F30211-F36D-46DB-8CC4-BF27202DFBD6}" type="presParOf" srcId="{DB1024F4-27A8-497F-9E69-AF82AD4B5FFF}" destId="{6A10CB1D-E8D6-4BDE-AC1B-1A2E718EF918}" srcOrd="1" destOrd="0" presId="urn:microsoft.com/office/officeart/2005/8/layout/chevron2"/>
    <dgm:cxn modelId="{F46C2ABB-BADE-410D-9744-8143700056D2}" type="presParOf" srcId="{76E8F84A-C63D-4108-BBFA-B8910E502B95}" destId="{8B8AA11C-F151-4EA5-A760-807BAF182A37}" srcOrd="3" destOrd="0" presId="urn:microsoft.com/office/officeart/2005/8/layout/chevron2"/>
    <dgm:cxn modelId="{B82C7C3D-A5E7-47D9-B9E9-E1D8BC2FDCF5}" type="presParOf" srcId="{76E8F84A-C63D-4108-BBFA-B8910E502B95}" destId="{9A0A22AA-9C18-46DA-89A7-EA27C64B1B93}" srcOrd="4" destOrd="0" presId="urn:microsoft.com/office/officeart/2005/8/layout/chevron2"/>
    <dgm:cxn modelId="{1DEF2CC0-E129-483E-B482-203E3B50A82D}" type="presParOf" srcId="{9A0A22AA-9C18-46DA-89A7-EA27C64B1B93}" destId="{0B5BE76F-7618-4A0B-A703-8B0CBD2FD13C}" srcOrd="0" destOrd="0" presId="urn:microsoft.com/office/officeart/2005/8/layout/chevron2"/>
    <dgm:cxn modelId="{904716B1-192D-4C92-9507-1065C5086D5A}" type="presParOf" srcId="{9A0A22AA-9C18-46DA-89A7-EA27C64B1B93}" destId="{4EC8C7F2-EC80-489E-9DD0-7D8DF09D3D7A}" srcOrd="1" destOrd="0" presId="urn:microsoft.com/office/officeart/2005/8/layout/chevron2"/>
    <dgm:cxn modelId="{8EC78442-0A71-4E0D-B1AE-87188AA28F95}" type="presParOf" srcId="{76E8F84A-C63D-4108-BBFA-B8910E502B95}" destId="{F3FA674A-F3DA-43D7-BD36-70D401FFA5E3}" srcOrd="5" destOrd="0" presId="urn:microsoft.com/office/officeart/2005/8/layout/chevron2"/>
    <dgm:cxn modelId="{8AA0F504-D2C2-4C57-A9A5-2A701B18E65C}" type="presParOf" srcId="{76E8F84A-C63D-4108-BBFA-B8910E502B95}" destId="{F77098E4-9041-4BB9-9F61-288AED5B9317}" srcOrd="6" destOrd="0" presId="urn:microsoft.com/office/officeart/2005/8/layout/chevron2"/>
    <dgm:cxn modelId="{4EF6F493-A4D7-4841-9E5D-8ECE7DA96509}" type="presParOf" srcId="{F77098E4-9041-4BB9-9F61-288AED5B9317}" destId="{1EEB4D8B-1395-49E5-A3E6-C184EF842FA1}" srcOrd="0" destOrd="0" presId="urn:microsoft.com/office/officeart/2005/8/layout/chevron2"/>
    <dgm:cxn modelId="{FED43727-C810-4F33-B6D1-2BDEDDA4FEAE}" type="presParOf" srcId="{F77098E4-9041-4BB9-9F61-288AED5B9317}" destId="{E1E1349B-4979-42A0-A2D9-CD84D79EA503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0816C-522F-4942-88E2-8D36F6B33494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EC8A7-5CF4-460B-ACEB-E3EF147DF0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3746C-179B-4952-AA7F-EA46AB00C77A}" type="datetimeFigureOut">
              <a:rPr lang="ru-RU" smtClean="0"/>
              <a:pPr/>
              <a:t>14.08.2017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F974C-91D8-46C9-BEA8-CEB81FB2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000" t="-1000" r="-1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14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ТФОМС РА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Итоги 1-го полугодия 2017 г. при оказании медицинской помощи в условиях круглосуточного и дневного стационаров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286388"/>
            <a:ext cx="8229600" cy="1125527"/>
          </a:xfrm>
        </p:spPr>
        <p:txBody>
          <a:bodyPr>
            <a:normAutofit fontScale="77500" lnSpcReduction="20000"/>
          </a:bodyPr>
          <a:lstStyle/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Докладчик: заместитель директора по организации ОМС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З.А. </a:t>
            </a:r>
            <a:r>
              <a:rPr lang="ru-RU" b="1" dirty="0" err="1" smtClean="0">
                <a:solidFill>
                  <a:srgbClr val="002060"/>
                </a:solidFill>
              </a:rPr>
              <a:t>Пшизова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ivashchenko\Downloads\Новый рису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1571636" cy="15638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000" t="-1000" r="-1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00034" y="142852"/>
            <a:ext cx="807249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Анализ выполнения объемов стационарной помощи в разрезе КСГ в МО РА за 6 месяцев 2017 года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00298" y="5500702"/>
            <a:ext cx="4572032" cy="10572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МО РА перевыполнены плановые объемные показатели по СП на 102,8%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42844" y="1928802"/>
          <a:ext cx="4500594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500034" y="1357298"/>
            <a:ext cx="392909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Наибольшее перевыполнение объемов по КСГ</a:t>
            </a:r>
            <a:endParaRPr lang="ru-RU" sz="1600" b="1" dirty="0">
              <a:solidFill>
                <a:srgbClr val="002060"/>
              </a:solidFill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4714876" y="1928802"/>
          <a:ext cx="428628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4857752" y="1357298"/>
            <a:ext cx="392909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Недовыполнение объемов по КСГ</a:t>
            </a:r>
            <a:endParaRPr lang="ru-RU" sz="1600" b="1" dirty="0">
              <a:solidFill>
                <a:srgbClr val="002060"/>
              </a:solidFill>
            </a:endParaRPr>
          </a:p>
        </p:txBody>
      </p:sp>
      <p:cxnSp>
        <p:nvCxnSpPr>
          <p:cNvPr id="24" name="Прямая со стрелкой 23"/>
          <p:cNvCxnSpPr>
            <a:stCxn id="4" idx="2"/>
            <a:endCxn id="19" idx="0"/>
          </p:cNvCxnSpPr>
          <p:nvPr/>
        </p:nvCxnSpPr>
        <p:spPr>
          <a:xfrm rot="5400000">
            <a:off x="3350407" y="171424"/>
            <a:ext cx="300046" cy="20717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" idx="2"/>
            <a:endCxn id="22" idx="0"/>
          </p:cNvCxnSpPr>
          <p:nvPr/>
        </p:nvCxnSpPr>
        <p:spPr>
          <a:xfrm rot="16200000" flipH="1">
            <a:off x="5529266" y="64267"/>
            <a:ext cx="300046" cy="228601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10"/>
          <p:cNvSpPr>
            <a:spLocks/>
          </p:cNvSpPr>
          <p:nvPr/>
        </p:nvSpPr>
        <p:spPr bwMode="gray">
          <a:xfrm rot="18526233" flipH="1">
            <a:off x="989656" y="5538101"/>
            <a:ext cx="1401928" cy="1195106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96310405 h 798"/>
              <a:gd name="T4" fmla="*/ 2132978121 w 580"/>
              <a:gd name="T5" fmla="*/ 186198877 h 798"/>
              <a:gd name="T6" fmla="*/ 2072893330 w 580"/>
              <a:gd name="T7" fmla="*/ 269667453 h 798"/>
              <a:gd name="T8" fmla="*/ 1975256513 w 580"/>
              <a:gd name="T9" fmla="*/ 346715196 h 798"/>
              <a:gd name="T10" fmla="*/ 1855088868 w 580"/>
              <a:gd name="T11" fmla="*/ 417343009 h 798"/>
              <a:gd name="T12" fmla="*/ 1697369682 w 580"/>
              <a:gd name="T13" fmla="*/ 481549924 h 798"/>
              <a:gd name="T14" fmla="*/ 1509608100 w 580"/>
              <a:gd name="T15" fmla="*/ 543615635 h 798"/>
              <a:gd name="T16" fmla="*/ 1284293038 w 580"/>
              <a:gd name="T17" fmla="*/ 599261352 h 798"/>
              <a:gd name="T18" fmla="*/ 1013915110 w 580"/>
              <a:gd name="T19" fmla="*/ 652766770 h 798"/>
              <a:gd name="T20" fmla="*/ 705985883 w 580"/>
              <a:gd name="T21" fmla="*/ 701992623 h 798"/>
              <a:gd name="T22" fmla="*/ 705985883 w 580"/>
              <a:gd name="T23" fmla="*/ 853947679 h 798"/>
              <a:gd name="T24" fmla="*/ 0 w 580"/>
              <a:gd name="T25" fmla="*/ 550036533 h 798"/>
              <a:gd name="T26" fmla="*/ 705985883 w 580"/>
              <a:gd name="T27" fmla="*/ 246125194 h 798"/>
              <a:gd name="T28" fmla="*/ 705985883 w 580"/>
              <a:gd name="T29" fmla="*/ 398081348 h 798"/>
              <a:gd name="T30" fmla="*/ 841173757 w 580"/>
              <a:gd name="T31" fmla="*/ 393800749 h 798"/>
              <a:gd name="T32" fmla="*/ 991383798 w 580"/>
              <a:gd name="T33" fmla="*/ 380958953 h 798"/>
              <a:gd name="T34" fmla="*/ 1149105164 w 580"/>
              <a:gd name="T35" fmla="*/ 359556992 h 798"/>
              <a:gd name="T36" fmla="*/ 1306824351 w 580"/>
              <a:gd name="T37" fmla="*/ 331734134 h 798"/>
              <a:gd name="T38" fmla="*/ 1472054620 w 580"/>
              <a:gd name="T39" fmla="*/ 299630676 h 798"/>
              <a:gd name="T40" fmla="*/ 1622264661 w 580"/>
              <a:gd name="T41" fmla="*/ 263246555 h 798"/>
              <a:gd name="T42" fmla="*/ 1772474702 w 580"/>
              <a:gd name="T43" fmla="*/ 222582934 h 798"/>
              <a:gd name="T44" fmla="*/ 1900151492 w 580"/>
              <a:gd name="T45" fmla="*/ 177638714 h 798"/>
              <a:gd name="T46" fmla="*/ 2012809992 w 580"/>
              <a:gd name="T47" fmla="*/ 132693427 h 798"/>
              <a:gd name="T48" fmla="*/ 2095424642 w 580"/>
              <a:gd name="T49" fmla="*/ 87749207 h 798"/>
              <a:gd name="T50" fmla="*/ 2147483647 w 580"/>
              <a:gd name="T51" fmla="*/ 4280393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C00000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sz="1800" b="0">
                <a:solidFill>
                  <a:srgbClr val="FF0000"/>
                </a:solidFill>
              </a:rPr>
              <a:t>   </a:t>
            </a:r>
            <a:endParaRPr lang="ru-RU" sz="1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4500562" y="928670"/>
            <a:ext cx="214314" cy="214314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 descr="C:\Users\ivashchenko\Downloads\важн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5429264"/>
            <a:ext cx="1285884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14290"/>
            <a:ext cx="742955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Выполнение объемов ВМП</a:t>
            </a:r>
            <a:endParaRPr lang="ru-RU" sz="2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34" y="3071810"/>
            <a:ext cx="307183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 полугодие 2016 года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29256" y="3071810"/>
            <a:ext cx="307183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 полугодие 2017 года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1785926"/>
            <a:ext cx="307183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Объем ВМП в 2016 г. - 680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29256" y="1785926"/>
            <a:ext cx="307183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Объем ВМП в 2017 г. - 851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gray">
          <a:xfrm rot="18526233" flipH="1">
            <a:off x="3700160" y="1695211"/>
            <a:ext cx="1806307" cy="1195106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96310405 h 798"/>
              <a:gd name="T4" fmla="*/ 2132978121 w 580"/>
              <a:gd name="T5" fmla="*/ 186198877 h 798"/>
              <a:gd name="T6" fmla="*/ 2072893330 w 580"/>
              <a:gd name="T7" fmla="*/ 269667453 h 798"/>
              <a:gd name="T8" fmla="*/ 1975256513 w 580"/>
              <a:gd name="T9" fmla="*/ 346715196 h 798"/>
              <a:gd name="T10" fmla="*/ 1855088868 w 580"/>
              <a:gd name="T11" fmla="*/ 417343009 h 798"/>
              <a:gd name="T12" fmla="*/ 1697369682 w 580"/>
              <a:gd name="T13" fmla="*/ 481549924 h 798"/>
              <a:gd name="T14" fmla="*/ 1509608100 w 580"/>
              <a:gd name="T15" fmla="*/ 543615635 h 798"/>
              <a:gd name="T16" fmla="*/ 1284293038 w 580"/>
              <a:gd name="T17" fmla="*/ 599261352 h 798"/>
              <a:gd name="T18" fmla="*/ 1013915110 w 580"/>
              <a:gd name="T19" fmla="*/ 652766770 h 798"/>
              <a:gd name="T20" fmla="*/ 705985883 w 580"/>
              <a:gd name="T21" fmla="*/ 701992623 h 798"/>
              <a:gd name="T22" fmla="*/ 705985883 w 580"/>
              <a:gd name="T23" fmla="*/ 853947679 h 798"/>
              <a:gd name="T24" fmla="*/ 0 w 580"/>
              <a:gd name="T25" fmla="*/ 550036533 h 798"/>
              <a:gd name="T26" fmla="*/ 705985883 w 580"/>
              <a:gd name="T27" fmla="*/ 246125194 h 798"/>
              <a:gd name="T28" fmla="*/ 705985883 w 580"/>
              <a:gd name="T29" fmla="*/ 398081348 h 798"/>
              <a:gd name="T30" fmla="*/ 841173757 w 580"/>
              <a:gd name="T31" fmla="*/ 393800749 h 798"/>
              <a:gd name="T32" fmla="*/ 991383798 w 580"/>
              <a:gd name="T33" fmla="*/ 380958953 h 798"/>
              <a:gd name="T34" fmla="*/ 1149105164 w 580"/>
              <a:gd name="T35" fmla="*/ 359556992 h 798"/>
              <a:gd name="T36" fmla="*/ 1306824351 w 580"/>
              <a:gd name="T37" fmla="*/ 331734134 h 798"/>
              <a:gd name="T38" fmla="*/ 1472054620 w 580"/>
              <a:gd name="T39" fmla="*/ 299630676 h 798"/>
              <a:gd name="T40" fmla="*/ 1622264661 w 580"/>
              <a:gd name="T41" fmla="*/ 263246555 h 798"/>
              <a:gd name="T42" fmla="*/ 1772474702 w 580"/>
              <a:gd name="T43" fmla="*/ 222582934 h 798"/>
              <a:gd name="T44" fmla="*/ 1900151492 w 580"/>
              <a:gd name="T45" fmla="*/ 177638714 h 798"/>
              <a:gd name="T46" fmla="*/ 2012809992 w 580"/>
              <a:gd name="T47" fmla="*/ 132693427 h 798"/>
              <a:gd name="T48" fmla="*/ 2095424642 w 580"/>
              <a:gd name="T49" fmla="*/ 87749207 h 798"/>
              <a:gd name="T50" fmla="*/ 2147483647 w 580"/>
              <a:gd name="T51" fmla="*/ 4280393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sz="1800" b="0">
                <a:solidFill>
                  <a:srgbClr val="FF0000"/>
                </a:solidFill>
              </a:rPr>
              <a:t>   </a:t>
            </a:r>
            <a:endParaRPr lang="ru-RU" sz="1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43"/>
          <p:cNvSpPr txBox="1">
            <a:spLocks noChangeArrowheads="1"/>
          </p:cNvSpPr>
          <p:nvPr/>
        </p:nvSpPr>
        <p:spPr bwMode="auto">
          <a:xfrm>
            <a:off x="3714744" y="1500174"/>
            <a:ext cx="1196609" cy="39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125,1%</a:t>
            </a:r>
            <a:endParaRPr lang="ru-RU" sz="2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>
            <a:stCxn id="9" idx="2"/>
            <a:endCxn id="26" idx="0"/>
          </p:cNvCxnSpPr>
          <p:nvPr/>
        </p:nvCxnSpPr>
        <p:spPr>
          <a:xfrm rot="5400000">
            <a:off x="1239413" y="3704032"/>
            <a:ext cx="514360" cy="1078717"/>
          </a:xfrm>
          <a:prstGeom prst="straightConnector1">
            <a:avLst/>
          </a:prstGeom>
          <a:ln w="5715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9" idx="2"/>
            <a:endCxn id="28" idx="0"/>
          </p:cNvCxnSpPr>
          <p:nvPr/>
        </p:nvCxnSpPr>
        <p:spPr>
          <a:xfrm rot="16200000" flipH="1">
            <a:off x="2310982" y="3711178"/>
            <a:ext cx="514360" cy="1064423"/>
          </a:xfrm>
          <a:prstGeom prst="straightConnector1">
            <a:avLst/>
          </a:prstGeom>
          <a:ln w="5715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500034" y="4500570"/>
            <a:ext cx="914400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293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643174" y="4500570"/>
            <a:ext cx="914400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43 %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31" name="Прямая со стрелкой 30"/>
          <p:cNvCxnSpPr>
            <a:stCxn id="10" idx="2"/>
            <a:endCxn id="33" idx="0"/>
          </p:cNvCxnSpPr>
          <p:nvPr/>
        </p:nvCxnSpPr>
        <p:spPr>
          <a:xfrm rot="5400000">
            <a:off x="6168635" y="3704032"/>
            <a:ext cx="514360" cy="1078717"/>
          </a:xfrm>
          <a:prstGeom prst="straightConnector1">
            <a:avLst/>
          </a:prstGeom>
          <a:ln w="5715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5429256" y="4500570"/>
            <a:ext cx="914400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339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40" name="Прямая со стрелкой 39"/>
          <p:cNvCxnSpPr>
            <a:stCxn id="10" idx="2"/>
            <a:endCxn id="43" idx="0"/>
          </p:cNvCxnSpPr>
          <p:nvPr/>
        </p:nvCxnSpPr>
        <p:spPr>
          <a:xfrm rot="16200000" flipH="1">
            <a:off x="7240204" y="3711178"/>
            <a:ext cx="514360" cy="1064423"/>
          </a:xfrm>
          <a:prstGeom prst="straightConnector1">
            <a:avLst/>
          </a:prstGeom>
          <a:ln w="5715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7572396" y="4500570"/>
            <a:ext cx="914400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40 %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9" name="Блок-схема: узел 68"/>
          <p:cNvSpPr/>
          <p:nvPr/>
        </p:nvSpPr>
        <p:spPr>
          <a:xfrm>
            <a:off x="1928794" y="3929066"/>
            <a:ext cx="214314" cy="214314"/>
          </a:xfrm>
          <a:prstGeom prst="flowChartConnec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Блок-схема: узел 69"/>
          <p:cNvSpPr/>
          <p:nvPr/>
        </p:nvSpPr>
        <p:spPr>
          <a:xfrm>
            <a:off x="6858016" y="3929066"/>
            <a:ext cx="214314" cy="214314"/>
          </a:xfrm>
          <a:prstGeom prst="flowChartConnec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низ 72"/>
          <p:cNvSpPr/>
          <p:nvPr/>
        </p:nvSpPr>
        <p:spPr>
          <a:xfrm>
            <a:off x="7929586" y="2571744"/>
            <a:ext cx="500066" cy="64294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142844" y="5572140"/>
            <a:ext cx="4071966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2016 г. </a:t>
            </a:r>
            <a:r>
              <a:rPr lang="ru-RU" b="1" dirty="0" smtClean="0">
                <a:solidFill>
                  <a:srgbClr val="002060"/>
                </a:solidFill>
              </a:rPr>
              <a:t>запланированный объем ВМП составил </a:t>
            </a:r>
            <a:r>
              <a:rPr lang="ru-RU" b="1" dirty="0" smtClean="0">
                <a:solidFill>
                  <a:srgbClr val="C00000"/>
                </a:solidFill>
              </a:rPr>
              <a:t>106 667,83 тыс. руб.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072066" y="5572140"/>
            <a:ext cx="385765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2017 г. </a:t>
            </a:r>
            <a:r>
              <a:rPr lang="ru-RU" b="1" dirty="0" smtClean="0">
                <a:solidFill>
                  <a:srgbClr val="002060"/>
                </a:solidFill>
              </a:rPr>
              <a:t>запланированный объем ВМП составил </a:t>
            </a:r>
            <a:r>
              <a:rPr lang="ru-RU" b="1" dirty="0" smtClean="0">
                <a:solidFill>
                  <a:srgbClr val="C00000"/>
                </a:solidFill>
              </a:rPr>
              <a:t>131 281,28 тыс. руб.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2" name="Стрелка вниз 91"/>
          <p:cNvSpPr/>
          <p:nvPr/>
        </p:nvSpPr>
        <p:spPr>
          <a:xfrm>
            <a:off x="6929454" y="1071546"/>
            <a:ext cx="500066" cy="71438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трелка вниз 92"/>
          <p:cNvSpPr/>
          <p:nvPr/>
        </p:nvSpPr>
        <p:spPr>
          <a:xfrm>
            <a:off x="1714480" y="1071546"/>
            <a:ext cx="500066" cy="71438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Стрелка вниз 93"/>
          <p:cNvSpPr/>
          <p:nvPr/>
        </p:nvSpPr>
        <p:spPr>
          <a:xfrm>
            <a:off x="2928926" y="2571744"/>
            <a:ext cx="500066" cy="642942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285852" y="3214686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ГБУЗ РА «АРКОД»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57884" y="3214686"/>
            <a:ext cx="2143140" cy="5000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ГБУЗ РА «МГКБ»</a:t>
            </a:r>
            <a:endParaRPr lang="ru-RU" b="1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58" y="214290"/>
            <a:ext cx="8643966" cy="8572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Выполнение объемов ВМП за 1 полугодие 2017 г.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25" name="Диаграмма 24"/>
          <p:cNvGraphicFramePr/>
          <p:nvPr/>
        </p:nvGraphicFramePr>
        <p:xfrm>
          <a:off x="285720" y="1785926"/>
          <a:ext cx="4071966" cy="1285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Диаграмма 25"/>
          <p:cNvGraphicFramePr/>
          <p:nvPr/>
        </p:nvGraphicFramePr>
        <p:xfrm>
          <a:off x="4714876" y="1785926"/>
          <a:ext cx="4143404" cy="1285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Диаграмма 26"/>
          <p:cNvGraphicFramePr/>
          <p:nvPr/>
        </p:nvGraphicFramePr>
        <p:xfrm>
          <a:off x="357158" y="3714752"/>
          <a:ext cx="4000560" cy="1285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Диаграмма 27"/>
          <p:cNvGraphicFramePr/>
          <p:nvPr/>
        </p:nvGraphicFramePr>
        <p:xfrm>
          <a:off x="4714876" y="3714752"/>
          <a:ext cx="4143404" cy="1285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9" name="Диаграмма 28"/>
          <p:cNvGraphicFramePr/>
          <p:nvPr/>
        </p:nvGraphicFramePr>
        <p:xfrm>
          <a:off x="2571736" y="5429240"/>
          <a:ext cx="4143404" cy="1285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857884" y="1285860"/>
            <a:ext cx="2143140" cy="50006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ГБУЗ РА «АРДКБ»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85852" y="1285860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ГБУЗ РА «АРКБ»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86116" y="5072074"/>
            <a:ext cx="2500330" cy="42862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ООО Клиника ХХ</a:t>
            </a:r>
            <a:r>
              <a:rPr lang="en-US" b="1" dirty="0" smtClean="0">
                <a:solidFill>
                  <a:srgbClr val="002060"/>
                </a:solidFill>
              </a:rPr>
              <a:t>I</a:t>
            </a:r>
            <a:r>
              <a:rPr lang="ru-RU" b="1" dirty="0" smtClean="0">
                <a:solidFill>
                  <a:srgbClr val="002060"/>
                </a:solidFill>
              </a:rPr>
              <a:t> века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107157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400" b="1" dirty="0" smtClean="0"/>
              <a:t>Анализ выполнения плановых объемов по медицинской реабилитации в условиях стационара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1428736"/>
            <a:ext cx="2786082" cy="150019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ГБУЗ РА «Адыгейская республиканская детская клиническая больница»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86116" y="1428736"/>
            <a:ext cx="2714644" cy="150019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ГБУЗ РА «Адыгейская межрайонная больница им. К.М. </a:t>
            </a:r>
            <a:r>
              <a:rPr lang="ru-RU" b="1" dirty="0" err="1" smtClean="0">
                <a:solidFill>
                  <a:srgbClr val="002060"/>
                </a:solidFill>
              </a:rPr>
              <a:t>Батмена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15074" y="1428736"/>
            <a:ext cx="2714644" cy="150019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ГБУЗ РА «</a:t>
            </a:r>
            <a:r>
              <a:rPr lang="ru-RU" b="1" dirty="0" err="1" smtClean="0">
                <a:solidFill>
                  <a:srgbClr val="002060"/>
                </a:solidFill>
              </a:rPr>
              <a:t>Кошехабльская</a:t>
            </a:r>
            <a:r>
              <a:rPr lang="ru-RU" b="1" dirty="0" smtClean="0">
                <a:solidFill>
                  <a:srgbClr val="002060"/>
                </a:solidFill>
              </a:rPr>
              <a:t> центральная районная больница»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000100" y="3000372"/>
            <a:ext cx="1285884" cy="50006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000496" y="3000372"/>
            <a:ext cx="1285884" cy="500066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929454" y="3000372"/>
            <a:ext cx="1285884" cy="50006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3571876"/>
            <a:ext cx="2786082" cy="135732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Выполнение квартального плана по профилю Медицинская реабилитация – </a:t>
            </a:r>
            <a:r>
              <a:rPr lang="ru-RU" b="1" dirty="0" smtClean="0">
                <a:solidFill>
                  <a:srgbClr val="C00000"/>
                </a:solidFill>
              </a:rPr>
              <a:t>98,6 %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14678" y="3571876"/>
            <a:ext cx="2714644" cy="12858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Выполнение квартального плана по профилю Медицинская реабилитация – </a:t>
            </a:r>
            <a:r>
              <a:rPr lang="ru-RU" b="1" dirty="0" smtClean="0">
                <a:solidFill>
                  <a:srgbClr val="C00000"/>
                </a:solidFill>
              </a:rPr>
              <a:t>111,9%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43636" y="3571876"/>
            <a:ext cx="2786082" cy="12858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Выполнение квартального плана по профилю Медицинская реабилитация – </a:t>
            </a:r>
            <a:r>
              <a:rPr lang="ru-RU" b="1" dirty="0" smtClean="0">
                <a:solidFill>
                  <a:srgbClr val="C00000"/>
                </a:solidFill>
              </a:rPr>
              <a:t>103,0%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4415691" y="942103"/>
            <a:ext cx="369762" cy="8343952"/>
          </a:xfrm>
          <a:prstGeom prst="rightBrace">
            <a:avLst>
              <a:gd name="adj1" fmla="val 8333"/>
              <a:gd name="adj2" fmla="val 50000"/>
            </a:avLst>
          </a:prstGeom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7158" y="5429264"/>
            <a:ext cx="8501122" cy="112871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0"/>
                <a:solidFill>
                  <a:srgbClr val="002060"/>
                </a:solidFill>
              </a:rPr>
              <a:t>По Республике Адыгея за 1 полугодие 2017 года выполнены объемы по профилю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cap="all" dirty="0" smtClean="0">
                <a:ln w="0"/>
                <a:solidFill>
                  <a:srgbClr val="C00000"/>
                </a:solidFill>
              </a:rPr>
              <a:t>медицинская реабилитация на 103,5 %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1214422"/>
          <a:ext cx="857256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ая прямоугольная выноска 8"/>
          <p:cNvSpPr/>
          <p:nvPr/>
        </p:nvSpPr>
        <p:spPr>
          <a:xfrm>
            <a:off x="4572000" y="1428736"/>
            <a:ext cx="1285884" cy="500066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101,4 %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142852"/>
            <a:ext cx="8572528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Анализ выполнения объемов медицинской помощи, оказанной в условиях дневного стационара в разрезе КСГ в МО РА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за 1 полугодие 2017 года</a:t>
            </a:r>
            <a:endParaRPr lang="ru-RU" dirty="0"/>
          </a:p>
        </p:txBody>
      </p:sp>
      <p:sp>
        <p:nvSpPr>
          <p:cNvPr id="15" name="Блок-схема: документ 14"/>
          <p:cNvSpPr/>
          <p:nvPr/>
        </p:nvSpPr>
        <p:spPr>
          <a:xfrm>
            <a:off x="6858016" y="2285992"/>
            <a:ext cx="2143140" cy="2143140"/>
          </a:xfrm>
          <a:prstGeom prst="flowChartDocumen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условиях дневного стационара используется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120 КСГ и 37 КПГ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85852" y="142852"/>
            <a:ext cx="6786610" cy="57150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ГБУЗ РА «АРКОД имени М. Х. </a:t>
            </a:r>
            <a:r>
              <a:rPr lang="ru-RU" sz="2400" b="1" dirty="0" err="1" smtClean="0">
                <a:solidFill>
                  <a:srgbClr val="002060"/>
                </a:solidFill>
              </a:rPr>
              <a:t>Ашхамафа</a:t>
            </a:r>
            <a:r>
              <a:rPr lang="ru-RU" sz="2400" b="1" dirty="0" smtClean="0">
                <a:solidFill>
                  <a:srgbClr val="002060"/>
                </a:solidFill>
              </a:rPr>
              <a:t>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797560"/>
          <a:ext cx="8858311" cy="591758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703012"/>
                <a:gridCol w="5154904"/>
                <a:gridCol w="750658"/>
                <a:gridCol w="749540"/>
                <a:gridCol w="1500197"/>
              </a:tblGrid>
              <a:tr h="6514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№ КСГ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Наименование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КСГ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План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Факт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% выполнения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27175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Онкология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225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44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Лучевая терапия (уровень 1)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177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1 609,1%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225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45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Лучевая терапия (уровень 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0%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225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Лучевая терапия (уровень 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464993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Онкология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108573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Лекарственная терапия при злокачественных новообразованиях других локализаций (кроме лимфоидной и кроветворной тканей), взрослые (уровень 1)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558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625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112%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108573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53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Лекарственная терапия при злокачественных новообразованиях других локализаций (кроме лимфоидной и кроветворной тканей), взрослые (уровень 2)</a:t>
                      </a:r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273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382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139,9%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108573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54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Лекарственная терапия при злокачественных новообразованиях других локализаций (кроме лимфоидной и кроветворной тканей), взрослые (уровень 3)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221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219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99,1%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ivashchenko\Downloads\ghgh.png"/>
          <p:cNvPicPr>
            <a:picLocks noChangeAspect="1" noChangeArrowheads="1"/>
          </p:cNvPicPr>
          <p:nvPr/>
        </p:nvPicPr>
        <p:blipFill>
          <a:blip r:embed="rId3" cstate="print"/>
          <a:srcRect l="32683" r="32683"/>
          <a:stretch>
            <a:fillRect/>
          </a:stretch>
        </p:blipFill>
        <p:spPr bwMode="auto">
          <a:xfrm>
            <a:off x="8001024" y="0"/>
            <a:ext cx="780402" cy="1428736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1000100" y="357166"/>
            <a:ext cx="6786610" cy="7143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ГБУЗ РА «АРКОД имени М. Х. </a:t>
            </a:r>
            <a:r>
              <a:rPr lang="ru-RU" sz="2400" b="1" dirty="0" err="1" smtClean="0">
                <a:solidFill>
                  <a:srgbClr val="002060"/>
                </a:solidFill>
              </a:rPr>
              <a:t>Ашхамафа</a:t>
            </a:r>
            <a:r>
              <a:rPr lang="ru-RU" sz="2400" b="1" dirty="0" smtClean="0">
                <a:solidFill>
                  <a:srgbClr val="002060"/>
                </a:solidFill>
              </a:rPr>
              <a:t>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4" y="1357298"/>
          <a:ext cx="8858312" cy="541020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711828"/>
                <a:gridCol w="4428910"/>
                <a:gridCol w="871313"/>
                <a:gridCol w="1074599"/>
                <a:gridCol w="1771662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2016 год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№ КСГ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Наименование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</a:rPr>
                        <a:t> КСГ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План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Факт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% выполнения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Онкология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44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Лучевая терапия (уровень 1)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44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0%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45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Лучевая терапия (уровень 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182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0%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Лекарственная терапия при злокачественных новообразованиях других локализаций (кроме лимфоидной и кроветворной тканей), взрослые (уровень 1)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350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536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153,2%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53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Лекарственная терапия при злокачественных новообразованиях других локализаций (кроме лимфоидной и кроветворной тканей), взрослые (уровень 2)</a:t>
                      </a:r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350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277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79,2%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54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Лекарственная терапия при злокачественных новообразованиях других локализаций (кроме лимфоидной и кроветворной тканей), взрослые (уровень 3)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35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152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434,3%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 descr="C:\Users\ivashchenko\Downloads\athterisk-red-lar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285860"/>
            <a:ext cx="357190" cy="363658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071670" y="357166"/>
            <a:ext cx="5357850" cy="71438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ГБУЗ РА «МГКБ»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285860"/>
          <a:ext cx="8572560" cy="450059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785818"/>
                <a:gridCol w="4214842"/>
                <a:gridCol w="1000132"/>
                <a:gridCol w="928694"/>
                <a:gridCol w="1643074"/>
              </a:tblGrid>
              <a:tr h="73248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№ КСГ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Наименование</a:t>
                      </a:r>
                      <a:r>
                        <a:rPr lang="ru-RU" baseline="0" dirty="0" smtClean="0">
                          <a:solidFill>
                            <a:srgbClr val="002060"/>
                          </a:solidFill>
                        </a:rPr>
                        <a:t> КСГ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План 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Факт 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% выполнения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1032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Акушерство и гинекология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8250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Операции на женских половых органах (уровень  1)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33,3%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0322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2016 год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32483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Акушерство и гинекология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248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Операции на женских половых органах (уровень  1)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28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28,6%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C:\Users\ivashchenko\Downloads\athterisk-red-lar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643314"/>
            <a:ext cx="357190" cy="363658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85720" y="1142984"/>
          <a:ext cx="8572560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Скругленная прямоугольная выноска 7"/>
          <p:cNvSpPr/>
          <p:nvPr/>
        </p:nvSpPr>
        <p:spPr>
          <a:xfrm>
            <a:off x="2285984" y="1714488"/>
            <a:ext cx="795342" cy="357190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2 519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4000496" y="1928802"/>
            <a:ext cx="785818" cy="357190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2 498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1428728" y="3571876"/>
            <a:ext cx="795342" cy="357190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356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3214678" y="3857628"/>
            <a:ext cx="795342" cy="357190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341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500166" y="2571744"/>
            <a:ext cx="795342" cy="357190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2 163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3500430" y="2786058"/>
            <a:ext cx="795342" cy="357190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2 157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Блок-схема: ссылка на другую страницу 17"/>
          <p:cNvSpPr/>
          <p:nvPr/>
        </p:nvSpPr>
        <p:spPr>
          <a:xfrm>
            <a:off x="3000364" y="1428736"/>
            <a:ext cx="571504" cy="285752"/>
          </a:xfrm>
          <a:prstGeom prst="flowChartOffpageConnector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6,4%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1" name="Блок-схема: ссылка на другую страницу 20"/>
          <p:cNvSpPr/>
          <p:nvPr/>
        </p:nvSpPr>
        <p:spPr>
          <a:xfrm>
            <a:off x="2214546" y="3500438"/>
            <a:ext cx="642942" cy="285752"/>
          </a:xfrm>
          <a:prstGeom prst="flowChartOffpageConnector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14,1%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2" name="Блок-схема: ссылка на другую страницу 21"/>
          <p:cNvSpPr/>
          <p:nvPr/>
        </p:nvSpPr>
        <p:spPr>
          <a:xfrm>
            <a:off x="2357422" y="2500306"/>
            <a:ext cx="642942" cy="285752"/>
          </a:xfrm>
          <a:prstGeom prst="flowChartOffpageConnector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85,9%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3" name="Блок-схема: ссылка на другую страницу 22"/>
          <p:cNvSpPr/>
          <p:nvPr/>
        </p:nvSpPr>
        <p:spPr>
          <a:xfrm>
            <a:off x="4786314" y="1785926"/>
            <a:ext cx="571504" cy="285752"/>
          </a:xfrm>
          <a:prstGeom prst="flowChartOffpageConnector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6,4%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4" name="Блок-схема: ссылка на другую страницу 23"/>
          <p:cNvSpPr/>
          <p:nvPr/>
        </p:nvSpPr>
        <p:spPr>
          <a:xfrm>
            <a:off x="4071934" y="3786190"/>
            <a:ext cx="642942" cy="285752"/>
          </a:xfrm>
          <a:prstGeom prst="flowChartOffpageConnector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13,7%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5" name="Блок-схема: ссылка на другую страницу 24"/>
          <p:cNvSpPr/>
          <p:nvPr/>
        </p:nvSpPr>
        <p:spPr>
          <a:xfrm>
            <a:off x="4357686" y="2643182"/>
            <a:ext cx="642942" cy="285752"/>
          </a:xfrm>
          <a:prstGeom prst="flowChartOffpageConnector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86,3%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8596" y="6215082"/>
            <a:ext cx="607223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1400" b="1" i="1" dirty="0" smtClean="0">
                <a:solidFill>
                  <a:srgbClr val="002060"/>
                </a:solidFill>
              </a:rPr>
              <a:t>- % от общего количества случаев за 1 полугодие 2017 г.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5857884" y="4214818"/>
            <a:ext cx="3143272" cy="1643074"/>
          </a:xfrm>
          <a:prstGeom prst="wedgeRound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Всего за 1 полугодие 2017 г. подано на оплату </a:t>
            </a:r>
            <a:r>
              <a:rPr lang="ru-RU" b="1" dirty="0" smtClean="0">
                <a:solidFill>
                  <a:srgbClr val="C00000"/>
                </a:solidFill>
              </a:rPr>
              <a:t>39 295 </a:t>
            </a:r>
            <a:r>
              <a:rPr lang="ru-RU" b="1" dirty="0" smtClean="0">
                <a:solidFill>
                  <a:srgbClr val="002060"/>
                </a:solidFill>
              </a:rPr>
              <a:t>случаев, из них оплачено </a:t>
            </a:r>
            <a:r>
              <a:rPr lang="ru-RU" b="1" dirty="0" smtClean="0">
                <a:solidFill>
                  <a:srgbClr val="C00000"/>
                </a:solidFill>
              </a:rPr>
              <a:t>39 129 (99,6%)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ivashchenko\Downloads\athterisk-red-lar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1214422"/>
            <a:ext cx="215585" cy="21948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29" name="Picture 2" descr="C:\Users\ivashchenko\Downloads\athterisk-red-lar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6286520"/>
            <a:ext cx="215585" cy="21948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571472" y="142852"/>
            <a:ext cx="8072494" cy="78581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Прерванные случаи в МО РА за 1 полугодие 2017 года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42910" y="214290"/>
            <a:ext cx="8001056" cy="78581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Наибольшее количество прерванных случаев за 1 полугодие 2017 г.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42844" y="1785926"/>
          <a:ext cx="435775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2786050" y="1071546"/>
            <a:ext cx="3929090" cy="6429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ГБУЗ РА «МГКБ» - 1 095 случаев </a:t>
            </a:r>
            <a:endParaRPr lang="ru-RU" sz="2000" b="1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786314" y="1785926"/>
          <a:ext cx="4214842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/>
        </p:nvGraphicFramePr>
        <p:xfrm>
          <a:off x="1285852" y="2214554"/>
          <a:ext cx="6786610" cy="3706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71472" y="428604"/>
            <a:ext cx="814393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Анализ межтерриториальных взаиморасчетов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 1 полугодие 2017 г.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2143116"/>
            <a:ext cx="250033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Исполнение по счетам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43504" y="2428868"/>
            <a:ext cx="928726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+ 29%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16200000">
            <a:off x="5822165" y="2250273"/>
            <a:ext cx="571504" cy="357190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29256" y="5143512"/>
            <a:ext cx="3500462" cy="150019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ТФОМС других субъектов РФ предъявлено счетов на сумму 324 381 412,14 руб.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71604" y="3429000"/>
            <a:ext cx="214314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224 381 412,14 руб.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00364" y="2786058"/>
            <a:ext cx="214314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289 475 204,24 руб.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214290"/>
            <a:ext cx="8215370" cy="12858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Сумма, предъявленная ТФОМС Республики Адыгея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за 1 полугодие 2017 г. составила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152 721 554,54 руб. (47,1 %)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928662" y="16430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reeform 10"/>
          <p:cNvSpPr>
            <a:spLocks/>
          </p:cNvSpPr>
          <p:nvPr/>
        </p:nvSpPr>
        <p:spPr bwMode="gray">
          <a:xfrm rot="18526233" flipH="1">
            <a:off x="3275672" y="2394828"/>
            <a:ext cx="1401928" cy="1195106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96310405 h 798"/>
              <a:gd name="T4" fmla="*/ 2132978121 w 580"/>
              <a:gd name="T5" fmla="*/ 186198877 h 798"/>
              <a:gd name="T6" fmla="*/ 2072893330 w 580"/>
              <a:gd name="T7" fmla="*/ 269667453 h 798"/>
              <a:gd name="T8" fmla="*/ 1975256513 w 580"/>
              <a:gd name="T9" fmla="*/ 346715196 h 798"/>
              <a:gd name="T10" fmla="*/ 1855088868 w 580"/>
              <a:gd name="T11" fmla="*/ 417343009 h 798"/>
              <a:gd name="T12" fmla="*/ 1697369682 w 580"/>
              <a:gd name="T13" fmla="*/ 481549924 h 798"/>
              <a:gd name="T14" fmla="*/ 1509608100 w 580"/>
              <a:gd name="T15" fmla="*/ 543615635 h 798"/>
              <a:gd name="T16" fmla="*/ 1284293038 w 580"/>
              <a:gd name="T17" fmla="*/ 599261352 h 798"/>
              <a:gd name="T18" fmla="*/ 1013915110 w 580"/>
              <a:gd name="T19" fmla="*/ 652766770 h 798"/>
              <a:gd name="T20" fmla="*/ 705985883 w 580"/>
              <a:gd name="T21" fmla="*/ 701992623 h 798"/>
              <a:gd name="T22" fmla="*/ 705985883 w 580"/>
              <a:gd name="T23" fmla="*/ 853947679 h 798"/>
              <a:gd name="T24" fmla="*/ 0 w 580"/>
              <a:gd name="T25" fmla="*/ 550036533 h 798"/>
              <a:gd name="T26" fmla="*/ 705985883 w 580"/>
              <a:gd name="T27" fmla="*/ 246125194 h 798"/>
              <a:gd name="T28" fmla="*/ 705985883 w 580"/>
              <a:gd name="T29" fmla="*/ 398081348 h 798"/>
              <a:gd name="T30" fmla="*/ 841173757 w 580"/>
              <a:gd name="T31" fmla="*/ 393800749 h 798"/>
              <a:gd name="T32" fmla="*/ 991383798 w 580"/>
              <a:gd name="T33" fmla="*/ 380958953 h 798"/>
              <a:gd name="T34" fmla="*/ 1149105164 w 580"/>
              <a:gd name="T35" fmla="*/ 359556992 h 798"/>
              <a:gd name="T36" fmla="*/ 1306824351 w 580"/>
              <a:gd name="T37" fmla="*/ 331734134 h 798"/>
              <a:gd name="T38" fmla="*/ 1472054620 w 580"/>
              <a:gd name="T39" fmla="*/ 299630676 h 798"/>
              <a:gd name="T40" fmla="*/ 1622264661 w 580"/>
              <a:gd name="T41" fmla="*/ 263246555 h 798"/>
              <a:gd name="T42" fmla="*/ 1772474702 w 580"/>
              <a:gd name="T43" fmla="*/ 222582934 h 798"/>
              <a:gd name="T44" fmla="*/ 1900151492 w 580"/>
              <a:gd name="T45" fmla="*/ 177638714 h 798"/>
              <a:gd name="T46" fmla="*/ 2012809992 w 580"/>
              <a:gd name="T47" fmla="*/ 132693427 h 798"/>
              <a:gd name="T48" fmla="*/ 2095424642 w 580"/>
              <a:gd name="T49" fmla="*/ 87749207 h 798"/>
              <a:gd name="T50" fmla="*/ 2147483647 w 580"/>
              <a:gd name="T51" fmla="*/ 4280393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C00000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sz="1800" b="0">
                <a:solidFill>
                  <a:srgbClr val="FF0000"/>
                </a:solidFill>
              </a:rPr>
              <a:t>   </a:t>
            </a:r>
            <a:endParaRPr lang="ru-RU" sz="16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gray">
          <a:xfrm rot="15952963">
            <a:off x="6772157" y="1874572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sz="1800" b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728" y="3429000"/>
            <a:ext cx="2143140" cy="4286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125 962 837,14 руб.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1714488"/>
            <a:ext cx="2143140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134 123 694,22 руб.</a:t>
            </a:r>
            <a:endParaRPr lang="ru-RU" b="1" dirty="0"/>
          </a:p>
        </p:txBody>
      </p:sp>
      <p:sp>
        <p:nvSpPr>
          <p:cNvPr id="12" name="TextBox 43"/>
          <p:cNvSpPr txBox="1">
            <a:spLocks noChangeArrowheads="1"/>
          </p:cNvSpPr>
          <p:nvPr/>
        </p:nvSpPr>
        <p:spPr bwMode="auto">
          <a:xfrm rot="20613110">
            <a:off x="2580625" y="2454138"/>
            <a:ext cx="1737654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+ 6,5% прирост</a:t>
            </a:r>
            <a:endParaRPr lang="ru-RU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TextBox 43"/>
          <p:cNvSpPr txBox="1">
            <a:spLocks noChangeArrowheads="1"/>
          </p:cNvSpPr>
          <p:nvPr/>
        </p:nvSpPr>
        <p:spPr bwMode="auto">
          <a:xfrm rot="446181">
            <a:off x="6357950" y="3022884"/>
            <a:ext cx="2643206" cy="54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- 22,5% отрицательного прироста</a:t>
            </a:r>
            <a:endParaRPr lang="ru-RU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500306"/>
          <a:ext cx="8572560" cy="421484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642942"/>
                <a:gridCol w="3286148"/>
                <a:gridCol w="1643074"/>
                <a:gridCol w="1714512"/>
                <a:gridCol w="1285884"/>
              </a:tblGrid>
              <a:tr h="7944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 РФ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</a:rPr>
                        <a:t>1 полугодие 2016 г.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1 полугодие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</a:rPr>
                        <a:t> 2017 г.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Прирост %</a:t>
                      </a:r>
                      <a:endParaRPr lang="ru-RU" dirty="0"/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Краснодарского края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199 485 649,37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252 917 752,32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26,8%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г. Москва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9 128 195,50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13 220 113,07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44,8%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Московской области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2 308 951,40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4 292 961,90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85,9%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Санкт-Петербурга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2 051 189,80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3 433 847,66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67,4%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 Ростовской области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2 905 803,52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3 404 949,22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17,2%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Ставропольского  края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1 337 796, 36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2 790 572,18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108,6%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4886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ТФОМС Астраханской области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265 096,05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1 581 562,86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496,6%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00034" y="142852"/>
            <a:ext cx="8143932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Анализ межтерриториальных взаиморасчетов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 1 полугодие 2017 г.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285860"/>
            <a:ext cx="8715436" cy="57150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Расходы по МТР в 1 полугодии 2017 г. составляют 60% (в 2016 г. - 51%)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1928802"/>
            <a:ext cx="821537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Увеличение расходов по МТР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428596" y="1357298"/>
          <a:ext cx="8501122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85720" y="214290"/>
            <a:ext cx="8572560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Предъявлено счетов по МТР в ТФОМС Республики Адыгея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за 1 полугодие 2017 г.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8662" y="1357298"/>
            <a:ext cx="2143140" cy="4286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130 207 136,31 руб.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0694" y="1357298"/>
            <a:ext cx="2143140" cy="4286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148 585 529,86 руб.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1472" y="2428868"/>
            <a:ext cx="214314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130 207 136,31 руб.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85852" y="2928934"/>
            <a:ext cx="1062046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96,8%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34" y="4143380"/>
            <a:ext cx="2143140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4 170 238,99 руб.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7224" y="4643446"/>
            <a:ext cx="1062046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3,2 %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29190" y="2857496"/>
            <a:ext cx="1062046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95,1%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29190" y="2357430"/>
            <a:ext cx="214314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141 327 836,41 руб.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7686" y="4643446"/>
            <a:ext cx="2143140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7 257 693,45 руб.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72000" y="5143512"/>
            <a:ext cx="1062046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4,9 %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928662" y="142852"/>
            <a:ext cx="7643866" cy="6429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Результаты медико-экономического контроля (МЭК)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928670"/>
          <a:ext cx="4286280" cy="317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4714876" y="928670"/>
          <a:ext cx="4143404" cy="317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500034" y="3929066"/>
            <a:ext cx="8143932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Выявленные нарушения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429132"/>
            <a:ext cx="4000528" cy="228601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Нарушения в оформлении и предъявлении на оплату счетов</a:t>
            </a:r>
            <a:endParaRPr lang="ru-RU" sz="1400" b="1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Arial" pitchFamily="34" charset="0"/>
              </a:rPr>
              <a:t>и реестров счетов – 41,2 %;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206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+mj-lt"/>
                <a:cs typeface="Arial" pitchFamily="34" charset="0"/>
              </a:rPr>
              <a:t>Нарушения, связанные с принадлежностью застрахованных лиц к СМО – 31,9 %;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2060"/>
              </a:solidFill>
              <a:latin typeface="+mj-lt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+mj-lt"/>
                <a:cs typeface="Arial" pitchFamily="34" charset="0"/>
              </a:rPr>
              <a:t>Нарушения, связанные с повторным или необоснованным включением в реестр счетов – 21,8 %</a:t>
            </a:r>
            <a:endParaRPr lang="ru-RU" sz="1400" dirty="0" smtClean="0">
              <a:solidFill>
                <a:srgbClr val="00206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929190" y="4429132"/>
            <a:ext cx="4000528" cy="228601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Нарушения в оформлении и предъявлении на оплату счетов</a:t>
            </a:r>
            <a:endParaRPr lang="ru-RU" sz="1400" b="1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и реестров счетов – 49,2 %;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Arial" pitchFamily="34" charset="0"/>
              </a:rPr>
              <a:t>Нарушения, связанные с принадлежностью застрахованных лиц к СМО – 29,7 %;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Arial" pitchFamily="34" charset="0"/>
              </a:rPr>
              <a:t>Нарушения, связанные с повторным или необоснованным включением в реестр счетов – 16,6 %</a:t>
            </a:r>
            <a:endParaRPr lang="ru-RU" sz="1400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214810" y="4857760"/>
            <a:ext cx="642942" cy="141332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85786" y="142852"/>
            <a:ext cx="7786742" cy="6429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Результаты медико-экономических экспертиз (МЭЭ)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285852" y="1000108"/>
          <a:ext cx="707236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ая выноска 6"/>
          <p:cNvSpPr/>
          <p:nvPr/>
        </p:nvSpPr>
        <p:spPr>
          <a:xfrm>
            <a:off x="428596" y="5000636"/>
            <a:ext cx="8215370" cy="1428760"/>
          </a:xfrm>
          <a:prstGeom prst="wedgeRect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Дефекты оформления первичной медицинской документации – 70,8%;</a:t>
            </a:r>
          </a:p>
          <a:p>
            <a:pPr algn="ctr"/>
            <a:endParaRPr lang="ru-RU" sz="16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Нарушения, ограничивающие доступность медицинской помощи – 3,8% (1,6% в 2016 г.);</a:t>
            </a:r>
          </a:p>
          <a:p>
            <a:pPr algn="ctr"/>
            <a:endParaRPr lang="ru-RU" sz="16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Прочие нарушения – 24,6 % (0 – в 2016 г.)</a:t>
            </a:r>
          </a:p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28926" y="1214422"/>
            <a:ext cx="914400" cy="50006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538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72132" y="2571744"/>
            <a:ext cx="914400" cy="50006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144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00298" y="2786058"/>
            <a:ext cx="914400" cy="5000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130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57818" y="3286124"/>
            <a:ext cx="914400" cy="5000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129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85786" y="214290"/>
            <a:ext cx="7786742" cy="6429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Результаты экспертиз качества (ЭКМП)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1357298"/>
            <a:ext cx="285752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За 1 полугодие 2017 г.</a:t>
            </a:r>
            <a:endParaRPr lang="ru-RU" sz="2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72132" y="1357298"/>
            <a:ext cx="2857520" cy="914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За 1 полугодие 2016 г.</a:t>
            </a:r>
            <a:endParaRPr lang="ru-RU" sz="20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2643182"/>
            <a:ext cx="3571900" cy="235745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Проведено 142 экспертизы – выявлено 26 нарушений (18,3%) </a:t>
            </a:r>
            <a:endParaRPr lang="ru-RU" sz="2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57818" y="2571744"/>
            <a:ext cx="3571900" cy="23574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Проведено 94 экспертизы – выявлено 15 нарушений (16%) </a:t>
            </a:r>
            <a:endParaRPr lang="ru-RU" sz="20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5786" y="5500702"/>
            <a:ext cx="7715304" cy="914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Потери МО по данному виду экспертиз составили 332 855 56 руб. (0,22%)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3857620" y="3143248"/>
            <a:ext cx="1428760" cy="984698"/>
          </a:xfrm>
          <a:prstGeom prst="left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000" t="-1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357422" y="142852"/>
            <a:ext cx="4429156" cy="78581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Выводы и предложения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42844" y="1142984"/>
          <a:ext cx="8786874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642918"/>
            <a:ext cx="7615262" cy="4525963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54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ru-RU" sz="54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Благодарю за внимание!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</TotalTime>
  <Words>1296</Words>
  <Application>Microsoft Office PowerPoint</Application>
  <PresentationFormat>Экран (4:3)</PresentationFormat>
  <Paragraphs>305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 ТФОМС РА  Итоги 1-го полугодия 2017 г. при оказании медицинской помощи в условиях круглосуточного и дневного стационаров</vt:lpstr>
      <vt:lpstr>Слайд 2</vt:lpstr>
      <vt:lpstr>Слайд 3</vt:lpstr>
      <vt:lpstr>Слайд 4</vt:lpstr>
      <vt:lpstr> Анализ выполнения плановых объемов по медицинской реабилитации в условиях стационара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Прерванные случаи в МО РА  за 1 полугодие 2017 г.</dc:title>
  <dc:creator>ivashchenko</dc:creator>
  <cp:lastModifiedBy>ivashchenko</cp:lastModifiedBy>
  <cp:revision>255</cp:revision>
  <dcterms:created xsi:type="dcterms:W3CDTF">2017-08-07T10:59:04Z</dcterms:created>
  <dcterms:modified xsi:type="dcterms:W3CDTF">2017-08-14T14:13:47Z</dcterms:modified>
</cp:coreProperties>
</file>