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8" r:id="rId5"/>
    <p:sldMasterId id="2147483720" r:id="rId6"/>
    <p:sldMasterId id="2147483732" r:id="rId7"/>
  </p:sldMasterIdLst>
  <p:notesMasterIdLst>
    <p:notesMasterId r:id="rId35"/>
  </p:notesMasterIdLst>
  <p:sldIdLst>
    <p:sldId id="256" r:id="rId8"/>
    <p:sldId id="330" r:id="rId9"/>
    <p:sldId id="313" r:id="rId10"/>
    <p:sldId id="314" r:id="rId11"/>
    <p:sldId id="316" r:id="rId12"/>
    <p:sldId id="317" r:id="rId13"/>
    <p:sldId id="319" r:id="rId14"/>
    <p:sldId id="258" r:id="rId15"/>
    <p:sldId id="259" r:id="rId16"/>
    <p:sldId id="274" r:id="rId17"/>
    <p:sldId id="318" r:id="rId18"/>
    <p:sldId id="278" r:id="rId19"/>
    <p:sldId id="320" r:id="rId20"/>
    <p:sldId id="321" r:id="rId21"/>
    <p:sldId id="322" r:id="rId22"/>
    <p:sldId id="260" r:id="rId23"/>
    <p:sldId id="261" r:id="rId24"/>
    <p:sldId id="262" r:id="rId25"/>
    <p:sldId id="323" r:id="rId26"/>
    <p:sldId id="324" r:id="rId27"/>
    <p:sldId id="325" r:id="rId28"/>
    <p:sldId id="326" r:id="rId29"/>
    <p:sldId id="328" r:id="rId30"/>
    <p:sldId id="306" r:id="rId31"/>
    <p:sldId id="309" r:id="rId32"/>
    <p:sldId id="329" r:id="rId33"/>
    <p:sldId id="29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8E"/>
    <a:srgbClr val="006C31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85" autoAdjust="0"/>
    <p:restoredTop sz="94660"/>
  </p:normalViewPr>
  <p:slideViewPr>
    <p:cSldViewPr>
      <p:cViewPr>
        <p:scale>
          <a:sx n="50" d="100"/>
          <a:sy n="50" d="100"/>
        </p:scale>
        <p:origin x="-150" y="-14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</c:spPr>
          <c:cat>
            <c:numRef>
              <c:f>Лист1!$A$2:$A$8</c:f>
              <c:numCache>
                <c:formatCode>General</c:formatCode>
                <c:ptCount val="7"/>
                <c:pt idx="0">
                  <c:v>1993</c:v>
                </c:pt>
                <c:pt idx="1">
                  <c:v>2000</c:v>
                </c:pt>
                <c:pt idx="2">
                  <c:v>2004</c:v>
                </c:pt>
                <c:pt idx="3">
                  <c:v>2008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-5.5</c:v>
                </c:pt>
                <c:pt idx="1">
                  <c:v>-6.3</c:v>
                </c:pt>
                <c:pt idx="2">
                  <c:v>-4.5</c:v>
                </c:pt>
                <c:pt idx="3" formatCode="0.0">
                  <c:v>-2</c:v>
                </c:pt>
                <c:pt idx="4">
                  <c:v>-1.3</c:v>
                </c:pt>
                <c:pt idx="5">
                  <c:v>-0.2</c:v>
                </c:pt>
                <c:pt idx="6">
                  <c:v>0.30000000000000027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97184"/>
        <c:axId val="26798720"/>
      </c:areaChart>
      <c:catAx>
        <c:axId val="26797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798720"/>
        <c:crosses val="autoZero"/>
        <c:auto val="1"/>
        <c:lblAlgn val="ctr"/>
        <c:lblOffset val="100"/>
        <c:noMultiLvlLbl val="0"/>
      </c:catAx>
      <c:valAx>
        <c:axId val="267987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679718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75725190239774"/>
          <c:y val="0"/>
          <c:w val="0.51764321564999094"/>
          <c:h val="0.934815362297336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195D21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195D21"/>
              </a:solidFill>
            </c:spPr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</a:t>
                    </a:r>
                    <a:r>
                      <a:rPr lang="ru-RU" smtClean="0"/>
                      <a:t>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13,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Целевое значение (2013 г.)</c:v>
                </c:pt>
                <c:pt idx="1">
                  <c:v>Край (2013 г.)</c:v>
                </c:pt>
                <c:pt idx="2">
                  <c:v>Край (2012 г.)</c:v>
                </c:pt>
                <c:pt idx="3">
                  <c:v>РФ (2013 г.)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13</c:v>
                </c:pt>
                <c:pt idx="1">
                  <c:v>12.9</c:v>
                </c:pt>
                <c:pt idx="2">
                  <c:v>13.1</c:v>
                </c:pt>
                <c:pt idx="3">
                  <c:v>13.1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5810304"/>
        <c:axId val="35820288"/>
      </c:barChart>
      <c:catAx>
        <c:axId val="35810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35820288"/>
        <c:crosses val="autoZero"/>
        <c:auto val="1"/>
        <c:lblAlgn val="ctr"/>
        <c:lblOffset val="100"/>
        <c:noMultiLvlLbl val="0"/>
      </c:catAx>
      <c:valAx>
        <c:axId val="3582028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35810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299498367205738"/>
          <c:y val="0"/>
          <c:w val="0.51764321564999105"/>
          <c:h val="0.934815362297336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195D21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195D21"/>
              </a:solidFill>
            </c:spPr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Целевое значение (2013 г.)</c:v>
                </c:pt>
                <c:pt idx="1">
                  <c:v>Край (2013 г.)</c:v>
                </c:pt>
                <c:pt idx="2">
                  <c:v>Край (2012 г.)</c:v>
                </c:pt>
                <c:pt idx="3">
                  <c:v>РФ (2013 г.)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718.7</c:v>
                </c:pt>
                <c:pt idx="1">
                  <c:v>681.1</c:v>
                </c:pt>
                <c:pt idx="2">
                  <c:v>722.4</c:v>
                </c:pt>
                <c:pt idx="3">
                  <c:v>696.44999999999948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5847168"/>
        <c:axId val="35537664"/>
      </c:barChart>
      <c:catAx>
        <c:axId val="358471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35537664"/>
        <c:crosses val="autoZero"/>
        <c:auto val="1"/>
        <c:lblAlgn val="ctr"/>
        <c:lblOffset val="100"/>
        <c:noMultiLvlLbl val="0"/>
      </c:catAx>
      <c:valAx>
        <c:axId val="3553766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35847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299498367205744"/>
          <c:y val="0"/>
          <c:w val="0.45200244888429436"/>
          <c:h val="0.934815362297336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195D21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195D21"/>
              </a:solidFill>
            </c:spPr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203,</a:t>
                    </a:r>
                    <a:r>
                      <a:rPr lang="ru-RU" smtClean="0"/>
                      <a:t>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Целевое значение (2013 г.)</c:v>
                </c:pt>
                <c:pt idx="1">
                  <c:v>Край (2013 г.)</c:v>
                </c:pt>
                <c:pt idx="2">
                  <c:v>Край (2012 г.)</c:v>
                </c:pt>
                <c:pt idx="3">
                  <c:v>РФ (2013 г.)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202</c:v>
                </c:pt>
                <c:pt idx="1">
                  <c:v>197.9</c:v>
                </c:pt>
                <c:pt idx="2">
                  <c:v>203.9</c:v>
                </c:pt>
                <c:pt idx="3">
                  <c:v>201.5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5560448"/>
        <c:axId val="35578624"/>
      </c:barChart>
      <c:catAx>
        <c:axId val="35560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35578624"/>
        <c:crosses val="autoZero"/>
        <c:auto val="1"/>
        <c:lblAlgn val="ctr"/>
        <c:lblOffset val="100"/>
        <c:noMultiLvlLbl val="0"/>
      </c:catAx>
      <c:valAx>
        <c:axId val="3557862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35560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424457-0D59-4836-8DBC-96975058120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BEFE86-A82C-4957-981C-0720EF272038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2600" b="1" dirty="0" smtClean="0"/>
            <a:t>2013 год</a:t>
          </a:r>
          <a:br>
            <a:rPr lang="ru-RU" sz="2600" b="1" dirty="0" smtClean="0"/>
          </a:br>
          <a:r>
            <a:rPr lang="ru-RU" sz="2600" b="1" dirty="0" smtClean="0"/>
            <a:t>51 млрд. 959,3 млн. рублей</a:t>
          </a:r>
          <a:endParaRPr lang="ru-RU" sz="2600" b="1" dirty="0"/>
        </a:p>
      </dgm:t>
    </dgm:pt>
    <dgm:pt modelId="{CFF191E9-82F8-4672-9A4D-018745E84DEB}" type="parTrans" cxnId="{E95556C9-E981-4EE1-A3A9-715391F7C9CC}">
      <dgm:prSet/>
      <dgm:spPr/>
      <dgm:t>
        <a:bodyPr/>
        <a:lstStyle/>
        <a:p>
          <a:endParaRPr lang="ru-RU" sz="2600" b="1"/>
        </a:p>
      </dgm:t>
    </dgm:pt>
    <dgm:pt modelId="{3ACC5765-6DF4-480A-8790-0EDA6F3D8A58}" type="sibTrans" cxnId="{E95556C9-E981-4EE1-A3A9-715391F7C9CC}">
      <dgm:prSet/>
      <dgm:spPr/>
      <dgm:t>
        <a:bodyPr/>
        <a:lstStyle/>
        <a:p>
          <a:endParaRPr lang="ru-RU" sz="2600" b="1"/>
        </a:p>
      </dgm:t>
    </dgm:pt>
    <dgm:pt modelId="{7157401B-A118-428B-A092-590FEE1A6097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600" b="1" dirty="0" smtClean="0"/>
            <a:t>краевой бюджет</a:t>
          </a:r>
          <a:br>
            <a:rPr lang="ru-RU" sz="2600" b="1" dirty="0" smtClean="0"/>
          </a:br>
          <a:r>
            <a:rPr lang="ru-RU" sz="2600" b="1" dirty="0" smtClean="0"/>
            <a:t>16 млрд. 004,1 млн. рублей</a:t>
          </a:r>
          <a:endParaRPr lang="ru-RU" sz="2600" b="1" dirty="0"/>
        </a:p>
      </dgm:t>
    </dgm:pt>
    <dgm:pt modelId="{9ABAD6AF-D3B3-42A9-B389-B0F80196E7FE}" type="parTrans" cxnId="{14317C65-C422-4C95-BFFD-32C1A7F64B80}">
      <dgm:prSet/>
      <dgm:spPr/>
      <dgm:t>
        <a:bodyPr/>
        <a:lstStyle/>
        <a:p>
          <a:endParaRPr lang="ru-RU" sz="2600" b="1"/>
        </a:p>
      </dgm:t>
    </dgm:pt>
    <dgm:pt modelId="{35BF2C8F-E1CA-44CF-9234-4ABB528CE89F}" type="sibTrans" cxnId="{14317C65-C422-4C95-BFFD-32C1A7F64B80}">
      <dgm:prSet/>
      <dgm:spPr/>
      <dgm:t>
        <a:bodyPr/>
        <a:lstStyle/>
        <a:p>
          <a:endParaRPr lang="ru-RU" sz="2600" b="1"/>
        </a:p>
      </dgm:t>
    </dgm:pt>
    <dgm:pt modelId="{0298687C-90C6-4A72-9ABA-E98773A76871}">
      <dgm:prSet phldrT="[Текст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600" b="1" dirty="0" smtClean="0"/>
            <a:t>ОМС</a:t>
          </a:r>
          <a:br>
            <a:rPr lang="ru-RU" sz="2600" b="1" dirty="0" smtClean="0"/>
          </a:br>
          <a:r>
            <a:rPr lang="ru-RU" sz="2600" b="1" dirty="0" smtClean="0"/>
            <a:t>35 млрд. 955,2 млн. рублей</a:t>
          </a:r>
          <a:endParaRPr lang="ru-RU" sz="2600" b="1" dirty="0"/>
        </a:p>
      </dgm:t>
    </dgm:pt>
    <dgm:pt modelId="{C0A77550-AE53-4CF7-87AB-BA8B533022E2}" type="parTrans" cxnId="{0C1A8A9A-E95E-4850-AA91-479EE0BB5D43}">
      <dgm:prSet/>
      <dgm:spPr/>
      <dgm:t>
        <a:bodyPr/>
        <a:lstStyle/>
        <a:p>
          <a:endParaRPr lang="ru-RU" sz="2600" b="1"/>
        </a:p>
      </dgm:t>
    </dgm:pt>
    <dgm:pt modelId="{F494C996-79F1-47FB-8F19-54AC40F1A640}" type="sibTrans" cxnId="{0C1A8A9A-E95E-4850-AA91-479EE0BB5D43}">
      <dgm:prSet/>
      <dgm:spPr/>
      <dgm:t>
        <a:bodyPr/>
        <a:lstStyle/>
        <a:p>
          <a:endParaRPr lang="ru-RU" sz="2600" b="1"/>
        </a:p>
      </dgm:t>
    </dgm:pt>
    <dgm:pt modelId="{35F527F9-DB89-4058-B016-B490E014A3C3}" type="pres">
      <dgm:prSet presAssocID="{52424457-0D59-4836-8DBC-9697505812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80C5D8-3AB5-4D54-86A9-1E179FB312C6}" type="pres">
      <dgm:prSet presAssocID="{AEBEFE86-A82C-4957-981C-0720EF272038}" presName="boxAndChildren" presStyleCnt="0"/>
      <dgm:spPr/>
    </dgm:pt>
    <dgm:pt modelId="{0821981E-C38F-484A-90C8-DDE04CBBE6FF}" type="pres">
      <dgm:prSet presAssocID="{AEBEFE86-A82C-4957-981C-0720EF272038}" presName="parentTextBox" presStyleLbl="node1" presStyleIdx="0" presStyleCnt="1"/>
      <dgm:spPr/>
      <dgm:t>
        <a:bodyPr/>
        <a:lstStyle/>
        <a:p>
          <a:endParaRPr lang="ru-RU"/>
        </a:p>
      </dgm:t>
    </dgm:pt>
    <dgm:pt modelId="{7683A363-7AD5-4926-B36A-F5FF99D63D06}" type="pres">
      <dgm:prSet presAssocID="{AEBEFE86-A82C-4957-981C-0720EF272038}" presName="entireBox" presStyleLbl="node1" presStyleIdx="0" presStyleCnt="1" custLinFactNeighborY="4018"/>
      <dgm:spPr/>
      <dgm:t>
        <a:bodyPr/>
        <a:lstStyle/>
        <a:p>
          <a:endParaRPr lang="ru-RU"/>
        </a:p>
      </dgm:t>
    </dgm:pt>
    <dgm:pt modelId="{DB363098-7174-4071-BCF2-7BEF953DF7EC}" type="pres">
      <dgm:prSet presAssocID="{AEBEFE86-A82C-4957-981C-0720EF272038}" presName="descendantBox" presStyleCnt="0"/>
      <dgm:spPr/>
    </dgm:pt>
    <dgm:pt modelId="{16207905-3391-4465-ACEE-AB122AF85A62}" type="pres">
      <dgm:prSet presAssocID="{7157401B-A118-428B-A092-590FEE1A6097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D6584-A2F8-46DD-A387-5DC7443455B5}" type="pres">
      <dgm:prSet presAssocID="{0298687C-90C6-4A72-9ABA-E98773A76871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2B74F8-6908-48C3-A08A-65A49721BBF8}" type="presOf" srcId="{7157401B-A118-428B-A092-590FEE1A6097}" destId="{16207905-3391-4465-ACEE-AB122AF85A62}" srcOrd="0" destOrd="0" presId="urn:microsoft.com/office/officeart/2005/8/layout/process4"/>
    <dgm:cxn modelId="{E95556C9-E981-4EE1-A3A9-715391F7C9CC}" srcId="{52424457-0D59-4836-8DBC-969750581205}" destId="{AEBEFE86-A82C-4957-981C-0720EF272038}" srcOrd="0" destOrd="0" parTransId="{CFF191E9-82F8-4672-9A4D-018745E84DEB}" sibTransId="{3ACC5765-6DF4-480A-8790-0EDA6F3D8A58}"/>
    <dgm:cxn modelId="{F6C12D09-F0F7-48E3-AE65-E32213D25C35}" type="presOf" srcId="{52424457-0D59-4836-8DBC-969750581205}" destId="{35F527F9-DB89-4058-B016-B490E014A3C3}" srcOrd="0" destOrd="0" presId="urn:microsoft.com/office/officeart/2005/8/layout/process4"/>
    <dgm:cxn modelId="{0EAF1E02-1FDD-41D9-8621-12521045FA13}" type="presOf" srcId="{AEBEFE86-A82C-4957-981C-0720EF272038}" destId="{7683A363-7AD5-4926-B36A-F5FF99D63D06}" srcOrd="1" destOrd="0" presId="urn:microsoft.com/office/officeart/2005/8/layout/process4"/>
    <dgm:cxn modelId="{0C1A8A9A-E95E-4850-AA91-479EE0BB5D43}" srcId="{AEBEFE86-A82C-4957-981C-0720EF272038}" destId="{0298687C-90C6-4A72-9ABA-E98773A76871}" srcOrd="1" destOrd="0" parTransId="{C0A77550-AE53-4CF7-87AB-BA8B533022E2}" sibTransId="{F494C996-79F1-47FB-8F19-54AC40F1A640}"/>
    <dgm:cxn modelId="{14317C65-C422-4C95-BFFD-32C1A7F64B80}" srcId="{AEBEFE86-A82C-4957-981C-0720EF272038}" destId="{7157401B-A118-428B-A092-590FEE1A6097}" srcOrd="0" destOrd="0" parTransId="{9ABAD6AF-D3B3-42A9-B389-B0F80196E7FE}" sibTransId="{35BF2C8F-E1CA-44CF-9234-4ABB528CE89F}"/>
    <dgm:cxn modelId="{ADE1B969-649A-4F6C-AE51-B9050D4E1183}" type="presOf" srcId="{0298687C-90C6-4A72-9ABA-E98773A76871}" destId="{E4CD6584-A2F8-46DD-A387-5DC7443455B5}" srcOrd="0" destOrd="0" presId="urn:microsoft.com/office/officeart/2005/8/layout/process4"/>
    <dgm:cxn modelId="{8E9B0ABE-CD21-4C46-B5B6-AE2A87ACC9AB}" type="presOf" srcId="{AEBEFE86-A82C-4957-981C-0720EF272038}" destId="{0821981E-C38F-484A-90C8-DDE04CBBE6FF}" srcOrd="0" destOrd="0" presId="urn:microsoft.com/office/officeart/2005/8/layout/process4"/>
    <dgm:cxn modelId="{9FFCAE05-9D3A-4C89-A737-04F6D7007790}" type="presParOf" srcId="{35F527F9-DB89-4058-B016-B490E014A3C3}" destId="{1A80C5D8-3AB5-4D54-86A9-1E179FB312C6}" srcOrd="0" destOrd="0" presId="urn:microsoft.com/office/officeart/2005/8/layout/process4"/>
    <dgm:cxn modelId="{D2E54DC6-09BB-4138-AF0C-85B46AF9BC5F}" type="presParOf" srcId="{1A80C5D8-3AB5-4D54-86A9-1E179FB312C6}" destId="{0821981E-C38F-484A-90C8-DDE04CBBE6FF}" srcOrd="0" destOrd="0" presId="urn:microsoft.com/office/officeart/2005/8/layout/process4"/>
    <dgm:cxn modelId="{D35935B5-011F-41DC-96A1-307B63408011}" type="presParOf" srcId="{1A80C5D8-3AB5-4D54-86A9-1E179FB312C6}" destId="{7683A363-7AD5-4926-B36A-F5FF99D63D06}" srcOrd="1" destOrd="0" presId="urn:microsoft.com/office/officeart/2005/8/layout/process4"/>
    <dgm:cxn modelId="{1B0B62E6-78B2-413D-A6BC-9909469F79B5}" type="presParOf" srcId="{1A80C5D8-3AB5-4D54-86A9-1E179FB312C6}" destId="{DB363098-7174-4071-BCF2-7BEF953DF7EC}" srcOrd="2" destOrd="0" presId="urn:microsoft.com/office/officeart/2005/8/layout/process4"/>
    <dgm:cxn modelId="{F020359D-32F9-4F73-BF49-C2DFCA5C7375}" type="presParOf" srcId="{DB363098-7174-4071-BCF2-7BEF953DF7EC}" destId="{16207905-3391-4465-ACEE-AB122AF85A62}" srcOrd="0" destOrd="0" presId="urn:microsoft.com/office/officeart/2005/8/layout/process4"/>
    <dgm:cxn modelId="{90CBC949-93FF-4612-8825-90F13B326452}" type="presParOf" srcId="{DB363098-7174-4071-BCF2-7BEF953DF7EC}" destId="{E4CD6584-A2F8-46DD-A387-5DC7443455B5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424457-0D59-4836-8DBC-96975058120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BEFE86-A82C-4957-981C-0720EF272038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2600" b="1" dirty="0" smtClean="0"/>
            <a:t>2014год</a:t>
          </a:r>
          <a:br>
            <a:rPr lang="ru-RU" sz="2600" b="1" dirty="0" smtClean="0"/>
          </a:br>
          <a:r>
            <a:rPr lang="ru-RU" sz="2600" b="1" dirty="0" smtClean="0"/>
            <a:t>54 млрд. 406,4 млн. рублей</a:t>
          </a:r>
          <a:endParaRPr lang="ru-RU" sz="2600" b="1" dirty="0"/>
        </a:p>
      </dgm:t>
    </dgm:pt>
    <dgm:pt modelId="{CFF191E9-82F8-4672-9A4D-018745E84DEB}" type="parTrans" cxnId="{E95556C9-E981-4EE1-A3A9-715391F7C9CC}">
      <dgm:prSet/>
      <dgm:spPr/>
      <dgm:t>
        <a:bodyPr/>
        <a:lstStyle/>
        <a:p>
          <a:endParaRPr lang="ru-RU" sz="2600" b="1"/>
        </a:p>
      </dgm:t>
    </dgm:pt>
    <dgm:pt modelId="{3ACC5765-6DF4-480A-8790-0EDA6F3D8A58}" type="sibTrans" cxnId="{E95556C9-E981-4EE1-A3A9-715391F7C9CC}">
      <dgm:prSet/>
      <dgm:spPr/>
      <dgm:t>
        <a:bodyPr/>
        <a:lstStyle/>
        <a:p>
          <a:endParaRPr lang="ru-RU" sz="2600" b="1"/>
        </a:p>
      </dgm:t>
    </dgm:pt>
    <dgm:pt modelId="{7157401B-A118-428B-A092-590FEE1A6097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600" b="1" dirty="0" smtClean="0"/>
            <a:t>краевой бюджет</a:t>
          </a:r>
          <a:br>
            <a:rPr lang="ru-RU" sz="2600" b="1" dirty="0" smtClean="0"/>
          </a:br>
          <a:r>
            <a:rPr lang="ru-RU" sz="2600" b="1" dirty="0" smtClean="0"/>
            <a:t>15 млрд. 723,8 млн. рублей</a:t>
          </a:r>
          <a:endParaRPr lang="ru-RU" sz="2600" b="1" dirty="0"/>
        </a:p>
      </dgm:t>
    </dgm:pt>
    <dgm:pt modelId="{9ABAD6AF-D3B3-42A9-B389-B0F80196E7FE}" type="parTrans" cxnId="{14317C65-C422-4C95-BFFD-32C1A7F64B80}">
      <dgm:prSet/>
      <dgm:spPr/>
      <dgm:t>
        <a:bodyPr/>
        <a:lstStyle/>
        <a:p>
          <a:endParaRPr lang="ru-RU" sz="2600" b="1"/>
        </a:p>
      </dgm:t>
    </dgm:pt>
    <dgm:pt modelId="{35BF2C8F-E1CA-44CF-9234-4ABB528CE89F}" type="sibTrans" cxnId="{14317C65-C422-4C95-BFFD-32C1A7F64B80}">
      <dgm:prSet/>
      <dgm:spPr/>
      <dgm:t>
        <a:bodyPr/>
        <a:lstStyle/>
        <a:p>
          <a:endParaRPr lang="ru-RU" sz="2600" b="1"/>
        </a:p>
      </dgm:t>
    </dgm:pt>
    <dgm:pt modelId="{0298687C-90C6-4A72-9ABA-E98773A76871}">
      <dgm:prSet phldrT="[Текст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600" b="1" dirty="0" smtClean="0"/>
            <a:t>ОМС</a:t>
          </a:r>
          <a:br>
            <a:rPr lang="ru-RU" sz="2600" b="1" dirty="0" smtClean="0"/>
          </a:br>
          <a:r>
            <a:rPr lang="ru-RU" sz="2600" b="1" dirty="0" smtClean="0"/>
            <a:t>38 млрд. 682,6 млн. рублей</a:t>
          </a:r>
          <a:endParaRPr lang="ru-RU" sz="2600" b="1" dirty="0"/>
        </a:p>
      </dgm:t>
    </dgm:pt>
    <dgm:pt modelId="{C0A77550-AE53-4CF7-87AB-BA8B533022E2}" type="parTrans" cxnId="{0C1A8A9A-E95E-4850-AA91-479EE0BB5D43}">
      <dgm:prSet/>
      <dgm:spPr/>
      <dgm:t>
        <a:bodyPr/>
        <a:lstStyle/>
        <a:p>
          <a:endParaRPr lang="ru-RU" sz="2600" b="1"/>
        </a:p>
      </dgm:t>
    </dgm:pt>
    <dgm:pt modelId="{F494C996-79F1-47FB-8F19-54AC40F1A640}" type="sibTrans" cxnId="{0C1A8A9A-E95E-4850-AA91-479EE0BB5D43}">
      <dgm:prSet/>
      <dgm:spPr/>
      <dgm:t>
        <a:bodyPr/>
        <a:lstStyle/>
        <a:p>
          <a:endParaRPr lang="ru-RU" sz="2600" b="1"/>
        </a:p>
      </dgm:t>
    </dgm:pt>
    <dgm:pt modelId="{35F527F9-DB89-4058-B016-B490E014A3C3}" type="pres">
      <dgm:prSet presAssocID="{52424457-0D59-4836-8DBC-9697505812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80C5D8-3AB5-4D54-86A9-1E179FB312C6}" type="pres">
      <dgm:prSet presAssocID="{AEBEFE86-A82C-4957-981C-0720EF272038}" presName="boxAndChildren" presStyleCnt="0"/>
      <dgm:spPr/>
    </dgm:pt>
    <dgm:pt modelId="{0821981E-C38F-484A-90C8-DDE04CBBE6FF}" type="pres">
      <dgm:prSet presAssocID="{AEBEFE86-A82C-4957-981C-0720EF272038}" presName="parentTextBox" presStyleLbl="node1" presStyleIdx="0" presStyleCnt="1"/>
      <dgm:spPr/>
      <dgm:t>
        <a:bodyPr/>
        <a:lstStyle/>
        <a:p>
          <a:endParaRPr lang="ru-RU"/>
        </a:p>
      </dgm:t>
    </dgm:pt>
    <dgm:pt modelId="{7683A363-7AD5-4926-B36A-F5FF99D63D06}" type="pres">
      <dgm:prSet presAssocID="{AEBEFE86-A82C-4957-981C-0720EF272038}" presName="entireBox" presStyleLbl="node1" presStyleIdx="0" presStyleCnt="1"/>
      <dgm:spPr/>
      <dgm:t>
        <a:bodyPr/>
        <a:lstStyle/>
        <a:p>
          <a:endParaRPr lang="ru-RU"/>
        </a:p>
      </dgm:t>
    </dgm:pt>
    <dgm:pt modelId="{DB363098-7174-4071-BCF2-7BEF953DF7EC}" type="pres">
      <dgm:prSet presAssocID="{AEBEFE86-A82C-4957-981C-0720EF272038}" presName="descendantBox" presStyleCnt="0"/>
      <dgm:spPr/>
    </dgm:pt>
    <dgm:pt modelId="{16207905-3391-4465-ACEE-AB122AF85A62}" type="pres">
      <dgm:prSet presAssocID="{7157401B-A118-428B-A092-590FEE1A6097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D6584-A2F8-46DD-A387-5DC7443455B5}" type="pres">
      <dgm:prSet presAssocID="{0298687C-90C6-4A72-9ABA-E98773A76871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AAB548-B945-435D-BD7A-8903198B4777}" type="presOf" srcId="{AEBEFE86-A82C-4957-981C-0720EF272038}" destId="{0821981E-C38F-484A-90C8-DDE04CBBE6FF}" srcOrd="0" destOrd="0" presId="urn:microsoft.com/office/officeart/2005/8/layout/process4"/>
    <dgm:cxn modelId="{E95556C9-E981-4EE1-A3A9-715391F7C9CC}" srcId="{52424457-0D59-4836-8DBC-969750581205}" destId="{AEBEFE86-A82C-4957-981C-0720EF272038}" srcOrd="0" destOrd="0" parTransId="{CFF191E9-82F8-4672-9A4D-018745E84DEB}" sibTransId="{3ACC5765-6DF4-480A-8790-0EDA6F3D8A58}"/>
    <dgm:cxn modelId="{14317C65-C422-4C95-BFFD-32C1A7F64B80}" srcId="{AEBEFE86-A82C-4957-981C-0720EF272038}" destId="{7157401B-A118-428B-A092-590FEE1A6097}" srcOrd="0" destOrd="0" parTransId="{9ABAD6AF-D3B3-42A9-B389-B0F80196E7FE}" sibTransId="{35BF2C8F-E1CA-44CF-9234-4ABB528CE89F}"/>
    <dgm:cxn modelId="{0C1A8A9A-E95E-4850-AA91-479EE0BB5D43}" srcId="{AEBEFE86-A82C-4957-981C-0720EF272038}" destId="{0298687C-90C6-4A72-9ABA-E98773A76871}" srcOrd="1" destOrd="0" parTransId="{C0A77550-AE53-4CF7-87AB-BA8B533022E2}" sibTransId="{F494C996-79F1-47FB-8F19-54AC40F1A640}"/>
    <dgm:cxn modelId="{79107818-0422-4777-9E5F-8CDE8FADEF32}" type="presOf" srcId="{52424457-0D59-4836-8DBC-969750581205}" destId="{35F527F9-DB89-4058-B016-B490E014A3C3}" srcOrd="0" destOrd="0" presId="urn:microsoft.com/office/officeart/2005/8/layout/process4"/>
    <dgm:cxn modelId="{FA31AE93-BDAD-494C-9E01-41A7C5F4441D}" type="presOf" srcId="{0298687C-90C6-4A72-9ABA-E98773A76871}" destId="{E4CD6584-A2F8-46DD-A387-5DC7443455B5}" srcOrd="0" destOrd="0" presId="urn:microsoft.com/office/officeart/2005/8/layout/process4"/>
    <dgm:cxn modelId="{5971C0B5-BCE8-4496-9304-DD857807B2D6}" type="presOf" srcId="{7157401B-A118-428B-A092-590FEE1A6097}" destId="{16207905-3391-4465-ACEE-AB122AF85A62}" srcOrd="0" destOrd="0" presId="urn:microsoft.com/office/officeart/2005/8/layout/process4"/>
    <dgm:cxn modelId="{D682192F-2F9C-4B0E-A2CB-596BF0189856}" type="presOf" srcId="{AEBEFE86-A82C-4957-981C-0720EF272038}" destId="{7683A363-7AD5-4926-B36A-F5FF99D63D06}" srcOrd="1" destOrd="0" presId="urn:microsoft.com/office/officeart/2005/8/layout/process4"/>
    <dgm:cxn modelId="{1C958048-563B-4C05-AADC-5D48F8FF353F}" type="presParOf" srcId="{35F527F9-DB89-4058-B016-B490E014A3C3}" destId="{1A80C5D8-3AB5-4D54-86A9-1E179FB312C6}" srcOrd="0" destOrd="0" presId="urn:microsoft.com/office/officeart/2005/8/layout/process4"/>
    <dgm:cxn modelId="{DEBD0E6D-7B9C-45AB-B1DA-A6E6B8715AE2}" type="presParOf" srcId="{1A80C5D8-3AB5-4D54-86A9-1E179FB312C6}" destId="{0821981E-C38F-484A-90C8-DDE04CBBE6FF}" srcOrd="0" destOrd="0" presId="urn:microsoft.com/office/officeart/2005/8/layout/process4"/>
    <dgm:cxn modelId="{A33145B4-3CCC-4AE0-80B8-AB61B2BC358E}" type="presParOf" srcId="{1A80C5D8-3AB5-4D54-86A9-1E179FB312C6}" destId="{7683A363-7AD5-4926-B36A-F5FF99D63D06}" srcOrd="1" destOrd="0" presId="urn:microsoft.com/office/officeart/2005/8/layout/process4"/>
    <dgm:cxn modelId="{4214722A-E926-4B5F-A03C-43DB00CA13CC}" type="presParOf" srcId="{1A80C5D8-3AB5-4D54-86A9-1E179FB312C6}" destId="{DB363098-7174-4071-BCF2-7BEF953DF7EC}" srcOrd="2" destOrd="0" presId="urn:microsoft.com/office/officeart/2005/8/layout/process4"/>
    <dgm:cxn modelId="{11D72C26-672C-441B-839B-440778738FCB}" type="presParOf" srcId="{DB363098-7174-4071-BCF2-7BEF953DF7EC}" destId="{16207905-3391-4465-ACEE-AB122AF85A62}" srcOrd="0" destOrd="0" presId="urn:microsoft.com/office/officeart/2005/8/layout/process4"/>
    <dgm:cxn modelId="{274982C8-8948-4D22-9A4D-483CF44D275F}" type="presParOf" srcId="{DB363098-7174-4071-BCF2-7BEF953DF7EC}" destId="{E4CD6584-A2F8-46DD-A387-5DC7443455B5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3A363-7AD5-4926-B36A-F5FF99D63D06}">
      <dsp:nvSpPr>
        <dsp:cNvPr id="0" name=""/>
        <dsp:cNvSpPr/>
      </dsp:nvSpPr>
      <dsp:spPr>
        <a:xfrm>
          <a:off x="0" y="1547"/>
          <a:ext cx="8712968" cy="1582628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2013 год</a:t>
          </a:r>
          <a:br>
            <a:rPr lang="ru-RU" sz="2600" b="1" kern="1200" dirty="0" smtClean="0"/>
          </a:br>
          <a:r>
            <a:rPr lang="ru-RU" sz="2600" b="1" kern="1200" dirty="0" smtClean="0"/>
            <a:t>51 млрд. 959,3 млн. рублей</a:t>
          </a:r>
          <a:endParaRPr lang="ru-RU" sz="2600" b="1" kern="1200" dirty="0"/>
        </a:p>
      </dsp:txBody>
      <dsp:txXfrm>
        <a:off x="0" y="1547"/>
        <a:ext cx="8712968" cy="854619"/>
      </dsp:txXfrm>
    </dsp:sp>
    <dsp:sp modelId="{16207905-3391-4465-ACEE-AB122AF85A62}">
      <dsp:nvSpPr>
        <dsp:cNvPr id="0" name=""/>
        <dsp:cNvSpPr/>
      </dsp:nvSpPr>
      <dsp:spPr>
        <a:xfrm>
          <a:off x="0" y="823740"/>
          <a:ext cx="4356483" cy="728009"/>
        </a:xfrm>
        <a:prstGeom prst="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краевой бюджет</a:t>
          </a:r>
          <a:br>
            <a:rPr lang="ru-RU" sz="2600" b="1" kern="1200" dirty="0" smtClean="0"/>
          </a:br>
          <a:r>
            <a:rPr lang="ru-RU" sz="2600" b="1" kern="1200" dirty="0" smtClean="0"/>
            <a:t>16 млрд. 004,1 млн. рублей</a:t>
          </a:r>
          <a:endParaRPr lang="ru-RU" sz="2600" b="1" kern="1200" dirty="0"/>
        </a:p>
      </dsp:txBody>
      <dsp:txXfrm>
        <a:off x="0" y="823740"/>
        <a:ext cx="4356483" cy="728009"/>
      </dsp:txXfrm>
    </dsp:sp>
    <dsp:sp modelId="{E4CD6584-A2F8-46DD-A387-5DC7443455B5}">
      <dsp:nvSpPr>
        <dsp:cNvPr id="0" name=""/>
        <dsp:cNvSpPr/>
      </dsp:nvSpPr>
      <dsp:spPr>
        <a:xfrm>
          <a:off x="4356484" y="823740"/>
          <a:ext cx="4356483" cy="728009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ОМС</a:t>
          </a:r>
          <a:br>
            <a:rPr lang="ru-RU" sz="2600" b="1" kern="1200" dirty="0" smtClean="0"/>
          </a:br>
          <a:r>
            <a:rPr lang="ru-RU" sz="2600" b="1" kern="1200" dirty="0" smtClean="0"/>
            <a:t>35 млрд. 955,2 млн. рублей</a:t>
          </a:r>
          <a:endParaRPr lang="ru-RU" sz="2600" b="1" kern="1200" dirty="0"/>
        </a:p>
      </dsp:txBody>
      <dsp:txXfrm>
        <a:off x="4356484" y="823740"/>
        <a:ext cx="4356483" cy="7280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3A363-7AD5-4926-B36A-F5FF99D63D06}">
      <dsp:nvSpPr>
        <dsp:cNvPr id="0" name=""/>
        <dsp:cNvSpPr/>
      </dsp:nvSpPr>
      <dsp:spPr>
        <a:xfrm>
          <a:off x="0" y="703"/>
          <a:ext cx="8712968" cy="1438753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2014год</a:t>
          </a:r>
          <a:br>
            <a:rPr lang="ru-RU" sz="2600" b="1" kern="1200" dirty="0" smtClean="0"/>
          </a:br>
          <a:r>
            <a:rPr lang="ru-RU" sz="2600" b="1" kern="1200" dirty="0" smtClean="0"/>
            <a:t>54 млрд. 406,4 млн. рублей</a:t>
          </a:r>
          <a:endParaRPr lang="ru-RU" sz="2600" b="1" kern="1200" dirty="0"/>
        </a:p>
      </dsp:txBody>
      <dsp:txXfrm>
        <a:off x="0" y="703"/>
        <a:ext cx="8712968" cy="776926"/>
      </dsp:txXfrm>
    </dsp:sp>
    <dsp:sp modelId="{16207905-3391-4465-ACEE-AB122AF85A62}">
      <dsp:nvSpPr>
        <dsp:cNvPr id="0" name=""/>
        <dsp:cNvSpPr/>
      </dsp:nvSpPr>
      <dsp:spPr>
        <a:xfrm>
          <a:off x="0" y="748855"/>
          <a:ext cx="4356483" cy="661826"/>
        </a:xfrm>
        <a:prstGeom prst="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краевой бюджет</a:t>
          </a:r>
          <a:br>
            <a:rPr lang="ru-RU" sz="2600" b="1" kern="1200" dirty="0" smtClean="0"/>
          </a:br>
          <a:r>
            <a:rPr lang="ru-RU" sz="2600" b="1" kern="1200" dirty="0" smtClean="0"/>
            <a:t>15 млрд. 723,8 млн. рублей</a:t>
          </a:r>
          <a:endParaRPr lang="ru-RU" sz="2600" b="1" kern="1200" dirty="0"/>
        </a:p>
      </dsp:txBody>
      <dsp:txXfrm>
        <a:off x="0" y="748855"/>
        <a:ext cx="4356483" cy="661826"/>
      </dsp:txXfrm>
    </dsp:sp>
    <dsp:sp modelId="{E4CD6584-A2F8-46DD-A387-5DC7443455B5}">
      <dsp:nvSpPr>
        <dsp:cNvPr id="0" name=""/>
        <dsp:cNvSpPr/>
      </dsp:nvSpPr>
      <dsp:spPr>
        <a:xfrm>
          <a:off x="4356484" y="748855"/>
          <a:ext cx="4356483" cy="661826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ОМС</a:t>
          </a:r>
          <a:br>
            <a:rPr lang="ru-RU" sz="2600" b="1" kern="1200" dirty="0" smtClean="0"/>
          </a:br>
          <a:r>
            <a:rPr lang="ru-RU" sz="2600" b="1" kern="1200" dirty="0" smtClean="0"/>
            <a:t>38 млрд. 682,6 млн. рублей</a:t>
          </a:r>
          <a:endParaRPr lang="ru-RU" sz="2600" b="1" kern="1200" dirty="0"/>
        </a:p>
      </dsp:txBody>
      <dsp:txXfrm>
        <a:off x="4356484" y="748855"/>
        <a:ext cx="4356483" cy="661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4C054-FFA9-4CB1-B7E4-5BAF38DDA913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B7040-630A-4564-AC9C-DA227E653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355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940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141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49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26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062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738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47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58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20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57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071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82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07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408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858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9236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8104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351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0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007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3180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0625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2865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91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11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542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80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5749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963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7204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9178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907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550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4164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105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793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6170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105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635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566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3437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091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6649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3486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3614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731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72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368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785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643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9939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8164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101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91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C3FB0-ECFC-4602-9B55-34D007B12BEC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84ADD-32DA-4366-861A-736637A24C80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1022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CBDB6-81F0-4E9C-93EB-824D1D6B767B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C90BF-302D-4F8F-926F-3554D55FF443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918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BCA20-E043-443D-AB56-21A7748DF916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37439-185E-48E5-A7C5-D1ECB32F46F1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5035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05233-B04E-4394-B190-ADF33CFEF457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78611-FBFE-4E0C-A51D-362B0B05ED91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6567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6C9EA-3589-460B-B6E5-0AB2934C8111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65785-D83C-425B-844A-3C17433F4C2F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033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62521-8EDE-4D24-8A4C-8C9A4CED40C4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90064-CE91-4EA5-A37D-4A5B919429E4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1779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D2057-AC56-4814-BCEB-F73C8F86000B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FE65C-F7D3-48C7-B2E2-0AD61F45DF08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227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190E1-AE81-49A0-BA29-5B6057ED4FE7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D35C4-445F-4D3D-A52F-D21AA2711398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706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FDA3E-BACF-445A-BE8A-20011AD04A9E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7AA4E-4066-4CF0-AFEF-085270C5B784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1525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5D1CF-1D6E-477C-8959-1CCDFC97A226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E7307-5533-445A-869D-84393FB82936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805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8D842-C3D3-42ED-B513-DAE178A45CF7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4DECB-279F-423E-A47E-5AFE35DDCFF0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61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463F-E4A5-43E1-963D-AC7D177A15E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F9FA6-7DE4-4F3C-ACFD-1146867F9FC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401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6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80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C5E1A-6359-4C88-B399-EDF165DA80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EC9F5-4EF6-4611-B172-A145D30E07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608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463F-E4A5-43E1-963D-AC7D177A15E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15.05.2014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F9FA6-7DE4-4F3C-ACFD-1146867F9FC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16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87D272-53CF-4BD6-9427-287734F505F4}" type="datetime1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15.05.2014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A1A55-CFDC-42A2-8054-67DD10E7AC32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6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pics.nashgorod.ru/photogal/15686/600_8567522eaf7fd27cfe5f91747ddbbe68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2335122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8525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«Повышение качества и доступности медицинской помощи в Краснодарском крае»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2607" y="524834"/>
            <a:ext cx="5634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Министерство здравоохранения Краснодарского края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52606" y="5015895"/>
            <a:ext cx="5991393" cy="792088"/>
          </a:xfrm>
          <a:prstGeom prst="rect">
            <a:avLst/>
          </a:prstGeom>
          <a:noFill/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Заместитель министра здравоохранения Краснодарского края</a:t>
            </a:r>
          </a:p>
          <a:p>
            <a:pPr lvl="0" algn="r"/>
            <a:endParaRPr lang="ru-RU" sz="17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r"/>
            <a:r>
              <a:rPr lang="ru-RU" sz="1700" b="1" dirty="0" err="1">
                <a:solidFill>
                  <a:schemeClr val="accent1">
                    <a:lumMod val="50000"/>
                  </a:schemeClr>
                </a:solidFill>
              </a:rPr>
              <a:t>Т.А.Солоненко</a:t>
            </a:r>
            <a:endParaRPr lang="ru-RU" sz="17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15A92-F6DC-47D3-AEAB-13CD25F04A55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95288" y="621268"/>
            <a:ext cx="92245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eaLnBrk="1" hangingPunct="1"/>
            <a:r>
              <a:rPr lang="ru-RU" sz="2800" b="1" dirty="0" smtClean="0">
                <a:solidFill>
                  <a:srgbClr val="00518E"/>
                </a:solidFill>
                <a:latin typeface="Times New Roman"/>
                <a:ea typeface="Times New Roman"/>
              </a:rPr>
              <a:t>Одна из самых крупный </a:t>
            </a:r>
            <a:r>
              <a:rPr lang="ru-RU" sz="2800" b="1" dirty="0">
                <a:solidFill>
                  <a:srgbClr val="00518E"/>
                </a:solidFill>
                <a:latin typeface="Times New Roman"/>
                <a:ea typeface="Times New Roman"/>
              </a:rPr>
              <a:t>и </a:t>
            </a:r>
            <a:r>
              <a:rPr lang="ru-RU" sz="2800" b="1" dirty="0" smtClean="0">
                <a:solidFill>
                  <a:srgbClr val="00518E"/>
                </a:solidFill>
                <a:latin typeface="Times New Roman"/>
                <a:ea typeface="Times New Roman"/>
              </a:rPr>
              <a:t>разветвленных</a:t>
            </a:r>
          </a:p>
          <a:p>
            <a:pPr lvl="0" eaLnBrk="1" hangingPunct="1"/>
            <a:r>
              <a:rPr lang="ru-RU" sz="2800" b="1" dirty="0" smtClean="0">
                <a:solidFill>
                  <a:srgbClr val="00518E"/>
                </a:solidFill>
                <a:latin typeface="Times New Roman"/>
                <a:ea typeface="Times New Roman"/>
              </a:rPr>
              <a:t> систем здравоохранения России – </a:t>
            </a: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317 учреждений</a:t>
            </a:r>
            <a:endParaRPr lang="ru-RU" sz="2800" b="1" u="sng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4" name="Стрелка вниз 3"/>
          <p:cNvSpPr/>
          <p:nvPr/>
        </p:nvSpPr>
        <p:spPr>
          <a:xfrm rot="2463868">
            <a:off x="2179638" y="1554163"/>
            <a:ext cx="571500" cy="16716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264025" y="1714500"/>
            <a:ext cx="571500" cy="207168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9545164">
            <a:off x="6324600" y="1589088"/>
            <a:ext cx="571500" cy="16573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-23192" y="2873193"/>
            <a:ext cx="321494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0051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204</a:t>
            </a:r>
            <a:r>
              <a:rPr lang="ru-RU" sz="2800" b="1" dirty="0" smtClean="0">
                <a:solidFill>
                  <a:srgbClr val="00518E"/>
                </a:solidFill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</a:rPr>
              <a:t>– муниципального подчинения</a:t>
            </a:r>
          </a:p>
        </p:txBody>
      </p:sp>
      <p:sp>
        <p:nvSpPr>
          <p:cNvPr id="14346" name="Прямоугольник 8"/>
          <p:cNvSpPr>
            <a:spLocks noChangeArrowheads="1"/>
          </p:cNvSpPr>
          <p:nvPr/>
        </p:nvSpPr>
        <p:spPr bwMode="auto">
          <a:xfrm>
            <a:off x="3224213" y="3789363"/>
            <a:ext cx="278765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0051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93</a:t>
            </a:r>
            <a:r>
              <a:rPr lang="ru-RU" sz="2400" b="1" dirty="0" smtClean="0">
                <a:solidFill>
                  <a:srgbClr val="0070C0"/>
                </a:solidFill>
                <a:latin typeface="Arial" charset="0"/>
              </a:rPr>
              <a:t> – краевого подчинения</a:t>
            </a:r>
          </a:p>
        </p:txBody>
      </p:sp>
      <p:sp>
        <p:nvSpPr>
          <p:cNvPr id="14347" name="Прямоугольник 9"/>
          <p:cNvSpPr>
            <a:spLocks noChangeArrowheads="1"/>
          </p:cNvSpPr>
          <p:nvPr/>
        </p:nvSpPr>
        <p:spPr bwMode="auto">
          <a:xfrm>
            <a:off x="6013450" y="3141663"/>
            <a:ext cx="309562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0051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4</a:t>
            </a:r>
            <a:r>
              <a:rPr lang="ru-RU" sz="2400" b="1" dirty="0" smtClean="0">
                <a:solidFill>
                  <a:srgbClr val="0070C0"/>
                </a:solidFill>
                <a:latin typeface="Arial" charset="0"/>
              </a:rPr>
              <a:t> – федерального подчинения</a:t>
            </a:r>
          </a:p>
        </p:txBody>
      </p:sp>
      <p:pic>
        <p:nvPicPr>
          <p:cNvPr id="14352" name="Picture 16" descr="сеть медицинских организаций Краснодарского края оказывающих мед помощьдетям 20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2314575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11238" y="0"/>
            <a:ext cx="7778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/>
                <a:ea typeface="Times New Roman"/>
              </a:rPr>
              <a:t>Здравоохранение Краснодарского края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437" y="4898231"/>
            <a:ext cx="1710851" cy="141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7" y="4416424"/>
            <a:ext cx="1944438" cy="146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958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medrating.org/media/photo/krasnodar/lpuimage/8848/83-gorodskaya-poliklinika-7_l.jpg"/>
          <p:cNvPicPr>
            <a:picLocks noChangeAspect="1" noChangeArrowheads="1"/>
          </p:cNvPicPr>
          <p:nvPr/>
        </p:nvPicPr>
        <p:blipFill>
          <a:blip r:embed="rId2"/>
          <a:srcRect b="21402"/>
          <a:stretch>
            <a:fillRect/>
          </a:stretch>
        </p:blipFill>
        <p:spPr bwMode="auto">
          <a:xfrm>
            <a:off x="5929322" y="4418456"/>
            <a:ext cx="3000396" cy="1768700"/>
          </a:xfrm>
          <a:prstGeom prst="rect">
            <a:avLst/>
          </a:prstGeom>
          <a:noFill/>
        </p:spPr>
      </p:pic>
      <p:pic>
        <p:nvPicPr>
          <p:cNvPr id="1036" name="Picture 12" descr="http://tuberkulez-forever.com/tub-forum/images/clinics/krasnodarsk_obl/apd/fot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4392579"/>
            <a:ext cx="2428892" cy="1785950"/>
          </a:xfrm>
          <a:prstGeom prst="rect">
            <a:avLst/>
          </a:prstGeom>
          <a:noFill/>
        </p:spPr>
      </p:pic>
      <p:pic>
        <p:nvPicPr>
          <p:cNvPr id="1034" name="Picture 10" descr="http://www.yuga.ru/media/kkb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383953"/>
            <a:ext cx="2381266" cy="1785950"/>
          </a:xfrm>
          <a:prstGeom prst="rect">
            <a:avLst/>
          </a:prstGeom>
          <a:noFill/>
        </p:spPr>
      </p:pic>
      <p:pic>
        <p:nvPicPr>
          <p:cNvPr id="1032" name="Picture 8" descr="http://www.krasnodar.ru/photo/NEWS_1/1304300017d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2071678"/>
            <a:ext cx="2928958" cy="1592047"/>
          </a:xfrm>
          <a:prstGeom prst="rect">
            <a:avLst/>
          </a:prstGeom>
          <a:noFill/>
        </p:spPr>
      </p:pic>
      <p:pic>
        <p:nvPicPr>
          <p:cNvPr id="1030" name="Picture 6" descr="http://sao.mos.ru/upload/medialibrary/287/kabinet-profilaktiki-insulto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2071678"/>
            <a:ext cx="2428892" cy="1571636"/>
          </a:xfrm>
          <a:prstGeom prst="rect">
            <a:avLst/>
          </a:prstGeom>
          <a:noFill/>
        </p:spPr>
      </p:pic>
      <p:pic>
        <p:nvPicPr>
          <p:cNvPr id="1026" name="Picture 2" descr="http://www.arhcity.ru/data/0/BREV7okt2B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2071678"/>
            <a:ext cx="2358928" cy="15716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428736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К концу 2013 года в крае функционировало: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625" y="3643314"/>
            <a:ext cx="1171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prstClr val="black"/>
                </a:solidFill>
              </a:rPr>
              <a:t>ФАПа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7620" y="3643314"/>
            <a:ext cx="95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ВОП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42844" y="2071678"/>
            <a:ext cx="1357322" cy="71438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724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71802" y="2071678"/>
            <a:ext cx="1357322" cy="71438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159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3570" y="3587123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</a:rPr>
              <a:t>С</a:t>
            </a:r>
            <a:r>
              <a:rPr lang="ru-RU" sz="2400" b="1" dirty="0" smtClean="0">
                <a:solidFill>
                  <a:prstClr val="black"/>
                </a:solidFill>
              </a:rPr>
              <a:t>ельская амбулатория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 участковая больница</a:t>
            </a:r>
          </a:p>
        </p:txBody>
      </p:sp>
      <p:sp>
        <p:nvSpPr>
          <p:cNvPr id="10" name="Овал 9"/>
          <p:cNvSpPr/>
          <p:nvPr/>
        </p:nvSpPr>
        <p:spPr>
          <a:xfrm>
            <a:off x="5929322" y="2071678"/>
            <a:ext cx="1357322" cy="71438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331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6081213"/>
            <a:ext cx="18671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Больничных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учреждений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42844" y="4366701"/>
            <a:ext cx="1357322" cy="71438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110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00364" y="6224089"/>
            <a:ext cx="2529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Д</a:t>
            </a:r>
            <a:r>
              <a:rPr lang="ru-RU" sz="3200" b="1" dirty="0" smtClean="0">
                <a:solidFill>
                  <a:prstClr val="black"/>
                </a:solidFill>
              </a:rPr>
              <a:t>испансеров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071802" y="4357694"/>
            <a:ext cx="1357322" cy="71438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38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86512" y="6224089"/>
            <a:ext cx="2409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Поликлиник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929322" y="4394628"/>
            <a:ext cx="1357322" cy="71438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86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91680" y="143446"/>
            <a:ext cx="7452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white"/>
                </a:solidFill>
              </a:rPr>
              <a:t>Медицинская сеть Краснодарского края</a:t>
            </a:r>
          </a:p>
          <a:p>
            <a:pPr algn="ctr"/>
            <a:r>
              <a:rPr lang="ru-RU" sz="3200" b="1" dirty="0" smtClean="0">
                <a:solidFill>
                  <a:prstClr val="white"/>
                </a:solidFill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</a:rPr>
              <a:t>3-х уровневая система 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2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" descr="C:\Users\nnecvetaev\Downloads\1180761-szpit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500571"/>
            <a:ext cx="2476517" cy="18573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736"/>
            <a:ext cx="5000656" cy="31432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3500" y="4572024"/>
            <a:ext cx="2786063" cy="2143124"/>
          </a:xfrm>
          <a:prstGeom prst="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3500" y="1428736"/>
            <a:ext cx="3857656" cy="3143288"/>
          </a:xfrm>
          <a:prstGeom prst="rect">
            <a:avLst/>
          </a:prstGeom>
          <a:solidFill>
            <a:srgbClr val="3C67A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8875" y="4572024"/>
            <a:ext cx="2714625" cy="1785938"/>
          </a:xfrm>
          <a:prstGeom prst="rect">
            <a:avLst/>
          </a:prstGeom>
          <a:solidFill>
            <a:srgbClr val="C0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9" y="2786058"/>
            <a:ext cx="50006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prstClr val="white"/>
                </a:solidFill>
              </a:rPr>
              <a:t>человек посещают с </a:t>
            </a:r>
            <a:r>
              <a:rPr lang="ru-RU" sz="2400" b="1" dirty="0">
                <a:solidFill>
                  <a:prstClr val="white"/>
                </a:solidFill>
              </a:rPr>
              <a:t>лечебно-диагностической целью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069" y="1502150"/>
            <a:ext cx="50006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600" b="1" dirty="0">
                <a:solidFill>
                  <a:prstClr val="white"/>
                </a:solidFill>
              </a:rPr>
              <a:t>100 000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59050" y="4786322"/>
            <a:ext cx="2536825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prstClr val="white"/>
                </a:solidFill>
              </a:rPr>
              <a:t>Производится более </a:t>
            </a:r>
          </a:p>
          <a:p>
            <a:pPr algn="ctr">
              <a:defRPr/>
            </a:pPr>
            <a:endParaRPr lang="ru-RU" sz="2000" b="1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ru-RU" sz="2000" b="1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white"/>
                </a:solidFill>
              </a:rPr>
              <a:t>операций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54338" y="4964122"/>
            <a:ext cx="1743075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prstClr val="white"/>
                </a:solidFill>
              </a:rPr>
              <a:t>1000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1775" y="4657563"/>
            <a:ext cx="226536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prstClr val="white"/>
                </a:solidFill>
              </a:rPr>
              <a:t>4 500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57813" y="5572140"/>
            <a:ext cx="2643187" cy="1062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100" b="1" dirty="0">
                <a:solidFill>
                  <a:prstClr val="white"/>
                </a:solidFill>
              </a:rPr>
              <a:t>Вызовов скорой </a:t>
            </a:r>
          </a:p>
          <a:p>
            <a:pPr>
              <a:defRPr/>
            </a:pPr>
            <a:r>
              <a:rPr lang="ru-RU" sz="2100" b="1" dirty="0">
                <a:solidFill>
                  <a:prstClr val="white"/>
                </a:solidFill>
              </a:rPr>
              <a:t>медицинской </a:t>
            </a:r>
          </a:p>
          <a:p>
            <a:pPr>
              <a:defRPr/>
            </a:pPr>
            <a:r>
              <a:rPr lang="ru-RU" sz="2100" b="1" dirty="0">
                <a:solidFill>
                  <a:prstClr val="white"/>
                </a:solidFill>
              </a:rPr>
              <a:t>помощи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5938" y="1982450"/>
            <a:ext cx="3300904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800" b="1" dirty="0" smtClean="0">
                <a:solidFill>
                  <a:prstClr val="white"/>
                </a:solidFill>
              </a:rPr>
              <a:t>40 </a:t>
            </a:r>
            <a:r>
              <a:rPr lang="ru-RU" sz="8800" b="1" dirty="0">
                <a:solidFill>
                  <a:prstClr val="white"/>
                </a:solidFill>
              </a:rPr>
              <a:t>000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29256" y="3071810"/>
            <a:ext cx="35004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300" b="1" dirty="0" smtClean="0">
                <a:solidFill>
                  <a:prstClr val="white"/>
                </a:solidFill>
              </a:rPr>
              <a:t>человек получают</a:t>
            </a:r>
          </a:p>
          <a:p>
            <a:pPr>
              <a:defRPr/>
            </a:pPr>
            <a:r>
              <a:rPr lang="ru-RU" sz="2300" b="1" dirty="0">
                <a:solidFill>
                  <a:prstClr val="white"/>
                </a:solidFill>
              </a:rPr>
              <a:t>с</a:t>
            </a:r>
            <a:r>
              <a:rPr lang="ru-RU" sz="2300" b="1" dirty="0" smtClean="0">
                <a:solidFill>
                  <a:prstClr val="white"/>
                </a:solidFill>
              </a:rPr>
              <a:t>тационарное лечение</a:t>
            </a:r>
            <a:endParaRPr lang="ru-RU" sz="23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05860" y="142852"/>
            <a:ext cx="43912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Ежедневно в учреждениях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здравоохранения края</a:t>
            </a:r>
            <a:endParaRPr lang="ru-RU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0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0" y="4857760"/>
            <a:ext cx="9144000" cy="2000240"/>
          </a:xfrm>
          <a:prstGeom prst="rect">
            <a:avLst/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" y="2000240"/>
            <a:ext cx="9144000" cy="10001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prstClr val="white"/>
                </a:solidFill>
              </a:rPr>
              <a:t>Врачами </a:t>
            </a:r>
            <a:r>
              <a:rPr lang="ru-RU" sz="2400" b="1" dirty="0" smtClean="0">
                <a:solidFill>
                  <a:prstClr val="white"/>
                </a:solidFill>
              </a:rPr>
              <a:t>ГБУЗ ККБ №1 им. проф. С.В. </a:t>
            </a:r>
            <a:r>
              <a:rPr lang="ru-RU" sz="2400" b="1" dirty="0" err="1" smtClean="0">
                <a:solidFill>
                  <a:prstClr val="white"/>
                </a:solidFill>
              </a:rPr>
              <a:t>Очаповского</a:t>
            </a:r>
            <a:endParaRPr lang="ru-RU" sz="2400" b="1" dirty="0">
              <a:solidFill>
                <a:prstClr val="white"/>
              </a:solidFill>
            </a:endParaRPr>
          </a:p>
          <a:p>
            <a:pPr algn="ctr"/>
            <a:r>
              <a:rPr lang="ru-RU" sz="2400" b="1" dirty="0">
                <a:solidFill>
                  <a:prstClr val="white"/>
                </a:solidFill>
              </a:rPr>
              <a:t>п</a:t>
            </a:r>
            <a:r>
              <a:rPr lang="ru-RU" sz="2400" b="1" dirty="0" smtClean="0">
                <a:solidFill>
                  <a:prstClr val="white"/>
                </a:solidFill>
              </a:rPr>
              <a:t>ересажено </a:t>
            </a:r>
            <a:r>
              <a:rPr lang="ru-RU" sz="3200" b="1" dirty="0" smtClean="0">
                <a:solidFill>
                  <a:srgbClr val="FFFF00"/>
                </a:solidFill>
              </a:rPr>
              <a:t>426</a:t>
            </a:r>
            <a:r>
              <a:rPr lang="ru-RU" sz="3200" b="1" dirty="0" smtClean="0">
                <a:solidFill>
                  <a:prstClr val="white"/>
                </a:solidFill>
              </a:rPr>
              <a:t> </a:t>
            </a:r>
            <a:r>
              <a:rPr lang="ru-RU" sz="2400" b="1" dirty="0">
                <a:solidFill>
                  <a:prstClr val="white"/>
                </a:solidFill>
              </a:rPr>
              <a:t>донорских </a:t>
            </a:r>
            <a:r>
              <a:rPr lang="ru-RU" sz="2400" b="1" dirty="0" smtClean="0">
                <a:solidFill>
                  <a:prstClr val="white"/>
                </a:solidFill>
              </a:rPr>
              <a:t>органа: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0" y="128586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Благодаря краевому финансированию для жителей Кубани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операции по пересадке органов абсолютно бесплатны</a:t>
            </a:r>
            <a:r>
              <a:rPr lang="ru-RU" sz="2000" b="1" dirty="0" smtClean="0">
                <a:solidFill>
                  <a:srgbClr val="C00000"/>
                </a:solidFill>
              </a:rPr>
              <a:t>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42844" y="3143248"/>
            <a:ext cx="1357322" cy="785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212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00166" y="3286124"/>
            <a:ext cx="1274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П</a:t>
            </a:r>
            <a:r>
              <a:rPr lang="ru-RU" sz="3200" b="1" dirty="0" smtClean="0">
                <a:solidFill>
                  <a:prstClr val="black"/>
                </a:solidFill>
              </a:rPr>
              <a:t>очек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3005023" y="3143248"/>
            <a:ext cx="1357322" cy="785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117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62345" y="3286124"/>
            <a:ext cx="1495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Сердец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6072198" y="3143248"/>
            <a:ext cx="1357322" cy="785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77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29520" y="3286124"/>
            <a:ext cx="1510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Печени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142844" y="4006152"/>
            <a:ext cx="1357322" cy="785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3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00166" y="4149028"/>
            <a:ext cx="4572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Поджелудочной железы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6083582" y="4000504"/>
            <a:ext cx="1357322" cy="785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3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40904" y="4135757"/>
            <a:ext cx="1417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Легких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47" name="Стрелка вверх 46"/>
          <p:cNvSpPr/>
          <p:nvPr/>
        </p:nvSpPr>
        <p:spPr>
          <a:xfrm>
            <a:off x="3786182" y="4929198"/>
            <a:ext cx="785818" cy="1428760"/>
          </a:xfrm>
          <a:prstGeom prst="up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643306" y="6324921"/>
            <a:ext cx="21323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 3 раза выше</a:t>
            </a:r>
            <a:r>
              <a:rPr lang="ru-RU" sz="2400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-71470" y="5000636"/>
            <a:ext cx="38576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В 2013 году в крае сделано 104 пересадки органов.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  <a:ea typeface="Times New Roman" pitchFamily="18" charset="0"/>
                <a:cs typeface="Times New Roman" pitchFamily="18" charset="0"/>
              </a:rPr>
              <a:t>(край - 21 операция на 1 млн. населения в год).</a:t>
            </a:r>
            <a:endParaRPr lang="ru-RU" sz="2400" b="1" dirty="0" smtClean="0">
              <a:solidFill>
                <a:srgbClr val="1F497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C00000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357686" y="5572140"/>
            <a:ext cx="36433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rgbClr val="1F497D">
                    <a:lumMod val="75000"/>
                  </a:srgbClr>
                </a:solidFill>
                <a:ea typeface="Times New Roman" pitchFamily="18" charset="0"/>
                <a:cs typeface="Times New Roman" pitchFamily="18" charset="0"/>
              </a:rPr>
              <a:t>Среднероссийского</a:t>
            </a:r>
            <a:endParaRPr lang="ru-RU" sz="2000" b="1" dirty="0" smtClean="0">
              <a:solidFill>
                <a:srgbClr val="1F497D">
                  <a:lumMod val="75000"/>
                </a:srgbClr>
              </a:solidFill>
              <a:ea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  <a:ea typeface="Times New Roman" pitchFamily="18" charset="0"/>
                <a:cs typeface="Times New Roman" pitchFamily="18" charset="0"/>
              </a:rPr>
              <a:t>показателя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105860" y="405450"/>
            <a:ext cx="4030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Трансплантация органов</a:t>
            </a:r>
            <a:endParaRPr lang="ru-RU" sz="2800" b="1" dirty="0">
              <a:solidFill>
                <a:prstClr val="white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4992453"/>
            <a:ext cx="2500298" cy="1865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0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1670" y="188877"/>
            <a:ext cx="63579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Оказание </a:t>
            </a:r>
            <a:r>
              <a:rPr lang="ru-RU" sz="2800" b="1" dirty="0">
                <a:solidFill>
                  <a:prstClr val="white"/>
                </a:solidFill>
              </a:rPr>
              <a:t>высокотехнологичной медицинской помощи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071942"/>
            <a:ext cx="1143008" cy="5000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3786190"/>
            <a:ext cx="1143008" cy="7858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2714620"/>
            <a:ext cx="1143008" cy="18573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457200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2005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488" y="457200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2007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16" y="457200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2013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752" y="457200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2012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43702" y="2071678"/>
            <a:ext cx="1143008" cy="250033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158" y="3240945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2 тыс. пациентов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7422" y="2955193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3</a:t>
            </a:r>
            <a:r>
              <a:rPr lang="ru-RU" sz="2400" b="1" dirty="0" smtClean="0">
                <a:solidFill>
                  <a:srgbClr val="C00000"/>
                </a:solidFill>
              </a:rPr>
              <a:t> тыс. пациентов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7686" y="1928802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14 тыс. пациентов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7950" y="1240681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19,5 тыс. пациентов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485776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Из федерального бюджета </a:t>
            </a:r>
            <a:r>
              <a:rPr lang="ru-RU" sz="20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– до 3,5 тыс. пациентам,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За счет средств краевого бюджета </a:t>
            </a:r>
            <a:r>
              <a:rPr lang="ru-RU" sz="20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– 16,1 тыс. пациентам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  <a:ea typeface="Times New Roman" pitchFamily="18" charset="0"/>
                <a:cs typeface="Times New Roman" pitchFamily="18" charset="0"/>
              </a:rPr>
              <a:t>в 13-ти учреждениях по 13 профилям (гематология, онкология, абдоминальная хирургия, </a:t>
            </a:r>
            <a:r>
              <a:rPr lang="ru-RU" sz="2000" b="1" dirty="0" err="1" smtClean="0">
                <a:solidFill>
                  <a:srgbClr val="1F497D">
                    <a:lumMod val="75000"/>
                  </a:srgbClr>
                </a:solidFill>
                <a:ea typeface="Times New Roman" pitchFamily="18" charset="0"/>
                <a:cs typeface="Times New Roman" pitchFamily="18" charset="0"/>
              </a:rPr>
              <a:t>сердечно-сосудистая</a:t>
            </a:r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  <a:ea typeface="Times New Roman" pitchFamily="18" charset="0"/>
                <a:cs typeface="Times New Roman" pitchFamily="18" charset="0"/>
              </a:rPr>
              <a:t> хирургия, трансплантация, педиатрия и др.)</a:t>
            </a:r>
            <a:endParaRPr lang="ru-RU" sz="2400" b="1" dirty="0" smtClean="0">
              <a:solidFill>
                <a:srgbClr val="1F497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4" descr="2573836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357298"/>
            <a:ext cx="2819390" cy="1802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6150138"/>
            <a:ext cx="9144000" cy="70788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white"/>
                </a:solidFill>
                <a:ea typeface="Times New Roman" pitchFamily="18" charset="0"/>
                <a:cs typeface="Times New Roman" pitchFamily="18" charset="0"/>
              </a:rPr>
              <a:t>С 2005 года высокотехнологичная медицинская помощь оказана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white"/>
                </a:solidFill>
                <a:ea typeface="Times New Roman" pitchFamily="18" charset="0"/>
                <a:cs typeface="Times New Roman" pitchFamily="18" charset="0"/>
              </a:rPr>
              <a:t>более 50 тысячам кубанцам.</a:t>
            </a:r>
            <a:endParaRPr lang="ru-RU" sz="24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29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0"/>
            <a:ext cx="7429520" cy="100010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Объем оказания высокотехнологичной помощи на 2014 год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214422"/>
            <a:ext cx="9144000" cy="121444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Запланировано 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оказание высокотехнологичной медицинской помощи (ВМП)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0298" y="4500570"/>
            <a:ext cx="6500858" cy="178595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2400" b="1" dirty="0" smtClean="0">
                <a:latin typeface="Times New Roman"/>
                <a:ea typeface="Times New Roman"/>
              </a:rPr>
              <a:t>С 2014 г. более </a:t>
            </a:r>
            <a:r>
              <a:rPr lang="ru-RU" sz="2400" b="1" dirty="0">
                <a:solidFill>
                  <a:srgbClr val="FFFF00"/>
                </a:solidFill>
                <a:latin typeface="Times New Roman"/>
                <a:ea typeface="Times New Roman"/>
              </a:rPr>
              <a:t>43%</a:t>
            </a:r>
            <a:r>
              <a:rPr lang="ru-RU" sz="2400" b="1" dirty="0">
                <a:latin typeface="Times New Roman"/>
                <a:ea typeface="Times New Roman"/>
              </a:rPr>
              <a:t> </a:t>
            </a:r>
            <a:r>
              <a:rPr lang="ru-RU" sz="2400" b="1" dirty="0" smtClean="0">
                <a:latin typeface="Times New Roman"/>
                <a:ea typeface="Times New Roman"/>
              </a:rPr>
              <a:t>объемов </a:t>
            </a:r>
            <a:r>
              <a:rPr lang="ru-RU" sz="2400" b="1" dirty="0">
                <a:latin typeface="Times New Roman"/>
                <a:ea typeface="Times New Roman"/>
              </a:rPr>
              <a:t>ВМП, оказываемой жителям </a:t>
            </a:r>
            <a:r>
              <a:rPr lang="ru-RU" sz="2400" b="1" dirty="0" smtClean="0">
                <a:latin typeface="Times New Roman"/>
                <a:ea typeface="Times New Roman"/>
              </a:rPr>
              <a:t>Кубани –</a:t>
            </a:r>
            <a:r>
              <a:rPr lang="ru-RU" sz="2400" b="1" dirty="0" smtClean="0">
                <a:solidFill>
                  <a:prstClr val="white"/>
                </a:solidFill>
                <a:latin typeface="Times New Roman"/>
                <a:ea typeface="Times New Roman"/>
              </a:rPr>
              <a:t> финансирование за счет</a:t>
            </a:r>
            <a:r>
              <a:rPr lang="ru-RU" sz="2400" b="1" dirty="0" smtClean="0">
                <a:latin typeface="Times New Roman"/>
                <a:ea typeface="Times New Roman"/>
              </a:rPr>
              <a:t>  </a:t>
            </a:r>
            <a:r>
              <a:rPr lang="ru-RU" sz="2400" b="1" dirty="0">
                <a:latin typeface="Times New Roman"/>
                <a:ea typeface="Times New Roman"/>
              </a:rPr>
              <a:t>Территориальной программы </a:t>
            </a:r>
            <a:r>
              <a:rPr lang="ru-RU" sz="2400" b="1" dirty="0" smtClean="0">
                <a:latin typeface="Times New Roman"/>
                <a:ea typeface="Times New Roman"/>
              </a:rPr>
              <a:t>ОМС</a:t>
            </a:r>
            <a:endParaRPr lang="ru-RU" sz="2400" b="1" dirty="0" smtClean="0">
              <a:solidFill>
                <a:prstClr val="white"/>
              </a:solidFill>
            </a:endParaRPr>
          </a:p>
          <a:p>
            <a:pPr algn="ctr"/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4509623"/>
            <a:ext cx="2357422" cy="176806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2857496"/>
            <a:ext cx="9144000" cy="10001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prstClr val="white"/>
                </a:solidFill>
              </a:rPr>
              <a:t>на 2014 год в объеме 22 443 случая,</a:t>
            </a:r>
          </a:p>
          <a:p>
            <a:pPr algn="ctr"/>
            <a:r>
              <a:rPr lang="ru-RU" sz="3200" b="1" dirty="0" smtClean="0">
                <a:solidFill>
                  <a:prstClr val="white"/>
                </a:solidFill>
              </a:rPr>
              <a:t>в том числе детям - 854</a:t>
            </a:r>
            <a:endParaRPr lang="ru-RU" sz="3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992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бюджет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9225" y="1361059"/>
            <a:ext cx="8851900" cy="5153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право 4"/>
          <p:cNvSpPr/>
          <p:nvPr/>
        </p:nvSpPr>
        <p:spPr>
          <a:xfrm rot="19108019">
            <a:off x="3236828" y="2384625"/>
            <a:ext cx="2372265" cy="357099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850734" y="71414"/>
            <a:ext cx="42930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Финансирование системы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здравоохранения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3603" y="1174790"/>
            <a:ext cx="250033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57 </a:t>
            </a:r>
            <a:r>
              <a:rPr lang="ru-RU" sz="2800" b="1" dirty="0" smtClean="0">
                <a:solidFill>
                  <a:srgbClr val="C00000"/>
                </a:solidFill>
              </a:rPr>
              <a:t>млрд. руб.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49225" y="1361059"/>
            <a:ext cx="3558679" cy="920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с</a:t>
            </a:r>
            <a:r>
              <a:rPr lang="ru-RU" sz="2400" b="1" dirty="0" smtClean="0">
                <a:solidFill>
                  <a:srgbClr val="FFFF00"/>
                </a:solidFill>
              </a:rPr>
              <a:t> 2001г. – 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382 млрд. рублей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4" y="2185796"/>
            <a:ext cx="5572132" cy="5715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Федеральный бюджет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285728"/>
            <a:ext cx="6500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Национальный проект «Здоровье»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46" y="3929066"/>
            <a:ext cx="3000332" cy="571504"/>
          </a:xfrm>
          <a:prstGeom prst="rect">
            <a:avLst/>
          </a:prstGeom>
          <a:solidFill>
            <a:srgbClr val="01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Краевой бюджет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2164" y="3143248"/>
            <a:ext cx="3714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более </a:t>
            </a:r>
            <a:r>
              <a:rPr lang="ru-RU" sz="4000" b="1" dirty="0">
                <a:solidFill>
                  <a:srgbClr val="C00000"/>
                </a:solidFill>
              </a:rPr>
              <a:t>30,6 млрд. рублей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2711231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23,2 млрд. рублей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314" y="4500570"/>
            <a:ext cx="4214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до 7,5 млрд. рублей</a:t>
            </a:r>
            <a:endParaRPr lang="ru-RU" sz="3600" dirty="0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5643570" y="2000240"/>
            <a:ext cx="500066" cy="3357586"/>
          </a:xfrm>
          <a:prstGeom prst="rightBrac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 descr="http://amorez.com/uploads/posts/2012-12/thumbs/1355354013_8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449" r="3381"/>
          <a:stretch>
            <a:fillRect/>
          </a:stretch>
        </p:blipFill>
        <p:spPr bwMode="auto">
          <a:xfrm>
            <a:off x="6143636" y="3571876"/>
            <a:ext cx="2571768" cy="3286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209075"/>
            <a:ext cx="7884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Программа модернизации здравоохранения Краснодарского края </a:t>
            </a:r>
            <a:r>
              <a:rPr lang="ru-RU" sz="2400" b="1" dirty="0">
                <a:solidFill>
                  <a:schemeClr val="bg1"/>
                </a:solidFill>
              </a:rPr>
              <a:t>-</a:t>
            </a:r>
            <a:r>
              <a:rPr lang="ru-RU" sz="2400" b="1" dirty="0" smtClean="0">
                <a:solidFill>
                  <a:schemeClr val="bg1"/>
                </a:solidFill>
              </a:rPr>
              <a:t> более </a:t>
            </a:r>
            <a:r>
              <a:rPr lang="ru-RU" sz="2400" b="1" dirty="0" smtClean="0">
                <a:solidFill>
                  <a:srgbClr val="FFFF00"/>
                </a:solidFill>
              </a:rPr>
              <a:t>19 млрд. рублей</a:t>
            </a:r>
            <a:r>
              <a:rPr lang="ru-RU" sz="2400" b="1" dirty="0" smtClean="0">
                <a:solidFill>
                  <a:schemeClr val="bg1"/>
                </a:solidFill>
              </a:rPr>
              <a:t>: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korp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317968"/>
            <a:ext cx="1949148" cy="1296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reppai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046160"/>
            <a:ext cx="1944216" cy="1296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195736" y="1317968"/>
            <a:ext cx="6948264" cy="129614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   Достроена детская городская больница № 1 в г.Краснодаре</a:t>
            </a:r>
          </a:p>
          <a:p>
            <a:pPr algn="ctr"/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95736" y="3046160"/>
            <a:ext cx="6948264" cy="129614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Проведен капитальный ремонт </a:t>
            </a:r>
            <a:r>
              <a:rPr lang="ru-RU" sz="2400" b="1" dirty="0" smtClean="0">
                <a:solidFill>
                  <a:srgbClr val="FFFF00"/>
                </a:solidFill>
              </a:rPr>
              <a:t>303</a:t>
            </a:r>
            <a:r>
              <a:rPr lang="ru-RU" sz="2400" b="1" dirty="0" smtClean="0">
                <a:solidFill>
                  <a:schemeClr val="bg1"/>
                </a:solidFill>
              </a:rPr>
              <a:t> объектов </a:t>
            </a: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в </a:t>
            </a:r>
            <a:r>
              <a:rPr lang="ru-RU" sz="2400" b="1" dirty="0" smtClean="0">
                <a:solidFill>
                  <a:srgbClr val="FFFF00"/>
                </a:solidFill>
              </a:rPr>
              <a:t>71</a:t>
            </a:r>
            <a:r>
              <a:rPr lang="ru-RU" sz="2400" b="1" dirty="0" smtClean="0">
                <a:solidFill>
                  <a:schemeClr val="bg1"/>
                </a:solidFill>
              </a:rPr>
              <a:t> учреждении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95736" y="4774352"/>
            <a:ext cx="6948264" cy="129614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/>
              <a:t>Приобретено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4656</a:t>
            </a:r>
            <a:r>
              <a:rPr lang="ru-RU" sz="2400" b="1" dirty="0" smtClean="0"/>
              <a:t> единиц оборудования, </a:t>
            </a:r>
          </a:p>
          <a:p>
            <a:pPr lvl="0" algn="ctr"/>
            <a:r>
              <a:rPr lang="ru-RU" sz="2400" b="1" dirty="0" smtClean="0"/>
              <a:t>все машины СМП оснащены системой ГЛОНАСС</a:t>
            </a:r>
            <a:endParaRPr lang="ru-RU" sz="2400" b="1" dirty="0"/>
          </a:p>
        </p:txBody>
      </p:sp>
      <p:pic>
        <p:nvPicPr>
          <p:cNvPr id="14" name="Рисунок 13" descr="2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558328"/>
            <a:ext cx="1728192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646665" y="1936425"/>
            <a:ext cx="24470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err="1" smtClean="0">
                <a:solidFill>
                  <a:prstClr val="black"/>
                </a:solidFill>
              </a:rPr>
              <a:t>Травмоцентров</a:t>
            </a:r>
            <a:endParaRPr lang="ru-RU" sz="2600" b="1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46665" y="2834342"/>
            <a:ext cx="35719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prstClr val="black"/>
                </a:solidFill>
              </a:rPr>
              <a:t>Центров здоровья</a:t>
            </a:r>
            <a:endParaRPr lang="ru-RU" sz="2600" b="1" dirty="0">
              <a:solidFill>
                <a:prstClr val="black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89343" y="1785926"/>
            <a:ext cx="1357322" cy="71438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27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89343" y="2714620"/>
            <a:ext cx="1357322" cy="71438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17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46665" y="3546463"/>
            <a:ext cx="35719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prstClr val="black"/>
                </a:solidFill>
              </a:rPr>
              <a:t>Р</a:t>
            </a:r>
            <a:r>
              <a:rPr lang="ru-RU" sz="2600" b="1" dirty="0" smtClean="0">
                <a:solidFill>
                  <a:prstClr val="black"/>
                </a:solidFill>
              </a:rPr>
              <a:t>егиональных сосудистых центра 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89343" y="3643314"/>
            <a:ext cx="1357322" cy="71438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4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46665" y="4500570"/>
            <a:ext cx="354949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prstClr val="black"/>
                </a:solidFill>
              </a:rPr>
              <a:t>П</a:t>
            </a:r>
            <a:r>
              <a:rPr lang="ru-RU" sz="2600" b="1" dirty="0" smtClean="0">
                <a:solidFill>
                  <a:prstClr val="black"/>
                </a:solidFill>
              </a:rPr>
              <a:t>ервичных сосудистых</a:t>
            </a:r>
          </a:p>
          <a:p>
            <a:r>
              <a:rPr lang="ru-RU" sz="2600" b="1" dirty="0" smtClean="0">
                <a:solidFill>
                  <a:prstClr val="black"/>
                </a:solidFill>
              </a:rPr>
              <a:t>отделения</a:t>
            </a:r>
            <a:endParaRPr lang="ru-RU" sz="2600" b="1" dirty="0">
              <a:solidFill>
                <a:prstClr val="black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89343" y="4572008"/>
            <a:ext cx="1357322" cy="71438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14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46665" y="5651201"/>
            <a:ext cx="21190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err="1">
                <a:solidFill>
                  <a:prstClr val="black"/>
                </a:solidFill>
              </a:rPr>
              <a:t>О</a:t>
            </a:r>
            <a:r>
              <a:rPr lang="ru-RU" sz="2600" b="1" dirty="0" err="1" smtClean="0">
                <a:solidFill>
                  <a:prstClr val="black"/>
                </a:solidFill>
              </a:rPr>
              <a:t>нкоцентров</a:t>
            </a:r>
            <a:endParaRPr lang="ru-RU" sz="2600" b="1" dirty="0">
              <a:solidFill>
                <a:prstClr val="black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89343" y="5500702"/>
            <a:ext cx="1357322" cy="71438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prstClr val="white"/>
                </a:solidFill>
              </a:rPr>
              <a:t>5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06456" y="-6802"/>
            <a:ext cx="753757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>
                <a:solidFill>
                  <a:prstClr val="white"/>
                </a:solidFill>
              </a:rPr>
              <a:t>Оснащение оборудованием и автомобилями СМП</a:t>
            </a:r>
          </a:p>
          <a:p>
            <a:pPr algn="ctr"/>
            <a:r>
              <a:rPr lang="ru-RU" sz="2600" b="1" dirty="0" smtClean="0">
                <a:solidFill>
                  <a:prstClr val="white"/>
                </a:solidFill>
              </a:rPr>
              <a:t>МО в рамках нацпроекта</a:t>
            </a:r>
          </a:p>
          <a:p>
            <a:pPr algn="ctr"/>
            <a:r>
              <a:rPr lang="ru-RU" sz="2600" b="1" dirty="0" smtClean="0">
                <a:solidFill>
                  <a:prstClr val="white"/>
                </a:solidFill>
              </a:rPr>
              <a:t>и программ  модернизации здравоохранения</a:t>
            </a:r>
            <a:endParaRPr lang="ru-RU" sz="2600" b="1" dirty="0">
              <a:solidFill>
                <a:prstClr val="white"/>
              </a:solidFill>
            </a:endParaRPr>
          </a:p>
        </p:txBody>
      </p:sp>
      <p:pic>
        <p:nvPicPr>
          <p:cNvPr id="50" name="Picture 4" descr="http://www.kazan-day.ru/www/news/2013/10/25164149.797382E-02_a.jpg"/>
          <p:cNvPicPr>
            <a:picLocks noChangeAspect="1" noChangeArrowheads="1"/>
          </p:cNvPicPr>
          <p:nvPr/>
        </p:nvPicPr>
        <p:blipFill>
          <a:blip r:embed="rId2"/>
          <a:srcRect l="3704" r="11111" b="13954"/>
          <a:stretch>
            <a:fillRect/>
          </a:stretch>
        </p:blipFill>
        <p:spPr bwMode="auto">
          <a:xfrm>
            <a:off x="6215074" y="4071942"/>
            <a:ext cx="2357454" cy="1785950"/>
          </a:xfrm>
          <a:prstGeom prst="rect">
            <a:avLst/>
          </a:prstGeom>
          <a:noFill/>
        </p:spPr>
      </p:pic>
      <p:pic>
        <p:nvPicPr>
          <p:cNvPr id="51" name="Picture 2" descr="http://www.exponow.ru/pictures/company_512.jpg"/>
          <p:cNvPicPr>
            <a:picLocks noChangeAspect="1" noChangeArrowheads="1"/>
          </p:cNvPicPr>
          <p:nvPr/>
        </p:nvPicPr>
        <p:blipFill>
          <a:blip r:embed="rId3"/>
          <a:srcRect r="40678"/>
          <a:stretch>
            <a:fillRect/>
          </a:stretch>
        </p:blipFill>
        <p:spPr bwMode="auto">
          <a:xfrm>
            <a:off x="6242592" y="1731918"/>
            <a:ext cx="2329936" cy="1625644"/>
          </a:xfrm>
          <a:prstGeom prst="rect">
            <a:avLst/>
          </a:prstGeom>
          <a:noFill/>
        </p:spPr>
      </p:pic>
      <p:sp>
        <p:nvSpPr>
          <p:cNvPr id="52" name="TextBox 51"/>
          <p:cNvSpPr txBox="1"/>
          <p:nvPr/>
        </p:nvSpPr>
        <p:spPr>
          <a:xfrm>
            <a:off x="6357950" y="3221180"/>
            <a:ext cx="2286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Медицинского оборудования 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90069" y="5770899"/>
            <a:ext cx="3211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</a:rPr>
              <a:t>А</a:t>
            </a:r>
            <a:r>
              <a:rPr lang="ru-RU" sz="2000" b="1" dirty="0" smtClean="0">
                <a:solidFill>
                  <a:prstClr val="black"/>
                </a:solidFill>
              </a:rPr>
              <a:t>втомобилей скорой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</a:rPr>
              <a:t>м</a:t>
            </a:r>
            <a:r>
              <a:rPr lang="ru-RU" sz="2000" b="1" dirty="0" smtClean="0">
                <a:solidFill>
                  <a:prstClr val="black"/>
                </a:solidFill>
              </a:rPr>
              <a:t>едицинской помощи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(в т.ч. 59реанимобилей)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6215074" y="1428736"/>
            <a:ext cx="2357454" cy="357190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prstClr val="white"/>
                </a:solidFill>
              </a:rPr>
              <a:t>Более </a:t>
            </a:r>
            <a:r>
              <a:rPr lang="ru-RU" sz="2800" b="1" dirty="0" smtClean="0">
                <a:solidFill>
                  <a:prstClr val="white"/>
                </a:solidFill>
              </a:rPr>
              <a:t>7 </a:t>
            </a:r>
            <a:r>
              <a:rPr lang="ru-RU" sz="2800" b="1" dirty="0">
                <a:solidFill>
                  <a:prstClr val="white"/>
                </a:solidFill>
              </a:rPr>
              <a:t>тысяч 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215074" y="3929066"/>
            <a:ext cx="2357454" cy="357190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prstClr val="white"/>
                </a:solidFill>
              </a:rPr>
              <a:t>486</a:t>
            </a:r>
            <a:endParaRPr lang="ru-RU" sz="4000" b="1" dirty="0">
              <a:solidFill>
                <a:prstClr val="white"/>
              </a:solidFill>
            </a:endParaRPr>
          </a:p>
        </p:txBody>
      </p:sp>
      <p:sp>
        <p:nvSpPr>
          <p:cNvPr id="56" name="Правая фигурная скобка 55"/>
          <p:cNvSpPr/>
          <p:nvPr/>
        </p:nvSpPr>
        <p:spPr>
          <a:xfrm>
            <a:off x="5361441" y="1714488"/>
            <a:ext cx="571504" cy="4714908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4605417" y="3746892"/>
            <a:ext cx="1626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Оснащены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00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112684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Территориальная программа госгарантий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1217271"/>
              </p:ext>
            </p:extLst>
          </p:nvPr>
        </p:nvGraphicFramePr>
        <p:xfrm>
          <a:off x="179512" y="1700808"/>
          <a:ext cx="8712968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779313781"/>
              </p:ext>
            </p:extLst>
          </p:nvPr>
        </p:nvGraphicFramePr>
        <p:xfrm>
          <a:off x="179512" y="4270252"/>
          <a:ext cx="8712968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7846" y="118673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Утвержденная программа на 2013г. и 2014 г.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3429000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/>
                <a:ea typeface="Times New Roman"/>
              </a:rPr>
              <a:t>на </a:t>
            </a:r>
            <a:r>
              <a:rPr lang="ru-RU" sz="2400" b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9 млрд. 977,4 млн</a:t>
            </a:r>
            <a:r>
              <a:rPr lang="ru-RU" sz="2400" b="1" dirty="0">
                <a:latin typeface="Times New Roman"/>
                <a:ea typeface="Times New Roman"/>
              </a:rPr>
              <a:t>. рубля</a:t>
            </a:r>
            <a:r>
              <a:rPr lang="ru-RU" sz="2400" dirty="0">
                <a:latin typeface="Times New Roman"/>
                <a:ea typeface="Times New Roman"/>
              </a:rPr>
              <a:t>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или</a:t>
            </a: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b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23,8%</a:t>
            </a:r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b="1" spc="-20" dirty="0">
                <a:latin typeface="Times New Roman"/>
                <a:ea typeface="Times New Roman"/>
              </a:rPr>
              <a:t>больше</a:t>
            </a:r>
            <a:r>
              <a:rPr lang="ru-RU" sz="2400" spc="-20" dirty="0">
                <a:latin typeface="Times New Roman"/>
                <a:ea typeface="Times New Roman"/>
              </a:rPr>
              <a:t>, </a:t>
            </a:r>
            <a:endParaRPr lang="ru-RU" sz="2400" spc="-20" dirty="0" smtClean="0">
              <a:latin typeface="Times New Roman"/>
              <a:ea typeface="Times New Roman"/>
            </a:endParaRPr>
          </a:p>
          <a:p>
            <a:pPr algn="ctr"/>
            <a:r>
              <a:rPr lang="ru-RU" sz="2400" spc="-20" dirty="0" smtClean="0">
                <a:latin typeface="Times New Roman"/>
                <a:ea typeface="Times New Roman"/>
              </a:rPr>
              <a:t>чем </a:t>
            </a:r>
            <a:r>
              <a:rPr lang="ru-RU" sz="2400" spc="-20" dirty="0">
                <a:latin typeface="Times New Roman"/>
                <a:ea typeface="Times New Roman"/>
              </a:rPr>
              <a:t>в 2012 году (</a:t>
            </a:r>
            <a:r>
              <a:rPr lang="ru-RU" sz="2400" b="1" spc="-20" dirty="0">
                <a:latin typeface="Times New Roman"/>
                <a:ea typeface="Times New Roman"/>
              </a:rPr>
              <a:t>41,8 млрд. рублей</a:t>
            </a:r>
            <a:r>
              <a:rPr lang="ru-RU" sz="2400" spc="-20" dirty="0">
                <a:latin typeface="Times New Roman"/>
                <a:ea typeface="Times New Roman"/>
              </a:rPr>
              <a:t>).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63688" y="6093296"/>
            <a:ext cx="72008" cy="14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34886" y="5883369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/>
                <a:ea typeface="Times New Roman"/>
              </a:rPr>
              <a:t>на </a:t>
            </a: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2,447 </a:t>
            </a:r>
            <a:r>
              <a:rPr lang="ru-RU" sz="2400" b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млрд. </a:t>
            </a:r>
            <a:r>
              <a:rPr lang="ru-RU" sz="2400" b="1" dirty="0" smtClean="0">
                <a:latin typeface="Times New Roman"/>
                <a:ea typeface="Times New Roman"/>
              </a:rPr>
              <a:t>рубля</a:t>
            </a:r>
            <a:r>
              <a:rPr lang="ru-RU" sz="2400" dirty="0">
                <a:latin typeface="Times New Roman"/>
                <a:ea typeface="Times New Roman"/>
              </a:rPr>
              <a:t>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или</a:t>
            </a: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4,7%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b="1" spc="-20" dirty="0">
                <a:latin typeface="Times New Roman"/>
                <a:ea typeface="Times New Roman"/>
              </a:rPr>
              <a:t>больше</a:t>
            </a:r>
            <a:r>
              <a:rPr lang="ru-RU" sz="2400" spc="-20" dirty="0">
                <a:latin typeface="Times New Roman"/>
                <a:ea typeface="Times New Roman"/>
              </a:rPr>
              <a:t>, </a:t>
            </a:r>
            <a:endParaRPr lang="ru-RU" sz="2400" spc="-20" dirty="0" smtClean="0">
              <a:latin typeface="Times New Roman"/>
              <a:ea typeface="Times New Roman"/>
            </a:endParaRPr>
          </a:p>
          <a:p>
            <a:pPr algn="ctr"/>
            <a:r>
              <a:rPr lang="ru-RU" sz="2400" spc="-20" dirty="0" smtClean="0">
                <a:latin typeface="Times New Roman"/>
                <a:ea typeface="Times New Roman"/>
              </a:rPr>
              <a:t>чем </a:t>
            </a:r>
            <a:r>
              <a:rPr lang="ru-RU" sz="2400" spc="-20" dirty="0">
                <a:latin typeface="Times New Roman"/>
                <a:ea typeface="Times New Roman"/>
              </a:rPr>
              <a:t>в </a:t>
            </a:r>
            <a:r>
              <a:rPr lang="ru-RU" sz="2400" spc="-20" dirty="0" smtClean="0">
                <a:latin typeface="Times New Roman"/>
                <a:ea typeface="Times New Roman"/>
              </a:rPr>
              <a:t>2013 </a:t>
            </a:r>
            <a:r>
              <a:rPr lang="ru-RU" sz="2400" spc="-20" dirty="0">
                <a:latin typeface="Times New Roman"/>
                <a:ea typeface="Times New Roman"/>
              </a:rPr>
              <a:t>году </a:t>
            </a:r>
            <a:r>
              <a:rPr lang="ru-RU" sz="2400" spc="-20" dirty="0" smtClean="0">
                <a:latin typeface="Times New Roman"/>
                <a:ea typeface="Times New Roman"/>
              </a:rPr>
              <a:t>(</a:t>
            </a:r>
            <a:r>
              <a:rPr lang="ru-RU" sz="2400" b="1" spc="-20" dirty="0" smtClean="0">
                <a:latin typeface="Times New Roman"/>
                <a:ea typeface="Times New Roman"/>
              </a:rPr>
              <a:t>51,96 </a:t>
            </a:r>
            <a:r>
              <a:rPr lang="ru-RU" sz="2400" b="1" spc="-20" dirty="0">
                <a:latin typeface="Times New Roman"/>
                <a:ea typeface="Times New Roman"/>
              </a:rPr>
              <a:t>млрд. рублей</a:t>
            </a:r>
            <a:r>
              <a:rPr lang="ru-RU" sz="2400" spc="-20" dirty="0">
                <a:latin typeface="Times New Roman"/>
                <a:ea typeface="Times New Roman"/>
              </a:rPr>
              <a:t>). 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29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14876" y="1715334"/>
            <a:ext cx="446677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Обеспеченность населения врачами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выросла на </a:t>
            </a:r>
            <a:r>
              <a:rPr lang="ru-RU" sz="3200" b="1" dirty="0" smtClean="0">
                <a:solidFill>
                  <a:srgbClr val="195D21"/>
                </a:solidFill>
              </a:rPr>
              <a:t>1,4%</a:t>
            </a:r>
            <a:endParaRPr lang="ru-RU" sz="2800" b="1" dirty="0" smtClean="0">
              <a:solidFill>
                <a:srgbClr val="195D21"/>
              </a:solidFill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(35,7 медперсонала на 10 тыс. населения)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74179" y="330946"/>
            <a:ext cx="3811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Кадровое обеспечение</a:t>
            </a:r>
            <a:endParaRPr lang="ru-RU" sz="2800" b="1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esmorodin\Desktop\s22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5" y="1571612"/>
            <a:ext cx="4655158" cy="457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/>
          <p:cNvSpPr/>
          <p:nvPr/>
        </p:nvSpPr>
        <p:spPr>
          <a:xfrm rot="16200000">
            <a:off x="4359242" y="2141561"/>
            <a:ext cx="1053024" cy="484632"/>
          </a:xfrm>
          <a:prstGeom prst="rightArrow">
            <a:avLst>
              <a:gd name="adj1" fmla="val 50000"/>
              <a:gd name="adj2" fmla="val 154066"/>
            </a:avLst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prstClr val="white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5072066" y="3643314"/>
            <a:ext cx="3833872" cy="2786082"/>
            <a:chOff x="5500694" y="3857628"/>
            <a:chExt cx="3405244" cy="2500330"/>
          </a:xfrm>
        </p:grpSpPr>
        <p:sp>
          <p:nvSpPr>
            <p:cNvPr id="8" name="Стрелка вправо 7"/>
            <p:cNvSpPr/>
            <p:nvPr/>
          </p:nvSpPr>
          <p:spPr>
            <a:xfrm rot="21307070">
              <a:off x="5690755" y="4732538"/>
              <a:ext cx="2880930" cy="255808"/>
            </a:xfrm>
            <a:prstGeom prst="rightArrow">
              <a:avLst/>
            </a:prstGeom>
            <a:solidFill>
              <a:srgbClr val="006C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6447134" y="4226960"/>
              <a:ext cx="2236348" cy="158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5500694" y="4540277"/>
              <a:ext cx="3135130" cy="1032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532172" y="4169639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1F497D">
                      <a:lumMod val="75000"/>
                    </a:srgbClr>
                  </a:solidFill>
                </a:rPr>
                <a:t>38,3</a:t>
              </a:r>
              <a:endParaRPr lang="ru-RU" sz="2400" b="1" dirty="0">
                <a:solidFill>
                  <a:srgbClr val="1F497D">
                    <a:lumMod val="75000"/>
                  </a:srgb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47134" y="3857628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</a:rPr>
                <a:t>41,6</a:t>
              </a:r>
              <a:endParaRPr lang="ru-RU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21322172">
              <a:off x="6683078" y="4877422"/>
              <a:ext cx="8691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rgbClr val="006C31"/>
                  </a:solidFill>
                </a:rPr>
                <a:t>1,4 %</a:t>
              </a:r>
              <a:endParaRPr lang="ru-RU" sz="2400" b="1" dirty="0">
                <a:solidFill>
                  <a:srgbClr val="006C3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42220" y="5039037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prstClr val="black"/>
                  </a:solidFill>
                </a:rPr>
                <a:t>35,2</a:t>
              </a:r>
              <a:endParaRPr lang="ru-RU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74648" y="4896161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prstClr val="black"/>
                  </a:solidFill>
                </a:rPr>
                <a:t>35,7</a:t>
              </a:r>
              <a:endParaRPr lang="ru-RU" sz="24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5542220" y="5467665"/>
              <a:ext cx="3135130" cy="103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429388" y="5446770"/>
              <a:ext cx="1318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2013 год</a:t>
              </a:r>
              <a:endParaRPr lang="ru-RU" sz="2400" b="1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572132" y="6016807"/>
              <a:ext cx="214314" cy="21431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>
                <a:solidFill>
                  <a:prstClr val="white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715140" y="6016807"/>
              <a:ext cx="214314" cy="21431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86446" y="5896293"/>
              <a:ext cx="8963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prstClr val="black"/>
                  </a:solidFill>
                </a:rPr>
                <a:t>ЮФО</a:t>
              </a:r>
              <a:endParaRPr lang="ru-RU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29454" y="5896293"/>
              <a:ext cx="5709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prstClr val="black"/>
                  </a:solidFill>
                </a:rPr>
                <a:t>РФ</a:t>
              </a:r>
              <a:endParaRPr lang="ru-RU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7643834" y="6016807"/>
              <a:ext cx="214314" cy="214314"/>
            </a:xfrm>
            <a:prstGeom prst="rect">
              <a:avLst/>
            </a:prstGeom>
            <a:solidFill>
              <a:srgbClr val="006C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58148" y="5896293"/>
              <a:ext cx="8467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prstClr val="black"/>
                  </a:solidFill>
                </a:rPr>
                <a:t>Край</a:t>
              </a:r>
              <a:endParaRPr lang="ru-RU" sz="24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251520" y="1052736"/>
            <a:ext cx="8654418" cy="662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В </a:t>
            </a:r>
            <a:r>
              <a:rPr lang="ru-RU" sz="2400" b="1" dirty="0" smtClean="0">
                <a:latin typeface="Times New Roman"/>
                <a:ea typeface="Calibri"/>
              </a:rPr>
              <a:t>здравоохранении </a:t>
            </a:r>
            <a:r>
              <a:rPr lang="ru-RU" sz="2400" b="1" dirty="0">
                <a:latin typeface="Times New Roman"/>
                <a:ea typeface="Calibri"/>
              </a:rPr>
              <a:t>края работает </a:t>
            </a:r>
            <a:r>
              <a:rPr lang="ru-RU" sz="2400" b="1" dirty="0">
                <a:solidFill>
                  <a:srgbClr val="FFFF00"/>
                </a:solidFill>
                <a:latin typeface="Times New Roman"/>
                <a:ea typeface="Calibri"/>
              </a:rPr>
              <a:t>около 120 тыс. </a:t>
            </a:r>
            <a:r>
              <a:rPr lang="ru-RU" sz="2400" b="1" dirty="0">
                <a:latin typeface="Times New Roman"/>
                <a:ea typeface="Calibri"/>
              </a:rPr>
              <a:t>человек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609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142852"/>
            <a:ext cx="70895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Средняя заработная плата медработников </a:t>
            </a:r>
          </a:p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(в рамках исполнения указа Президента РФ № 597)</a:t>
            </a:r>
            <a:endParaRPr lang="ru-RU" sz="2400" b="1" dirty="0">
              <a:solidFill>
                <a:prstClr val="white"/>
              </a:solidFill>
            </a:endParaRPr>
          </a:p>
        </p:txBody>
      </p:sp>
      <p:pic>
        <p:nvPicPr>
          <p:cNvPr id="1026" name="Picture 2" descr="C:\Users\esmorodin\Desktop\s22_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840" y="1214422"/>
            <a:ext cx="5544616" cy="550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32" y="2004191"/>
            <a:ext cx="353580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Средний уровень заработной платы в крае:</a:t>
            </a:r>
          </a:p>
          <a:p>
            <a:pPr algn="ctr"/>
            <a:r>
              <a:rPr lang="ru-RU" sz="4400" b="1" dirty="0" smtClean="0">
                <a:solidFill>
                  <a:srgbClr val="1F497D"/>
                </a:solidFill>
              </a:rPr>
              <a:t>20,7 тыс. руб.</a:t>
            </a: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30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6752074" y="1354868"/>
            <a:ext cx="928694" cy="519748"/>
          </a:xfrm>
          <a:prstGeom prst="ellipse">
            <a:avLst/>
          </a:prstGeom>
          <a:noFill/>
          <a:ln>
            <a:solidFill>
              <a:srgbClr val="015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142852"/>
            <a:ext cx="69294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Естественная убыль (прибыль) населения в Краснодарском крае (на 1000 населения) </a:t>
            </a:r>
            <a:endParaRPr lang="ru-RU" sz="2800" b="1" dirty="0">
              <a:solidFill>
                <a:prstClr val="white"/>
              </a:solidFill>
            </a:endParaRP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142844" y="1457254"/>
          <a:ext cx="7191404" cy="43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Группа 36"/>
          <p:cNvGrpSpPr/>
          <p:nvPr/>
        </p:nvGrpSpPr>
        <p:grpSpPr>
          <a:xfrm>
            <a:off x="1071538" y="1314378"/>
            <a:ext cx="6556031" cy="4423792"/>
            <a:chOff x="1500166" y="1857364"/>
            <a:chExt cx="6556031" cy="4423792"/>
          </a:xfrm>
        </p:grpSpPr>
        <p:sp>
          <p:nvSpPr>
            <p:cNvPr id="30" name="TextBox 29"/>
            <p:cNvSpPr txBox="1"/>
            <p:nvPr/>
          </p:nvSpPr>
          <p:spPr>
            <a:xfrm>
              <a:off x="1500166" y="5757936"/>
              <a:ext cx="7537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</a:rPr>
                <a:t>-6,3</a:t>
              </a:r>
              <a:endParaRPr lang="ru-RU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43174" y="4900680"/>
              <a:ext cx="7537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</a:rPr>
                <a:t>-4,5</a:t>
              </a:r>
              <a:endParaRPr lang="ru-RU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61144" y="3663080"/>
              <a:ext cx="7537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</a:rPr>
                <a:t>-2,0</a:t>
              </a:r>
              <a:endParaRPr lang="ru-RU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00628" y="3257606"/>
              <a:ext cx="7537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</a:rPr>
                <a:t>-1,3</a:t>
              </a:r>
              <a:endParaRPr lang="ru-RU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5074" y="2662948"/>
              <a:ext cx="7537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</a:rPr>
                <a:t>-0,2</a:t>
              </a:r>
              <a:endParaRPr lang="ru-RU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143768" y="1857364"/>
              <a:ext cx="91242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C00000"/>
                  </a:solidFill>
                </a:rPr>
                <a:t>+0,3</a:t>
              </a:r>
              <a:endParaRPr lang="ru-RU" sz="32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52" name="Picture 22" descr="different-people-1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7" y="3508668"/>
            <a:ext cx="2714613" cy="1992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5" name="TextBox 54"/>
          <p:cNvSpPr txBox="1"/>
          <p:nvPr/>
        </p:nvSpPr>
        <p:spPr>
          <a:xfrm rot="19816342">
            <a:off x="1839410" y="4105797"/>
            <a:ext cx="5615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15B05"/>
                </a:solidFill>
              </a:rPr>
              <a:t>Естественный прирост 1,5 тыс. человек</a:t>
            </a:r>
            <a:endParaRPr lang="ru-RU" sz="2400" b="1" dirty="0">
              <a:solidFill>
                <a:srgbClr val="015B05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0" y="4929198"/>
            <a:ext cx="753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-5,5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7" name="Стрелка вниз 56"/>
          <p:cNvSpPr/>
          <p:nvPr/>
        </p:nvSpPr>
        <p:spPr>
          <a:xfrm rot="14416342">
            <a:off x="4500829" y="942842"/>
            <a:ext cx="285752" cy="6088324"/>
          </a:xfrm>
          <a:prstGeom prst="downArrow">
            <a:avLst/>
          </a:prstGeom>
          <a:solidFill>
            <a:srgbClr val="01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3" name="Группа 58"/>
          <p:cNvGrpSpPr/>
          <p:nvPr/>
        </p:nvGrpSpPr>
        <p:grpSpPr>
          <a:xfrm>
            <a:off x="71406" y="5857892"/>
            <a:ext cx="7500990" cy="449018"/>
            <a:chOff x="71406" y="6000768"/>
            <a:chExt cx="7500990" cy="449018"/>
          </a:xfrm>
        </p:grpSpPr>
        <p:grpSp>
          <p:nvGrpSpPr>
            <p:cNvPr id="4" name="Группа 35"/>
            <p:cNvGrpSpPr/>
            <p:nvPr/>
          </p:nvGrpSpPr>
          <p:grpSpPr>
            <a:xfrm>
              <a:off x="1214414" y="6000768"/>
              <a:ext cx="6357982" cy="449018"/>
              <a:chOff x="1724821" y="2071678"/>
              <a:chExt cx="6357982" cy="400110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724821" y="2089847"/>
                <a:ext cx="704039" cy="35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 smtClean="0">
                    <a:solidFill>
                      <a:prstClr val="black"/>
                    </a:solidFill>
                  </a:rPr>
                  <a:t>2000</a:t>
                </a: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806732" y="2071678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 smtClean="0">
                    <a:solidFill>
                      <a:prstClr val="black"/>
                    </a:solidFill>
                  </a:rPr>
                  <a:t>2004</a:t>
                </a: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735426" y="2071678"/>
                <a:ext cx="934871" cy="35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 smtClean="0">
                    <a:solidFill>
                      <a:prstClr val="black"/>
                    </a:solidFill>
                  </a:rPr>
                  <a:t>    2008</a:t>
                </a: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153845" y="2071678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 smtClean="0">
                    <a:solidFill>
                      <a:prstClr val="black"/>
                    </a:solidFill>
                  </a:rPr>
                  <a:t>2011</a:t>
                </a: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235756" y="2071678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 smtClean="0">
                    <a:solidFill>
                      <a:prstClr val="black"/>
                    </a:solidFill>
                  </a:rPr>
                  <a:t>2012</a:t>
                </a: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378764" y="2071678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 smtClean="0">
                    <a:solidFill>
                      <a:prstClr val="black"/>
                    </a:solidFill>
                  </a:rPr>
                  <a:t>2013</a:t>
                </a:r>
                <a:endParaRPr lang="ru-RU" sz="20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>
              <a:off x="71406" y="6029286"/>
              <a:ext cx="70403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prstClr val="black"/>
                  </a:solidFill>
                </a:rPr>
                <a:t>1993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67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560932"/>
              </p:ext>
            </p:extLst>
          </p:nvPr>
        </p:nvGraphicFramePr>
        <p:xfrm>
          <a:off x="285720" y="1928802"/>
          <a:ext cx="814393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Стрелка вниз 3"/>
          <p:cNvSpPr/>
          <p:nvPr/>
        </p:nvSpPr>
        <p:spPr>
          <a:xfrm>
            <a:off x="8199038" y="3574135"/>
            <a:ext cx="441360" cy="1000132"/>
          </a:xfrm>
          <a:prstGeom prst="downArrow">
            <a:avLst/>
          </a:prstGeom>
          <a:solidFill>
            <a:srgbClr val="01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72462" y="3071810"/>
            <a:ext cx="7695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15B05"/>
                </a:solidFill>
              </a:rPr>
              <a:t>1,5%</a:t>
            </a:r>
            <a:endParaRPr lang="ru-RU" sz="2200" b="1" dirty="0">
              <a:solidFill>
                <a:srgbClr val="015B05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1736" y="188877"/>
            <a:ext cx="49945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Показатели общей смертности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(на 1 тыс. населения)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076129"/>
              </p:ext>
            </p:extLst>
          </p:nvPr>
        </p:nvGraphicFramePr>
        <p:xfrm>
          <a:off x="714348" y="1785926"/>
          <a:ext cx="7215238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8662" y="142852"/>
            <a:ext cx="80724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Смертность от болезней системы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кровообращения (на 100 тыс. населения)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8143900" y="3574135"/>
            <a:ext cx="441360" cy="1000132"/>
          </a:xfrm>
          <a:prstGeom prst="downArrow">
            <a:avLst/>
          </a:prstGeom>
          <a:solidFill>
            <a:srgbClr val="01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143900" y="3143248"/>
            <a:ext cx="7695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15B05"/>
                </a:solidFill>
              </a:rPr>
              <a:t>6%</a:t>
            </a:r>
            <a:endParaRPr lang="ru-RU" sz="2200" b="1" dirty="0">
              <a:solidFill>
                <a:srgbClr val="015B05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1363859"/>
              </p:ext>
            </p:extLst>
          </p:nvPr>
        </p:nvGraphicFramePr>
        <p:xfrm>
          <a:off x="214282" y="1500174"/>
          <a:ext cx="7715304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319645" y="214290"/>
            <a:ext cx="725288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Показатели смертности от новообразований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(на 100 тыс. населения)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8143900" y="3574135"/>
            <a:ext cx="441360" cy="1000132"/>
          </a:xfrm>
          <a:prstGeom prst="downArrow">
            <a:avLst/>
          </a:prstGeom>
          <a:solidFill>
            <a:srgbClr val="01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143900" y="3143248"/>
            <a:ext cx="7695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15B05"/>
                </a:solidFill>
              </a:rPr>
              <a:t>3</a:t>
            </a:r>
            <a:r>
              <a:rPr lang="ru-RU" sz="2200" b="1" dirty="0" smtClean="0">
                <a:solidFill>
                  <a:srgbClr val="015B05"/>
                </a:solidFill>
              </a:rPr>
              <a:t>%</a:t>
            </a:r>
            <a:endParaRPr lang="ru-RU" sz="2200" b="1" dirty="0">
              <a:solidFill>
                <a:srgbClr val="015B05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обложка программа до 2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71597"/>
            <a:ext cx="40100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 descr="ТИТУЛ  ВОР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4413" y="1173184"/>
            <a:ext cx="3995737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/>
          </p:cNvSpPr>
          <p:nvPr/>
        </p:nvSpPr>
        <p:spPr bwMode="auto">
          <a:xfrm>
            <a:off x="1214414" y="214290"/>
            <a:ext cx="8229600" cy="9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Улучшение качества и доступности 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медицинской помощи жителям края</a:t>
            </a:r>
            <a:endParaRPr lang="ru-RU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2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5654408"/>
            <a:ext cx="9144000" cy="85725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1544" y="1990323"/>
            <a:ext cx="882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2457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законченных случаев, их них:</a:t>
            </a:r>
          </a:p>
          <a:p>
            <a:pPr marL="571500" indent="-571500">
              <a:buFontTx/>
              <a:buChar char="-"/>
            </a:pP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326</a:t>
            </a:r>
            <a:r>
              <a:rPr lang="en-US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региональных стандартов по приоритетным нозологиям: </a:t>
            </a:r>
          </a:p>
          <a:p>
            <a:pPr marL="571500" indent="-571500">
              <a:buFontTx/>
              <a:buChar char="-"/>
            </a:pPr>
            <a:endParaRPr lang="ru-RU" sz="2800" b="1" dirty="0" smtClean="0">
              <a:solidFill>
                <a:prstClr val="black"/>
              </a:solidFill>
            </a:endParaRPr>
          </a:p>
          <a:p>
            <a:r>
              <a:rPr lang="ru-RU" sz="2600" b="1" i="1" dirty="0" smtClean="0">
                <a:solidFill>
                  <a:srgbClr val="C00000"/>
                </a:solidFill>
              </a:rPr>
              <a:t>кардиология,                  травматология,      </a:t>
            </a:r>
            <a:r>
              <a:rPr lang="ru-RU" sz="2600" b="1" i="1" dirty="0">
                <a:solidFill>
                  <a:srgbClr val="C00000"/>
                </a:solidFill>
              </a:rPr>
              <a:t>педиатрия,</a:t>
            </a:r>
            <a:endParaRPr lang="ru-RU" sz="2600" b="1" i="1" dirty="0" smtClean="0">
              <a:solidFill>
                <a:srgbClr val="C00000"/>
              </a:solidFill>
            </a:endParaRPr>
          </a:p>
          <a:p>
            <a:r>
              <a:rPr lang="ru-RU" sz="2600" b="1" i="1" dirty="0" smtClean="0">
                <a:solidFill>
                  <a:srgbClr val="C00000"/>
                </a:solidFill>
              </a:rPr>
              <a:t>ревматология,             онкология</a:t>
            </a:r>
            <a:r>
              <a:rPr lang="ru-RU" sz="2600" b="1" i="1" dirty="0">
                <a:solidFill>
                  <a:srgbClr val="C00000"/>
                </a:solidFill>
              </a:rPr>
              <a:t>, </a:t>
            </a:r>
            <a:r>
              <a:rPr lang="ru-RU" sz="2600" b="1" i="1" dirty="0" smtClean="0">
                <a:solidFill>
                  <a:srgbClr val="C00000"/>
                </a:solidFill>
              </a:rPr>
              <a:t>                  акушерство</a:t>
            </a:r>
          </a:p>
          <a:p>
            <a:r>
              <a:rPr lang="ru-RU" sz="2600" b="1" i="1" dirty="0" smtClean="0">
                <a:solidFill>
                  <a:srgbClr val="C00000"/>
                </a:solidFill>
              </a:rPr>
              <a:t>неврология,                   инфекция</a:t>
            </a:r>
            <a:r>
              <a:rPr lang="ru-RU" sz="2600" b="1" i="1" dirty="0">
                <a:solidFill>
                  <a:srgbClr val="C00000"/>
                </a:solidFill>
              </a:rPr>
              <a:t>, </a:t>
            </a:r>
            <a:r>
              <a:rPr lang="ru-RU" sz="2600" b="1" i="1" dirty="0" smtClean="0">
                <a:solidFill>
                  <a:srgbClr val="C00000"/>
                </a:solidFill>
              </a:rPr>
              <a:t>                    гинекология</a:t>
            </a:r>
            <a:endParaRPr lang="ru-RU" sz="2600" b="1" i="1" dirty="0">
              <a:solidFill>
                <a:srgbClr val="C00000"/>
              </a:solidFill>
            </a:endParaRPr>
          </a:p>
          <a:p>
            <a:r>
              <a:rPr lang="ru-RU" sz="2600" b="1" i="1" dirty="0" smtClean="0">
                <a:solidFill>
                  <a:srgbClr val="C00000"/>
                </a:solidFill>
              </a:rPr>
              <a:t>хирургия,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endParaRPr lang="ru-RU" sz="2400" b="1" dirty="0" smtClean="0">
              <a:solidFill>
                <a:prstClr val="white"/>
              </a:solidFill>
            </a:endParaRPr>
          </a:p>
          <a:p>
            <a:r>
              <a:rPr lang="ru-RU" sz="2400" b="1" dirty="0" smtClean="0">
                <a:solidFill>
                  <a:schemeClr val="bg2"/>
                </a:solidFill>
                <a:latin typeface="Times New Roman"/>
                <a:ea typeface="Times New Roman"/>
              </a:rPr>
              <a:t>в </a:t>
            </a:r>
            <a:r>
              <a:rPr lang="ru-RU" sz="2400" b="1" dirty="0">
                <a:solidFill>
                  <a:schemeClr val="bg2"/>
                </a:solidFill>
                <a:latin typeface="Times New Roman"/>
                <a:ea typeface="Times New Roman"/>
              </a:rPr>
              <a:t>рамках программы модернизации 38 федеральных</a:t>
            </a:r>
            <a:r>
              <a:rPr lang="ru-RU" sz="2400" dirty="0">
                <a:solidFill>
                  <a:schemeClr val="bg2"/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 smtClean="0">
                <a:solidFill>
                  <a:schemeClr val="bg2"/>
                </a:solidFill>
                <a:latin typeface="Times New Roman"/>
                <a:ea typeface="Times New Roman"/>
              </a:rPr>
              <a:t>стандартов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71414"/>
            <a:ext cx="56961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Региональные стандарты оказания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медицинской помощи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2760" y="1124744"/>
            <a:ext cx="700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prstClr val="black"/>
                </a:solidFill>
              </a:rPr>
              <a:t>С </a:t>
            </a:r>
            <a:r>
              <a:rPr lang="ru-RU" sz="3600" b="1" dirty="0">
                <a:solidFill>
                  <a:prstClr val="black"/>
                </a:solidFill>
              </a:rPr>
              <a:t>2006</a:t>
            </a:r>
            <a:r>
              <a:rPr lang="ru-RU" sz="2800" b="1" dirty="0">
                <a:solidFill>
                  <a:prstClr val="black"/>
                </a:solidFill>
              </a:rPr>
              <a:t> разработаны и внедрены:</a:t>
            </a:r>
          </a:p>
        </p:txBody>
      </p:sp>
    </p:spTree>
    <p:extLst>
      <p:ext uri="{BB962C8B-B14F-4D97-AF65-F5344CB8AC3E}">
        <p14:creationId xmlns:p14="http://schemas.microsoft.com/office/powerpoint/2010/main" val="749711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3286124"/>
            <a:ext cx="9144000" cy="1714512"/>
          </a:xfrm>
          <a:prstGeom prst="rect">
            <a:avLst/>
          </a:prstGeom>
          <a:solidFill>
            <a:srgbClr val="005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357298"/>
            <a:ext cx="9144000" cy="1714512"/>
          </a:xfrm>
          <a:prstGeom prst="rect">
            <a:avLst/>
          </a:prstGeom>
          <a:solidFill>
            <a:srgbClr val="005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14611" y="3481660"/>
            <a:ext cx="64293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bg2"/>
                </a:solidFill>
                <a:latin typeface="Times New Roman"/>
                <a:ea typeface="Calibri"/>
              </a:rPr>
              <a:t>к 2018 году планируется увеличить число коек в дневных стационарах всех типов почти </a:t>
            </a:r>
            <a:r>
              <a:rPr lang="ru-RU" sz="2000" b="1" dirty="0">
                <a:solidFill>
                  <a:srgbClr val="FFFF00"/>
                </a:solidFill>
                <a:latin typeface="Times New Roman"/>
                <a:ea typeface="Calibri"/>
              </a:rPr>
              <a:t>на 2,5 тыс.,</a:t>
            </a:r>
            <a:r>
              <a:rPr lang="ru-RU" sz="2000" b="1" dirty="0">
                <a:solidFill>
                  <a:schemeClr val="bg2"/>
                </a:solidFill>
                <a:latin typeface="Times New Roman"/>
                <a:ea typeface="Calibri"/>
              </a:rPr>
              <a:t> </a:t>
            </a:r>
            <a:r>
              <a:rPr lang="ru-RU" sz="2000" b="1" dirty="0" smtClean="0">
                <a:solidFill>
                  <a:schemeClr val="bg2"/>
                </a:solidFill>
                <a:latin typeface="Times New Roman"/>
                <a:ea typeface="Calibri"/>
              </a:rPr>
              <a:t>                 при этом наиболее </a:t>
            </a:r>
            <a:r>
              <a:rPr lang="ru-RU" sz="2000" b="1" dirty="0">
                <a:solidFill>
                  <a:schemeClr val="bg2"/>
                </a:solidFill>
                <a:latin typeface="Times New Roman"/>
                <a:ea typeface="Calibri"/>
              </a:rPr>
              <a:t>выраженные преобразования коснуться 2014 - 2015 годов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8" y="1627519"/>
            <a:ext cx="62150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2"/>
                </a:solidFill>
                <a:latin typeface="Times New Roman"/>
                <a:ea typeface="Calibri"/>
                <a:cs typeface="Times New Roman"/>
              </a:rPr>
              <a:t>в 2013 году проведено слияние </a:t>
            </a:r>
            <a:r>
              <a:rPr lang="ru-RU" sz="2000" b="1" dirty="0">
                <a:solidFill>
                  <a:srgbClr val="FFFF00"/>
                </a:solidFill>
                <a:latin typeface="Times New Roman"/>
                <a:ea typeface="Calibri"/>
                <a:cs typeface="Times New Roman"/>
              </a:rPr>
              <a:t>20</a:t>
            </a:r>
            <a:r>
              <a:rPr lang="ru-RU" sz="2000" b="1" dirty="0">
                <a:solidFill>
                  <a:schemeClr val="bg2"/>
                </a:solidFill>
                <a:latin typeface="Times New Roman"/>
                <a:ea typeface="Calibri"/>
                <a:cs typeface="Times New Roman"/>
              </a:rPr>
              <a:t> учреждений, </a:t>
            </a:r>
            <a:endParaRPr lang="ru-RU" sz="1400" b="1" dirty="0">
              <a:solidFill>
                <a:schemeClr val="bg2"/>
              </a:solidFill>
              <a:ea typeface="Calibri"/>
              <a:cs typeface="Times New Roman"/>
            </a:endParaRPr>
          </a:p>
          <a:p>
            <a:r>
              <a:rPr lang="ru-RU" sz="2000" b="1" dirty="0">
                <a:solidFill>
                  <a:schemeClr val="bg2"/>
                </a:solidFill>
                <a:latin typeface="Times New Roman"/>
                <a:ea typeface="Calibri"/>
              </a:rPr>
              <a:t>- на 2014 год запланирована слияние еще </a:t>
            </a:r>
            <a:r>
              <a:rPr lang="ru-RU" sz="2000" b="1" dirty="0">
                <a:solidFill>
                  <a:srgbClr val="FFFF00"/>
                </a:solidFill>
                <a:latin typeface="Times New Roman"/>
                <a:ea typeface="Calibri"/>
              </a:rPr>
              <a:t>13 </a:t>
            </a:r>
            <a:r>
              <a:rPr lang="ru-RU" sz="2000" b="1" dirty="0">
                <a:solidFill>
                  <a:schemeClr val="bg2"/>
                </a:solidFill>
                <a:latin typeface="Times New Roman"/>
                <a:ea typeface="Calibri"/>
              </a:rPr>
              <a:t>учреждений здравоохранения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91680" y="-29029"/>
            <a:ext cx="7452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</a:rPr>
              <a:t>Оптимизация сети медицинских организаций, коечного фонда, развитие </a:t>
            </a:r>
            <a:r>
              <a:rPr lang="ru-RU" sz="2400" b="1" dirty="0" err="1" smtClean="0">
                <a:solidFill>
                  <a:prstClr val="white"/>
                </a:solidFill>
              </a:rPr>
              <a:t>стационарзамещающих</a:t>
            </a:r>
            <a:r>
              <a:rPr lang="ru-RU" sz="2400" b="1" dirty="0" smtClean="0">
                <a:solidFill>
                  <a:prstClr val="white"/>
                </a:solidFill>
              </a:rPr>
              <a:t> технологий</a:t>
            </a:r>
            <a:endParaRPr lang="ru-RU" sz="2400" dirty="0">
              <a:solidFill>
                <a:prstClr val="white"/>
              </a:solidFill>
            </a:endParaRPr>
          </a:p>
        </p:txBody>
      </p:sp>
      <p:pic>
        <p:nvPicPr>
          <p:cNvPr id="13" name="Picture 1" descr="C:\Documents and Settings\arogacheva.MIAC\Мои документы\Downloads\1_21-300x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712" y="1457045"/>
            <a:ext cx="2232248" cy="151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 descr="600_8567522eaf7fd27cfe5f91747ddbbe68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383892"/>
            <a:ext cx="2285184" cy="151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445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55" y="1025521"/>
            <a:ext cx="9001156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пересмотр 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тарифа дневных стационарах, </a:t>
            </a:r>
            <a:endParaRPr lang="ru-RU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marL="457200" indent="-457200" algn="just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оплаты 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хирургической помощи. </a:t>
            </a:r>
            <a:endParaRPr lang="ru-RU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just">
              <a:lnSpc>
                <a:spcPct val="40000"/>
              </a:lnSpc>
              <a:spcAft>
                <a:spcPts val="0"/>
              </a:spcAft>
            </a:pPr>
            <a:endParaRPr lang="ru-RU" b="1" dirty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 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соответствии с методическими рекомендациями введена оплата в хирургических профилях:</a:t>
            </a:r>
          </a:p>
          <a:p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  - 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хирургический случай с проведением операционных манипуляций оплачивается дороже, </a:t>
            </a:r>
            <a:endParaRPr lang="ru-RU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  - хирургический </a:t>
            </a:r>
            <a:r>
              <a:rPr lang="ru-RU" b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случай без оперативных вмешательств оплачивается по случаю терапевтического </a:t>
            </a:r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профиля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71414"/>
            <a:ext cx="6500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Times New Roman"/>
                <a:ea typeface="Times New Roman"/>
              </a:rPr>
              <a:t>Переход </a:t>
            </a:r>
            <a:r>
              <a:rPr lang="ru-RU" sz="2800" b="1" dirty="0">
                <a:solidFill>
                  <a:srgbClr val="FFFF00"/>
                </a:solidFill>
                <a:latin typeface="Times New Roman"/>
                <a:ea typeface="Times New Roman"/>
              </a:rPr>
              <a:t>на новый способ оплаты медицинской помощи на основе КСГ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346" y="3717032"/>
            <a:ext cx="9001156" cy="2748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0000"/>
              </a:lnSpc>
              <a:spcAft>
                <a:spcPts val="0"/>
              </a:spcAft>
            </a:pPr>
            <a:r>
              <a:rPr lang="ru-RU" sz="2400" b="1" u="sng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Внедрение единого механизма оплаты на основе КСГ дает возможность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:</a:t>
            </a:r>
          </a:p>
          <a:p>
            <a:pPr indent="450215" algn="just">
              <a:lnSpc>
                <a:spcPct val="110000"/>
              </a:lnSpc>
              <a:spcAft>
                <a:spcPts val="0"/>
              </a:spcAft>
            </a:pPr>
            <a:endParaRPr lang="ru-RU" sz="14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indent="-342900" algn="just">
              <a:lnSpc>
                <a:spcPct val="110000"/>
              </a:lnSpc>
              <a:spcAft>
                <a:spcPts val="0"/>
              </a:spcAft>
              <a:buFontTx/>
              <a:buChar char="-"/>
            </a:pP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обеспечить 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единые подходы экономического обоснования для планирования затрат на оказание медицинской помощи, </a:t>
            </a:r>
            <a:endParaRPr lang="ru-RU" sz="2000" b="1" dirty="0" smtClean="0">
              <a:latin typeface="Times New Roman"/>
              <a:ea typeface="Times New Roman"/>
              <a:cs typeface="Times New Roman"/>
            </a:endParaRPr>
          </a:p>
          <a:p>
            <a:pPr marL="285750" indent="-285750" algn="just">
              <a:lnSpc>
                <a:spcPct val="60000"/>
              </a:lnSpc>
              <a:spcAft>
                <a:spcPts val="0"/>
              </a:spcAft>
              <a:buFontTx/>
              <a:buChar char="-"/>
            </a:pPr>
            <a:endParaRPr lang="ru-RU" sz="1400" b="1" dirty="0">
              <a:ea typeface="Calibri"/>
              <a:cs typeface="Times New Roman"/>
            </a:endParaRPr>
          </a:p>
          <a:p>
            <a:pPr marL="342900" indent="-342900" algn="just">
              <a:lnSpc>
                <a:spcPct val="110000"/>
              </a:lnSpc>
              <a:spcAft>
                <a:spcPts val="0"/>
              </a:spcAft>
              <a:buFontTx/>
              <a:buChar char="-"/>
            </a:pP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обосновать 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её потребности, </a:t>
            </a:r>
            <a:endParaRPr lang="ru-RU" sz="2000" b="1" dirty="0" smtClean="0"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40000"/>
              </a:lnSpc>
              <a:spcAft>
                <a:spcPts val="0"/>
              </a:spcAft>
              <a:buFontTx/>
              <a:buChar char="-"/>
            </a:pPr>
            <a:endParaRPr lang="ru-RU" sz="2000" b="1" dirty="0"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110000"/>
              </a:lnSpc>
              <a:spcAft>
                <a:spcPts val="0"/>
              </a:spcAft>
              <a:buFontTx/>
              <a:buChar char="-"/>
            </a:pP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защищать 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права врача и пациента в спорных 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случаях</a:t>
            </a:r>
            <a:endParaRPr lang="ru-RU" sz="14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1481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3286124"/>
            <a:ext cx="9144000" cy="1714512"/>
          </a:xfrm>
          <a:prstGeom prst="rect">
            <a:avLst/>
          </a:prstGeom>
          <a:solidFill>
            <a:srgbClr val="005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357298"/>
            <a:ext cx="9144000" cy="1714512"/>
          </a:xfrm>
          <a:prstGeom prst="rect">
            <a:avLst/>
          </a:prstGeom>
          <a:solidFill>
            <a:srgbClr val="005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06" y="5074050"/>
            <a:ext cx="9072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Для участия в информационном обмене в справочник Медицинских услуг Краснодарского края представлено: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36 </a:t>
            </a:r>
            <a:r>
              <a:rPr lang="ru-RU" sz="2000" b="1" dirty="0" smtClean="0">
                <a:solidFill>
                  <a:srgbClr val="C00000"/>
                </a:solidFill>
              </a:rPr>
              <a:t>профилей медицинской деятельности (КПГ)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201</a:t>
            </a:r>
            <a:r>
              <a:rPr lang="ru-RU" sz="2000" b="1" dirty="0" smtClean="0">
                <a:solidFill>
                  <a:srgbClr val="C00000"/>
                </a:solidFill>
              </a:rPr>
              <a:t> клинико-статистическая группа (КСГ)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14612" y="3643314"/>
            <a:ext cx="64293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prstClr val="white"/>
                </a:solidFill>
              </a:rPr>
              <a:t>В соответствии с существующими рекомендациями разработан семизначный код КСГ с учетом профиля медицинской деятельности</a:t>
            </a:r>
            <a:endParaRPr lang="ru-RU" sz="2000" b="1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8" y="1627519"/>
            <a:ext cx="62150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prstClr val="white"/>
                </a:solidFill>
              </a:rPr>
              <a:t>Создана рабочая группа в составе сотрудников министерства здравоохранения Краснодарского края и Территориального фонда ОМС Краснодарского края</a:t>
            </a:r>
            <a:endParaRPr lang="ru-RU" sz="2000" b="1" dirty="0">
              <a:solidFill>
                <a:prstClr val="white"/>
              </a:solidFill>
            </a:endParaRPr>
          </a:p>
        </p:txBody>
      </p:sp>
      <p:pic>
        <p:nvPicPr>
          <p:cNvPr id="8" name="Picture 3" descr="C:\Users\ntsykin\Desktop\_MG_85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7627" y="1285861"/>
            <a:ext cx="2806372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Users\ntsykin\Desktop\_MG_86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6"/>
            <a:ext cx="2786050" cy="1854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857356" y="71414"/>
            <a:ext cx="6500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Оказание медицинской помощи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в соответствии с КСГ </a:t>
            </a:r>
            <a:endParaRPr lang="ru-RU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533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000372"/>
            <a:ext cx="9144000" cy="1357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00174"/>
            <a:ext cx="9144000" cy="38576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Учитывая особенности существующей ранее формы оплаты медицинской деятельности по стандартам оказания медицинской помощи, разработан</a:t>
            </a:r>
            <a:br>
              <a:rPr lang="ru-RU" sz="2800" b="1" dirty="0" smtClean="0"/>
            </a:br>
            <a:r>
              <a:rPr lang="ru-RU" sz="2800" b="1" dirty="0" smtClean="0">
                <a:solidFill>
                  <a:schemeClr val="bg1"/>
                </a:solidFill>
              </a:rPr>
              <a:t>справочник вхождения стандартов оказания медицинской помощи (СОМП) в клинико-статистические группы (КСГ)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572008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На данный момент содержащий порядка </a:t>
            </a:r>
            <a:r>
              <a:rPr lang="ru-RU" sz="4400" b="1" dirty="0" smtClean="0">
                <a:solidFill>
                  <a:srgbClr val="C00000"/>
                </a:solidFill>
              </a:rPr>
              <a:t>6528</a:t>
            </a:r>
            <a:r>
              <a:rPr lang="ru-RU" sz="3600" b="1" dirty="0" smtClean="0">
                <a:solidFill>
                  <a:srgbClr val="C00000"/>
                </a:solidFill>
              </a:rPr>
              <a:t> записей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71414"/>
            <a:ext cx="6500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Оказание медицинской помощи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соответствии с КСГ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000372"/>
            <a:ext cx="9144000" cy="1357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00174"/>
            <a:ext cx="9144000" cy="38576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Для детального учета оперативных вмешательств и непосредственного участия кодов оперативных вмешательств в формировании счетов разработан </a:t>
            </a:r>
            <a:br>
              <a:rPr lang="ru-RU" sz="2800" b="1" dirty="0" smtClean="0"/>
            </a:br>
            <a:r>
              <a:rPr lang="ru-RU" sz="2800" b="1" dirty="0" smtClean="0">
                <a:solidFill>
                  <a:schemeClr val="bg1"/>
                </a:solidFill>
              </a:rPr>
              <a:t> справочник вхождения оперативных вмешательств в соответствующие оперативные клинико-статистические группы 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57200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Н</a:t>
            </a:r>
            <a:r>
              <a:rPr lang="ru-RU" sz="2800" b="1" dirty="0" smtClean="0">
                <a:solidFill>
                  <a:srgbClr val="C00000"/>
                </a:solidFill>
              </a:rPr>
              <a:t>а данный момент, содержащий порядка 3140 записей </a:t>
            </a:r>
            <a:r>
              <a:rPr lang="ru-RU" sz="2800" b="1" dirty="0" smtClean="0">
                <a:solidFill>
                  <a:srgbClr val="C00000"/>
                </a:solidFill>
              </a:rPr>
              <a:t>– раздел А 16, имеющий 28 подрубрик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(в зависимости от анатомо-функциональной области) </a:t>
            </a: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71414"/>
            <a:ext cx="6500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Оказание медицинской помощи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соответствии с КСГ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331707"/>
            <a:ext cx="9001156" cy="2670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0000"/>
              </a:lnSpc>
              <a:spcAft>
                <a:spcPts val="0"/>
              </a:spcAft>
              <a:tabLst>
                <a:tab pos="897890" algn="l"/>
              </a:tabLst>
            </a:pPr>
            <a:r>
              <a:rPr lang="ru-RU" sz="2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ru-RU" sz="2200" b="1" dirty="0">
                <a:latin typeface="Arial" pitchFamily="34" charset="0"/>
                <a:ea typeface="Times New Roman"/>
                <a:cs typeface="Arial" pitchFamily="34" charset="0"/>
              </a:rPr>
              <a:t>Регулирование затрат осуществляется за </a:t>
            </a:r>
            <a:r>
              <a:rPr lang="ru-RU" sz="2200" b="1" dirty="0" smtClean="0">
                <a:latin typeface="Arial" pitchFamily="34" charset="0"/>
                <a:ea typeface="Times New Roman"/>
                <a:cs typeface="Arial" pitchFamily="34" charset="0"/>
              </a:rPr>
              <a:t>счет</a:t>
            </a:r>
          </a:p>
          <a:p>
            <a:pPr indent="450215" algn="ctr">
              <a:lnSpc>
                <a:spcPct val="110000"/>
              </a:lnSpc>
              <a:spcAft>
                <a:spcPts val="0"/>
              </a:spcAft>
              <a:tabLst>
                <a:tab pos="897890" algn="l"/>
              </a:tabLst>
            </a:pPr>
            <a:r>
              <a:rPr lang="ru-RU" sz="2200" b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200" b="1" dirty="0">
                <a:latin typeface="Arial" pitchFamily="34" charset="0"/>
                <a:ea typeface="Times New Roman"/>
                <a:cs typeface="Arial" pitchFamily="34" charset="0"/>
              </a:rPr>
              <a:t>применения коэффициентов, величины которых рассматриваются комиссионно и  </a:t>
            </a:r>
            <a:r>
              <a:rPr lang="ru-RU" sz="2200" b="1" dirty="0" smtClean="0">
                <a:latin typeface="Arial" pitchFamily="34" charset="0"/>
                <a:ea typeface="Times New Roman"/>
                <a:cs typeface="Arial" pitchFamily="34" charset="0"/>
              </a:rPr>
              <a:t>утверждаются </a:t>
            </a:r>
            <a:r>
              <a:rPr lang="ru-RU" sz="2200" b="1" dirty="0">
                <a:latin typeface="Arial" pitchFamily="34" charset="0"/>
                <a:ea typeface="Times New Roman"/>
                <a:cs typeface="Arial" pitchFamily="34" charset="0"/>
              </a:rPr>
              <a:t>тарифным соглашением, </a:t>
            </a:r>
            <a:endParaRPr lang="ru-RU" sz="22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ctr">
              <a:lnSpc>
                <a:spcPct val="110000"/>
              </a:lnSpc>
              <a:spcAft>
                <a:spcPts val="0"/>
              </a:spcAft>
              <a:tabLst>
                <a:tab pos="897890" algn="l"/>
              </a:tabLst>
            </a:pPr>
            <a:r>
              <a:rPr lang="ru-RU" sz="2200" b="1" dirty="0" smtClean="0">
                <a:latin typeface="Arial" pitchFamily="34" charset="0"/>
                <a:ea typeface="Times New Roman"/>
                <a:cs typeface="Arial" pitchFamily="34" charset="0"/>
              </a:rPr>
              <a:t>а </a:t>
            </a:r>
            <a:r>
              <a:rPr lang="ru-RU" sz="2200" b="1" dirty="0">
                <a:latin typeface="Arial" pitchFamily="34" charset="0"/>
                <a:ea typeface="Times New Roman"/>
                <a:cs typeface="Arial" pitchFamily="34" charset="0"/>
              </a:rPr>
              <a:t>также </a:t>
            </a:r>
            <a:endParaRPr lang="ru-RU" sz="2200" b="1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ctr">
              <a:lnSpc>
                <a:spcPct val="110000"/>
              </a:lnSpc>
              <a:spcAft>
                <a:spcPts val="0"/>
              </a:spcAft>
              <a:tabLst>
                <a:tab pos="897890" algn="l"/>
              </a:tabLst>
            </a:pPr>
            <a:r>
              <a:rPr lang="ru-RU" sz="2200" b="1" dirty="0" smtClean="0">
                <a:latin typeface="Arial" pitchFamily="34" charset="0"/>
                <a:ea typeface="Times New Roman"/>
                <a:cs typeface="Arial" pitchFamily="34" charset="0"/>
              </a:rPr>
              <a:t>позволяет </a:t>
            </a:r>
            <a:r>
              <a:rPr lang="ru-RU" sz="2200" b="1" dirty="0">
                <a:latin typeface="Arial" pitchFamily="34" charset="0"/>
                <a:ea typeface="Times New Roman"/>
                <a:cs typeface="Arial" pitchFamily="34" charset="0"/>
              </a:rPr>
              <a:t>дифференцировано подходить к формированию заработной </a:t>
            </a:r>
            <a:r>
              <a:rPr lang="ru-RU" sz="2200" b="1" dirty="0" smtClean="0">
                <a:latin typeface="Arial" pitchFamily="34" charset="0"/>
                <a:ea typeface="Times New Roman"/>
                <a:cs typeface="Arial" pitchFamily="34" charset="0"/>
              </a:rPr>
              <a:t>платы медработников</a:t>
            </a:r>
            <a:endParaRPr lang="ru-RU" sz="22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71414"/>
            <a:ext cx="6500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Оказание медицинской помощи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в соответствии с КСГ </a:t>
            </a:r>
            <a:endParaRPr lang="ru-RU" sz="2800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62" y="4309836"/>
            <a:ext cx="22367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24598"/>
            <a:ext cx="2236787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309836"/>
            <a:ext cx="2232025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282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C:\Documents and Settings\lyzhnik\Рабочий стол\благодарю за внимание.jpg"/>
          <p:cNvPicPr>
            <a:picLocks noChangeAspect="1" noChangeArrowheads="1"/>
          </p:cNvPicPr>
          <p:nvPr/>
        </p:nvPicPr>
        <p:blipFill>
          <a:blip r:embed="rId2"/>
          <a:srcRect l="2238" r="22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4" descr="маленький мэп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75"/>
            <a:ext cx="2735263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1_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1032</Words>
  <Application>Microsoft Office PowerPoint</Application>
  <PresentationFormat>Экран (4:3)</PresentationFormat>
  <Paragraphs>237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Тема Office</vt:lpstr>
      <vt:lpstr>1_Тема Office</vt:lpstr>
      <vt:lpstr>2_Тема Office</vt:lpstr>
      <vt:lpstr>4_Тема Office</vt:lpstr>
      <vt:lpstr>5_Тема Office</vt:lpstr>
      <vt:lpstr>3_Тема Office</vt:lpstr>
      <vt:lpstr>6_Тема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оказания высокотехнологичной помощи на 2014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Учитывая особенности существующей ранее формы оплаты медицинской деятельности по стандартам оказания медицинской помощи, разработан справочник вхождения стандартов оказания медицинской помощи (СОМП) в клинико-статистические группы (КСГ)  </vt:lpstr>
      <vt:lpstr>Для детального учета оперативных вмешательств и непосредственного участия кодов оперативных вмешательств в формировании счетов разработан   справочник вхождения оперативных вмешательств в соответствующие оперативные клинико-статистические группы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nnecvetaev</dc:creator>
  <cp:lastModifiedBy>Terzieva</cp:lastModifiedBy>
  <cp:revision>90</cp:revision>
  <dcterms:created xsi:type="dcterms:W3CDTF">2014-05-13T09:14:47Z</dcterms:created>
  <dcterms:modified xsi:type="dcterms:W3CDTF">2014-05-15T06:31:48Z</dcterms:modified>
</cp:coreProperties>
</file>