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15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60" r:id="rId3"/>
    <p:sldId id="257" r:id="rId4"/>
    <p:sldId id="280" r:id="rId5"/>
    <p:sldId id="259" r:id="rId6"/>
    <p:sldId id="261" r:id="rId7"/>
    <p:sldId id="266" r:id="rId8"/>
    <p:sldId id="265" r:id="rId9"/>
    <p:sldId id="264" r:id="rId10"/>
    <p:sldId id="281" r:id="rId11"/>
    <p:sldId id="263" r:id="rId12"/>
    <p:sldId id="270" r:id="rId13"/>
    <p:sldId id="269" r:id="rId14"/>
    <p:sldId id="268" r:id="rId15"/>
    <p:sldId id="272" r:id="rId16"/>
    <p:sldId id="278" r:id="rId17"/>
    <p:sldId id="277" r:id="rId18"/>
    <p:sldId id="276" r:id="rId19"/>
    <p:sldId id="258" r:id="rId20"/>
  </p:sldIdLst>
  <p:sldSz cx="10693400" cy="7561263"/>
  <p:notesSz cx="6858000" cy="9144000"/>
  <p:defaultTextStyle>
    <a:defPPr>
      <a:defRPr lang="ru-RU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1918"/>
    <a:srgbClr val="2B3616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inimized">
    <p:restoredLeft sz="0" autoAdjust="0"/>
    <p:restoredTop sz="0" autoAdjust="0"/>
  </p:normalViewPr>
  <p:slideViewPr>
    <p:cSldViewPr>
      <p:cViewPr>
        <p:scale>
          <a:sx n="94" d="100"/>
          <a:sy n="94" d="100"/>
        </p:scale>
        <p:origin x="-756" y="1500"/>
      </p:cViewPr>
      <p:guideLst>
        <p:guide orient="horz" pos="2382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089463479227294"/>
          <c:y val="1.2987012987012991E-2"/>
          <c:w val="0.76768650540304084"/>
          <c:h val="0.9006457715512842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Year of DRG introduction</c:v>
                </c:pt>
              </c:strCache>
            </c:strRef>
          </c:tx>
          <c:invertIfNegative val="0"/>
          <c:cat>
            <c:strRef>
              <c:f>Sheet1!$A$2:$A$31</c:f>
              <c:strCache>
                <c:ptCount val="30"/>
                <c:pt idx="0">
                  <c:v>United States</c:v>
                </c:pt>
                <c:pt idx="1">
                  <c:v>Canada</c:v>
                </c:pt>
                <c:pt idx="2">
                  <c:v>Portugal</c:v>
                </c:pt>
                <c:pt idx="3">
                  <c:v>Belgium</c:v>
                </c:pt>
                <c:pt idx="4">
                  <c:v>France</c:v>
                </c:pt>
                <c:pt idx="5">
                  <c:v>Australia</c:v>
                </c:pt>
                <c:pt idx="6">
                  <c:v>Ireland</c:v>
                </c:pt>
                <c:pt idx="7">
                  <c:v>United Kingdom</c:v>
                </c:pt>
                <c:pt idx="8">
                  <c:v>Hungary</c:v>
                </c:pt>
                <c:pt idx="9">
                  <c:v>Denmark</c:v>
                </c:pt>
                <c:pt idx="10">
                  <c:v>Finland</c:v>
                </c:pt>
                <c:pt idx="11">
                  <c:v>Italy</c:v>
                </c:pt>
                <c:pt idx="12">
                  <c:v>New Zealand</c:v>
                </c:pt>
                <c:pt idx="13">
                  <c:v>Sweden</c:v>
                </c:pt>
                <c:pt idx="14">
                  <c:v>Spain (Catalonia)</c:v>
                </c:pt>
                <c:pt idx="15">
                  <c:v>Austria</c:v>
                </c:pt>
                <c:pt idx="16">
                  <c:v>Norway</c:v>
                </c:pt>
                <c:pt idx="17">
                  <c:v>Mexico (IMSS)</c:v>
                </c:pt>
                <c:pt idx="18">
                  <c:v>Iceland</c:v>
                </c:pt>
                <c:pt idx="19">
                  <c:v>Switzerland</c:v>
                </c:pt>
                <c:pt idx="20">
                  <c:v>Estonia</c:v>
                </c:pt>
                <c:pt idx="21">
                  <c:v>Germany</c:v>
                </c:pt>
                <c:pt idx="22">
                  <c:v>Japan (per-diem payment)</c:v>
                </c:pt>
                <c:pt idx="23">
                  <c:v>Slovenia</c:v>
                </c:pt>
                <c:pt idx="24">
                  <c:v>Netherlands</c:v>
                </c:pt>
                <c:pt idx="25">
                  <c:v>Czech Republic</c:v>
                </c:pt>
                <c:pt idx="26">
                  <c:v>Poland</c:v>
                </c:pt>
                <c:pt idx="27">
                  <c:v>Korea (partial)</c:v>
                </c:pt>
                <c:pt idx="28">
                  <c:v>Greece</c:v>
                </c:pt>
                <c:pt idx="29">
                  <c:v>Slovak Republic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1983</c:v>
                </c:pt>
                <c:pt idx="1">
                  <c:v>1983</c:v>
                </c:pt>
                <c:pt idx="2">
                  <c:v>1984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1992</c:v>
                </c:pt>
                <c:pt idx="7">
                  <c:v>1992</c:v>
                </c:pt>
                <c:pt idx="8">
                  <c:v>1993</c:v>
                </c:pt>
                <c:pt idx="9">
                  <c:v>1995</c:v>
                </c:pt>
                <c:pt idx="10">
                  <c:v>1995</c:v>
                </c:pt>
                <c:pt idx="11">
                  <c:v>1995</c:v>
                </c:pt>
                <c:pt idx="12">
                  <c:v>1995</c:v>
                </c:pt>
                <c:pt idx="13">
                  <c:v>1995</c:v>
                </c:pt>
                <c:pt idx="14">
                  <c:v>1996</c:v>
                </c:pt>
                <c:pt idx="15">
                  <c:v>1997</c:v>
                </c:pt>
                <c:pt idx="16">
                  <c:v>1997</c:v>
                </c:pt>
                <c:pt idx="17">
                  <c:v>1998</c:v>
                </c:pt>
                <c:pt idx="18">
                  <c:v>2001</c:v>
                </c:pt>
                <c:pt idx="19">
                  <c:v>2001</c:v>
                </c:pt>
                <c:pt idx="20">
                  <c:v>2003</c:v>
                </c:pt>
                <c:pt idx="21">
                  <c:v>2003</c:v>
                </c:pt>
                <c:pt idx="22">
                  <c:v>2003</c:v>
                </c:pt>
                <c:pt idx="23">
                  <c:v>2003</c:v>
                </c:pt>
                <c:pt idx="24">
                  <c:v>2005</c:v>
                </c:pt>
                <c:pt idx="25">
                  <c:v>2006</c:v>
                </c:pt>
                <c:pt idx="26">
                  <c:v>2008</c:v>
                </c:pt>
                <c:pt idx="27">
                  <c:v>2012</c:v>
                </c:pt>
                <c:pt idx="28">
                  <c:v>2013</c:v>
                </c:pt>
                <c:pt idx="29">
                  <c:v>2014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Refinement</c:v>
                </c:pt>
              </c:strCache>
            </c:strRef>
          </c:tx>
          <c:invertIfNegative val="0"/>
          <c:cat>
            <c:strRef>
              <c:f>Sheet1!$A$2:$A$31</c:f>
              <c:strCache>
                <c:ptCount val="30"/>
                <c:pt idx="0">
                  <c:v>United States</c:v>
                </c:pt>
                <c:pt idx="1">
                  <c:v>Canada</c:v>
                </c:pt>
                <c:pt idx="2">
                  <c:v>Portugal</c:v>
                </c:pt>
                <c:pt idx="3">
                  <c:v>Belgium</c:v>
                </c:pt>
                <c:pt idx="4">
                  <c:v>France</c:v>
                </c:pt>
                <c:pt idx="5">
                  <c:v>Australia</c:v>
                </c:pt>
                <c:pt idx="6">
                  <c:v>Ireland</c:v>
                </c:pt>
                <c:pt idx="7">
                  <c:v>United Kingdom</c:v>
                </c:pt>
                <c:pt idx="8">
                  <c:v>Hungary</c:v>
                </c:pt>
                <c:pt idx="9">
                  <c:v>Denmark</c:v>
                </c:pt>
                <c:pt idx="10">
                  <c:v>Finland</c:v>
                </c:pt>
                <c:pt idx="11">
                  <c:v>Italy</c:v>
                </c:pt>
                <c:pt idx="12">
                  <c:v>New Zealand</c:v>
                </c:pt>
                <c:pt idx="13">
                  <c:v>Sweden</c:v>
                </c:pt>
                <c:pt idx="14">
                  <c:v>Spain (Catalonia)</c:v>
                </c:pt>
                <c:pt idx="15">
                  <c:v>Austria</c:v>
                </c:pt>
                <c:pt idx="16">
                  <c:v>Norway</c:v>
                </c:pt>
                <c:pt idx="17">
                  <c:v>Mexico (IMSS)</c:v>
                </c:pt>
                <c:pt idx="18">
                  <c:v>Iceland</c:v>
                </c:pt>
                <c:pt idx="19">
                  <c:v>Switzerland</c:v>
                </c:pt>
                <c:pt idx="20">
                  <c:v>Estonia</c:v>
                </c:pt>
                <c:pt idx="21">
                  <c:v>Germany</c:v>
                </c:pt>
                <c:pt idx="22">
                  <c:v>Japan (per-diem payment)</c:v>
                </c:pt>
                <c:pt idx="23">
                  <c:v>Slovenia</c:v>
                </c:pt>
                <c:pt idx="24">
                  <c:v>Netherlands</c:v>
                </c:pt>
                <c:pt idx="25">
                  <c:v>Czech Republic</c:v>
                </c:pt>
                <c:pt idx="26">
                  <c:v>Poland</c:v>
                </c:pt>
                <c:pt idx="27">
                  <c:v>Korea (partial)</c:v>
                </c:pt>
                <c:pt idx="28">
                  <c:v>Greece</c:v>
                </c:pt>
                <c:pt idx="29">
                  <c:v>Slovak Republic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2">
                  <c:v>22</c:v>
                </c:pt>
                <c:pt idx="19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451520"/>
        <c:axId val="45465600"/>
      </c:barChart>
      <c:catAx>
        <c:axId val="45451520"/>
        <c:scaling>
          <c:orientation val="minMax"/>
        </c:scaling>
        <c:delete val="0"/>
        <c:axPos val="l"/>
        <c:majorTickMark val="out"/>
        <c:minorTickMark val="none"/>
        <c:tickLblPos val="nextTo"/>
        <c:crossAx val="45465600"/>
        <c:crosses val="autoZero"/>
        <c:auto val="1"/>
        <c:lblAlgn val="ctr"/>
        <c:lblOffset val="100"/>
        <c:noMultiLvlLbl val="0"/>
      </c:catAx>
      <c:valAx>
        <c:axId val="45465600"/>
        <c:scaling>
          <c:orientation val="minMax"/>
          <c:max val="2015"/>
          <c:min val="1980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454515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 b="1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5.5520414107415123E-2"/>
          <c:y val="0.13064392022285587"/>
          <c:w val="0.90143070942542336"/>
          <c:h val="0.7026652388417762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Ср.стоимость госпитализации, руб. 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3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3-й уровень </c:v>
                </c:pt>
                <c:pt idx="1">
                  <c:v>2-й уровень </c:v>
                </c:pt>
                <c:pt idx="2">
                  <c:v>1-й уровень </c:v>
                </c:pt>
                <c:pt idx="3">
                  <c:v>в среднем </c:v>
                </c:pt>
                <c:pt idx="5">
                  <c:v>восстановительный профиль коек, койки реабилитации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29123.52</c:v>
                </c:pt>
                <c:pt idx="1">
                  <c:v>20430.900000000001</c:v>
                </c:pt>
                <c:pt idx="2">
                  <c:v>16139.44</c:v>
                </c:pt>
                <c:pt idx="3">
                  <c:v>20854.740000000005</c:v>
                </c:pt>
                <c:pt idx="5">
                  <c:v>21731.55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105638528"/>
        <c:axId val="105636992"/>
      </c:barChar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Средний весовой коэффициент </c:v>
                </c:pt>
              </c:strCache>
            </c:strRef>
          </c:tx>
          <c:spPr>
            <a:ln>
              <a:noFill/>
            </a:ln>
          </c:spPr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3-й уровень </c:v>
                </c:pt>
                <c:pt idx="1">
                  <c:v>2-й уровень </c:v>
                </c:pt>
                <c:pt idx="2">
                  <c:v>1-й уровень </c:v>
                </c:pt>
                <c:pt idx="3">
                  <c:v>в среднем </c:v>
                </c:pt>
                <c:pt idx="5">
                  <c:v>восстановительный профиль коек, койки реабилитации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1.1599999999999984</c:v>
                </c:pt>
                <c:pt idx="1">
                  <c:v>1.0349999999999984</c:v>
                </c:pt>
                <c:pt idx="2">
                  <c:v>0.98799999999999999</c:v>
                </c:pt>
                <c:pt idx="3">
                  <c:v>1.0469999999999984</c:v>
                </c:pt>
                <c:pt idx="5">
                  <c:v>1.167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5625472"/>
        <c:axId val="105627008"/>
      </c:lineChart>
      <c:catAx>
        <c:axId val="1056254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05627008"/>
        <c:crosses val="autoZero"/>
        <c:auto val="0"/>
        <c:lblAlgn val="ctr"/>
        <c:lblOffset val="100"/>
        <c:noMultiLvlLbl val="0"/>
      </c:catAx>
      <c:valAx>
        <c:axId val="105627008"/>
        <c:scaling>
          <c:orientation val="minMax"/>
          <c:max val="2"/>
          <c:min val="0.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5625472"/>
        <c:crosses val="autoZero"/>
        <c:crossBetween val="between"/>
        <c:majorUnit val="0.2"/>
      </c:valAx>
      <c:valAx>
        <c:axId val="105636992"/>
        <c:scaling>
          <c:orientation val="minMax"/>
          <c:max val="3000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</c:spPr>
        <c:crossAx val="105638528"/>
        <c:crosses val="max"/>
        <c:crossBetween val="between"/>
      </c:valAx>
      <c:catAx>
        <c:axId val="105638528"/>
        <c:scaling>
          <c:orientation val="minMax"/>
        </c:scaling>
        <c:delete val="1"/>
        <c:axPos val="b"/>
        <c:majorTickMark val="out"/>
        <c:minorTickMark val="none"/>
        <c:tickLblPos val="none"/>
        <c:crossAx val="105636992"/>
        <c:crosses val="autoZero"/>
        <c:auto val="1"/>
        <c:lblAlgn val="ctr"/>
        <c:lblOffset val="100"/>
        <c:noMultiLvlLbl val="0"/>
      </c:catAx>
    </c:plotArea>
    <c:legend>
      <c:legendPos val="t"/>
      <c:layout>
        <c:manualLayout>
          <c:xMode val="edge"/>
          <c:yMode val="edge"/>
          <c:x val="1.7675545919568821E-2"/>
          <c:y val="0"/>
          <c:w val="0.95621643610532225"/>
          <c:h val="7.3320800612797402E-2"/>
        </c:manualLayout>
      </c:layout>
      <c:overlay val="0"/>
      <c:txPr>
        <a:bodyPr/>
        <a:lstStyle/>
        <a:p>
          <a:pPr>
            <a:defRPr sz="14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 отчету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>
                    <a:solidFill>
                      <a:srgbClr val="0070C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3 кв.2012 </c:v>
                </c:pt>
                <c:pt idx="1">
                  <c:v>4 кв.2012 </c:v>
                </c:pt>
                <c:pt idx="2">
                  <c:v>1 кв.2013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60</c:v>
                </c:pt>
                <c:pt idx="1">
                  <c:v>58.6</c:v>
                </c:pt>
                <c:pt idx="2">
                  <c:v>56.1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 счетам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3 кв.2012 </c:v>
                </c:pt>
                <c:pt idx="1">
                  <c:v>4 кв.2012 </c:v>
                </c:pt>
                <c:pt idx="2">
                  <c:v>1 кв.2013 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50.6</c:v>
                </c:pt>
                <c:pt idx="1">
                  <c:v>53.8</c:v>
                </c:pt>
                <c:pt idx="2">
                  <c:v>55.6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5664896"/>
        <c:axId val="105666432"/>
      </c:lineChart>
      <c:catAx>
        <c:axId val="1056648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05666432"/>
        <c:crosses val="autoZero"/>
        <c:auto val="1"/>
        <c:lblAlgn val="ctr"/>
        <c:lblOffset val="100"/>
        <c:noMultiLvlLbl val="0"/>
      </c:catAx>
      <c:valAx>
        <c:axId val="105666432"/>
        <c:scaling>
          <c:orientation val="minMax"/>
          <c:max val="65"/>
          <c:min val="44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05664896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6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 отчету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>
                    <a:solidFill>
                      <a:srgbClr val="0070C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3 кв.2012 </c:v>
                </c:pt>
                <c:pt idx="1">
                  <c:v>4 кв.2012 </c:v>
                </c:pt>
                <c:pt idx="2">
                  <c:v>1 кв.2013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45.9</c:v>
                </c:pt>
                <c:pt idx="1">
                  <c:v>100</c:v>
                </c:pt>
                <c:pt idx="2">
                  <c:v>90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 счетам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3 кв.2012 </c:v>
                </c:pt>
                <c:pt idx="1">
                  <c:v>4 кв.2012 </c:v>
                </c:pt>
                <c:pt idx="2">
                  <c:v>1 кв.2013 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47.7</c:v>
                </c:pt>
                <c:pt idx="1">
                  <c:v>76.7</c:v>
                </c:pt>
                <c:pt idx="2">
                  <c:v>85.4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5717120"/>
        <c:axId val="105718912"/>
      </c:lineChart>
      <c:catAx>
        <c:axId val="1057171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05718912"/>
        <c:crosses val="autoZero"/>
        <c:auto val="1"/>
        <c:lblAlgn val="ctr"/>
        <c:lblOffset val="100"/>
        <c:noMultiLvlLbl val="0"/>
      </c:catAx>
      <c:valAx>
        <c:axId val="1057189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05717120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6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 отчету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>
                    <a:solidFill>
                      <a:srgbClr val="0070C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3 кв.2012 </c:v>
                </c:pt>
                <c:pt idx="1">
                  <c:v>4 кв.2012 </c:v>
                </c:pt>
                <c:pt idx="2">
                  <c:v>1 кв.2013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93.1</c:v>
                </c:pt>
                <c:pt idx="1">
                  <c:v>93.3</c:v>
                </c:pt>
                <c:pt idx="2">
                  <c:v>87.7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 счетам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3 кв.2012 </c:v>
                </c:pt>
                <c:pt idx="1">
                  <c:v>4 кв.2012 </c:v>
                </c:pt>
                <c:pt idx="2">
                  <c:v>1 кв.2013 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64.3</c:v>
                </c:pt>
                <c:pt idx="1">
                  <c:v>76.3</c:v>
                </c:pt>
                <c:pt idx="2">
                  <c:v>84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5752832"/>
        <c:axId val="105766912"/>
      </c:lineChart>
      <c:catAx>
        <c:axId val="1057528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05766912"/>
        <c:crosses val="autoZero"/>
        <c:auto val="1"/>
        <c:lblAlgn val="ctr"/>
        <c:lblOffset val="100"/>
        <c:noMultiLvlLbl val="0"/>
      </c:catAx>
      <c:valAx>
        <c:axId val="105766912"/>
        <c:scaling>
          <c:orientation val="minMax"/>
          <c:max val="110"/>
          <c:min val="4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0575283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6.0281242463574511E-2"/>
          <c:y val="3.7793419778754743E-2"/>
          <c:w val="0.89664427529732471"/>
          <c:h val="0.13532325773326773"/>
        </c:manualLayout>
      </c:layout>
      <c:overlay val="0"/>
      <c:txPr>
        <a:bodyPr/>
        <a:lstStyle/>
        <a:p>
          <a:pPr>
            <a:defRPr sz="16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 отчету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>
                    <a:solidFill>
                      <a:srgbClr val="0070C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3 кв.2012 </c:v>
                </c:pt>
                <c:pt idx="1">
                  <c:v>4 кв.2012 </c:v>
                </c:pt>
                <c:pt idx="2">
                  <c:v>1 кв.2013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46.3</c:v>
                </c:pt>
                <c:pt idx="1">
                  <c:v>47.1</c:v>
                </c:pt>
                <c:pt idx="2">
                  <c:v>63.1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 счетам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3 кв.2012 </c:v>
                </c:pt>
                <c:pt idx="1">
                  <c:v>4 кв.2012 </c:v>
                </c:pt>
                <c:pt idx="2">
                  <c:v>1 кв.2013 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35.200000000000003</c:v>
                </c:pt>
                <c:pt idx="1">
                  <c:v>37.300000000000004</c:v>
                </c:pt>
                <c:pt idx="2">
                  <c:v>36.1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5813120"/>
        <c:axId val="105814656"/>
      </c:lineChart>
      <c:catAx>
        <c:axId val="1058131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05814656"/>
        <c:crosses val="autoZero"/>
        <c:auto val="1"/>
        <c:lblAlgn val="ctr"/>
        <c:lblOffset val="100"/>
        <c:noMultiLvlLbl val="0"/>
      </c:catAx>
      <c:valAx>
        <c:axId val="105814656"/>
        <c:scaling>
          <c:orientation val="minMax"/>
          <c:max val="8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05813120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6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 отчету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>
                    <a:solidFill>
                      <a:srgbClr val="0070C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3 кв.2012 </c:v>
                </c:pt>
                <c:pt idx="1">
                  <c:v>4 кв.2012 </c:v>
                </c:pt>
                <c:pt idx="2">
                  <c:v>1 кв.2013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57.6</c:v>
                </c:pt>
                <c:pt idx="1">
                  <c:v>55</c:v>
                </c:pt>
                <c:pt idx="2">
                  <c:v>47.7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 счетам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3 кв.2012 </c:v>
                </c:pt>
                <c:pt idx="1">
                  <c:v>4 кв.2012 </c:v>
                </c:pt>
                <c:pt idx="2">
                  <c:v>1 кв.2013 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40.700000000000003</c:v>
                </c:pt>
                <c:pt idx="1">
                  <c:v>46</c:v>
                </c:pt>
                <c:pt idx="2">
                  <c:v>46.9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5857024"/>
        <c:axId val="105858560"/>
      </c:lineChart>
      <c:catAx>
        <c:axId val="1058570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05858560"/>
        <c:crosses val="autoZero"/>
        <c:auto val="1"/>
        <c:lblAlgn val="ctr"/>
        <c:lblOffset val="100"/>
        <c:noMultiLvlLbl val="0"/>
      </c:catAx>
      <c:valAx>
        <c:axId val="105858560"/>
        <c:scaling>
          <c:orientation val="minMax"/>
          <c:max val="80"/>
          <c:min val="2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05857024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6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 отчету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>
                    <a:solidFill>
                      <a:srgbClr val="0070C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3 кв.2012 </c:v>
                </c:pt>
                <c:pt idx="1">
                  <c:v>4 кв.2012 </c:v>
                </c:pt>
                <c:pt idx="2">
                  <c:v>1 кв.2013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40</c:v>
                </c:pt>
                <c:pt idx="1">
                  <c:v>50</c:v>
                </c:pt>
                <c:pt idx="2">
                  <c:v>41.9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 счетам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>
                    <a:solidFill>
                      <a:srgbClr val="C0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3 кв.2012 </c:v>
                </c:pt>
                <c:pt idx="1">
                  <c:v>4 кв.2012 </c:v>
                </c:pt>
                <c:pt idx="2">
                  <c:v>1 кв.2013 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24.5</c:v>
                </c:pt>
                <c:pt idx="1">
                  <c:v>30.7</c:v>
                </c:pt>
                <c:pt idx="2">
                  <c:v>31.7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4896256"/>
        <c:axId val="134906240"/>
      </c:lineChart>
      <c:catAx>
        <c:axId val="1348962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34906240"/>
        <c:crosses val="autoZero"/>
        <c:auto val="1"/>
        <c:lblAlgn val="ctr"/>
        <c:lblOffset val="100"/>
        <c:noMultiLvlLbl val="0"/>
      </c:catAx>
      <c:valAx>
        <c:axId val="1349062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3489625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5.0000126248598641E-2"/>
          <c:y val="3.7793419778754743E-2"/>
          <c:w val="0.94810046358485423"/>
          <c:h val="0.14829304680432334"/>
        </c:manualLayout>
      </c:layout>
      <c:overlay val="0"/>
      <c:txPr>
        <a:bodyPr/>
        <a:lstStyle/>
        <a:p>
          <a:pPr>
            <a:defRPr sz="16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Уровень госпитализации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1000 жителей </a:t>
            </a:r>
          </a:p>
        </c:rich>
      </c:tx>
      <c:layout>
        <c:manualLayout>
          <c:xMode val="edge"/>
          <c:yMode val="edge"/>
          <c:x val="0.20622505996856044"/>
          <c:y val="0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Уровень госпитализации на 1000 жителей 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253</c:v>
                </c:pt>
                <c:pt idx="1">
                  <c:v>234</c:v>
                </c:pt>
                <c:pt idx="2">
                  <c:v>220</c:v>
                </c:pt>
                <c:pt idx="3">
                  <c:v>215</c:v>
                </c:pt>
                <c:pt idx="4">
                  <c:v>213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4936448"/>
        <c:axId val="134937984"/>
      </c:lineChart>
      <c:catAx>
        <c:axId val="134936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34937984"/>
        <c:crosses val="autoZero"/>
        <c:auto val="1"/>
        <c:lblAlgn val="ctr"/>
        <c:lblOffset val="100"/>
        <c:noMultiLvlLbl val="0"/>
      </c:catAx>
      <c:valAx>
        <c:axId val="1349379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349364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>
          <a:latin typeface="Arial" pitchFamily="34" charset="0"/>
          <a:cs typeface="Arial" pitchFamily="34" charset="0"/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title>
      <c:layout>
        <c:manualLayout>
          <c:xMode val="edge"/>
          <c:yMode val="edge"/>
          <c:x val="0.1374482292665157"/>
          <c:y val="0"/>
        </c:manualLayout>
      </c:layout>
      <c:overlay val="0"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Средняя длительность госпитализации 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11.6</c:v>
                </c:pt>
                <c:pt idx="1">
                  <c:v>10.5</c:v>
                </c:pt>
                <c:pt idx="2">
                  <c:v>10.1</c:v>
                </c:pt>
                <c:pt idx="3">
                  <c:v>9.9</c:v>
                </c:pt>
                <c:pt idx="4">
                  <c:v>9.5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489472"/>
        <c:axId val="38499456"/>
      </c:lineChart>
      <c:catAx>
        <c:axId val="38489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8499456"/>
        <c:crosses val="autoZero"/>
        <c:auto val="1"/>
        <c:lblAlgn val="ctr"/>
        <c:lblOffset val="100"/>
        <c:noMultiLvlLbl val="0"/>
      </c:catAx>
      <c:valAx>
        <c:axId val="38499456"/>
        <c:scaling>
          <c:orientation val="minMax"/>
          <c:min val="8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84894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ru-RU" sz="1600"/>
              <a:t>Число дней госпитализации </a:t>
            </a:r>
            <a:r>
              <a:rPr lang="en-US" sz="1600"/>
              <a:t/>
            </a:r>
            <a:br>
              <a:rPr lang="en-US" sz="1600"/>
            </a:br>
            <a:r>
              <a:rPr lang="ru-RU" sz="1600"/>
              <a:t>на 1 жителя в год </a:t>
            </a:r>
          </a:p>
        </c:rich>
      </c:tx>
      <c:layout>
        <c:manualLayout>
          <c:xMode val="edge"/>
          <c:yMode val="edge"/>
          <c:x val="0.22673318279092144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7707021594306"/>
          <c:y val="0.38469336740362181"/>
          <c:w val="0.81872200178288712"/>
          <c:h val="0.47853865002654028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Число дней госпитализации на 1 жителя в год 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2.9249999999999998</c:v>
                </c:pt>
                <c:pt idx="1">
                  <c:v>2.4649999999999999</c:v>
                </c:pt>
                <c:pt idx="2">
                  <c:v>2.2119999999999997</c:v>
                </c:pt>
                <c:pt idx="3">
                  <c:v>2.1259999999999999</c:v>
                </c:pt>
                <c:pt idx="4">
                  <c:v>2.0430000000000001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564992"/>
        <c:axId val="38566528"/>
      </c:lineChart>
      <c:catAx>
        <c:axId val="38564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38566528"/>
        <c:crosses val="autoZero"/>
        <c:auto val="1"/>
        <c:lblAlgn val="ctr"/>
        <c:lblOffset val="100"/>
        <c:noMultiLvlLbl val="0"/>
      </c:catAx>
      <c:valAx>
        <c:axId val="38566528"/>
        <c:scaling>
          <c:orientation val="minMax"/>
          <c:min val="1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85649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5.0322338542926455E-2"/>
          <c:y val="4.7318590617302828E-2"/>
          <c:w val="0.94967766145707511"/>
          <c:h val="0.69690369161261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Средняя стоимость 1 случая, руб. 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3"/>
              <c:layout>
                <c:manualLayout>
                  <c:x val="-7.1694834268640432E-3"/>
                  <c:y val="8.6033801122368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Лист1!$B$2:$B$6</c:f>
              <c:numCache>
                <c:formatCode>#,##0.00</c:formatCode>
                <c:ptCount val="5"/>
                <c:pt idx="0">
                  <c:v>8396.3699999999772</c:v>
                </c:pt>
                <c:pt idx="1">
                  <c:v>8986.2400000000089</c:v>
                </c:pt>
                <c:pt idx="2">
                  <c:v>11127.42</c:v>
                </c:pt>
                <c:pt idx="3">
                  <c:v>15380.91</c:v>
                </c:pt>
                <c:pt idx="4">
                  <c:v>20847.18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5123200"/>
        <c:axId val="145121664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Рост расходов на здравоохранение к 2009 году </c:v>
                </c:pt>
              </c:strCache>
            </c:strRef>
          </c:tx>
          <c:cat>
            <c:numRef>
              <c:f>Лист1!$A$2:$A$6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</c:v>
                </c:pt>
                <c:pt idx="1">
                  <c:v>1.07</c:v>
                </c:pt>
                <c:pt idx="2">
                  <c:v>1.22</c:v>
                </c:pt>
                <c:pt idx="3">
                  <c:v>1.34</c:v>
                </c:pt>
                <c:pt idx="4">
                  <c:v>1.8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597760"/>
        <c:axId val="38599296"/>
      </c:lineChart>
      <c:catAx>
        <c:axId val="38597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38599296"/>
        <c:crosses val="autoZero"/>
        <c:auto val="1"/>
        <c:lblAlgn val="ctr"/>
        <c:lblOffset val="100"/>
        <c:noMultiLvlLbl val="0"/>
      </c:catAx>
      <c:valAx>
        <c:axId val="38599296"/>
        <c:scaling>
          <c:orientation val="minMax"/>
          <c:max val="2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8597760"/>
        <c:crosses val="autoZero"/>
        <c:crossBetween val="between"/>
      </c:valAx>
      <c:valAx>
        <c:axId val="145121664"/>
        <c:scaling>
          <c:orientation val="minMax"/>
          <c:max val="35000"/>
          <c:min val="0"/>
        </c:scaling>
        <c:delete val="0"/>
        <c:axPos val="r"/>
        <c:numFmt formatCode="#,##0.00" sourceLinked="1"/>
        <c:majorTickMark val="out"/>
        <c:minorTickMark val="none"/>
        <c:tickLblPos val="nextTo"/>
        <c:crossAx val="145123200"/>
        <c:crosses val="max"/>
        <c:crossBetween val="between"/>
      </c:valAx>
      <c:catAx>
        <c:axId val="1451232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45121664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0"/>
          <c:y val="0.87818545687116001"/>
          <c:w val="1"/>
          <c:h val="0.12181437834820519"/>
        </c:manualLayout>
      </c:layout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>
                <a:latin typeface="Helios" pitchFamily="82" charset="0"/>
              </a:defRPr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Структура расходов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ОМС, 2009</a:t>
            </a:r>
          </a:p>
        </c:rich>
      </c:tx>
      <c:layout>
        <c:manualLayout>
          <c:xMode val="edge"/>
          <c:yMode val="edge"/>
          <c:x val="0.23661445024626893"/>
          <c:y val="1.1506081480795448E-2"/>
        </c:manualLayout>
      </c:layout>
      <c:overlay val="0"/>
      <c:spPr>
        <a:solidFill>
          <a:schemeClr val="accent1">
            <a:lumMod val="20000"/>
            <a:lumOff val="80000"/>
          </a:schemeClr>
        </a:solidFill>
      </c:spPr>
    </c:title>
    <c:autoTitleDeleted val="0"/>
    <c:view3D>
      <c:rotX val="30"/>
      <c:rotY val="31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2334370255156855E-2"/>
          <c:y val="0.17868994088376144"/>
          <c:w val="0.93533125948968665"/>
          <c:h val="0.8213100591162385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Структура расходов в ОМС, 2009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explosion val="10"/>
          <c:dPt>
            <c:idx val="0"/>
            <c:bubble3D val="0"/>
            <c:explosion val="4"/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cat>
            <c:strRef>
              <c:f>Лист1!$A$2:$A$4</c:f>
              <c:strCache>
                <c:ptCount val="3"/>
                <c:pt idx="0">
                  <c:v>Стационар</c:v>
                </c:pt>
                <c:pt idx="1">
                  <c:v>Дневной стационар</c:v>
                </c:pt>
                <c:pt idx="2">
                  <c:v>Поликлиника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0.71000000000000063</c:v>
                </c:pt>
                <c:pt idx="1">
                  <c:v>3.0000000000000002E-2</c:v>
                </c:pt>
                <c:pt idx="2">
                  <c:v>0.26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>
                <a:latin typeface="Times New Roman" pitchFamily="18" charset="0"/>
                <a:cs typeface="Times New Roman" pitchFamily="18" charset="0"/>
              </a:defRPr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Структура расходов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ОМС, 2012</a:t>
            </a:r>
          </a:p>
        </c:rich>
      </c:tx>
      <c:layout>
        <c:manualLayout>
          <c:xMode val="edge"/>
          <c:yMode val="edge"/>
          <c:x val="0.260130355886383"/>
          <c:y val="0"/>
        </c:manualLayout>
      </c:layout>
      <c:overlay val="0"/>
      <c:spPr>
        <a:solidFill>
          <a:schemeClr val="accent1">
            <a:lumMod val="20000"/>
            <a:lumOff val="80000"/>
          </a:schemeClr>
        </a:solidFill>
      </c:spPr>
    </c:title>
    <c:autoTitleDeleted val="0"/>
    <c:view3D>
      <c:rotX val="30"/>
      <c:rotY val="34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285484383066285E-2"/>
          <c:y val="0.17868994786101663"/>
          <c:w val="0.93533125948968665"/>
          <c:h val="0.8213100591162385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Структура расходов в ОМС, 2012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explosion val="6"/>
          <c:dPt>
            <c:idx val="0"/>
            <c:bubble3D val="0"/>
            <c:explosion val="2"/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cat>
            <c:strRef>
              <c:f>Лист1!$A$2:$A$4</c:f>
              <c:strCache>
                <c:ptCount val="3"/>
                <c:pt idx="0">
                  <c:v>Стационар</c:v>
                </c:pt>
                <c:pt idx="1">
                  <c:v>Дневной стационар</c:v>
                </c:pt>
                <c:pt idx="2">
                  <c:v>Поликлиника</c:v>
                </c:pt>
              </c:strCache>
            </c:strRef>
          </c:cat>
          <c:val>
            <c:numRef>
              <c:f>Лист1!$B$2:$B$4</c:f>
              <c:numCache>
                <c:formatCode>\О\с\н\о\в\н\о\й</c:formatCode>
                <c:ptCount val="3"/>
                <c:pt idx="0">
                  <c:v>0.59499999999999997</c:v>
                </c:pt>
                <c:pt idx="1">
                  <c:v>4.5000000000000012E-2</c:v>
                </c:pt>
                <c:pt idx="2" formatCode="0%">
                  <c:v>0.35000000000000031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E5AF1E-807F-4746-AA9F-29F6CC68F00F}" type="datetimeFigureOut">
              <a:rPr lang="ru-RU" smtClean="0"/>
              <a:pPr/>
              <a:t>13.05.2014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F23376-F2CC-4F25-8D5C-451BC03FF9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720824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5388D5-A6D9-4CA6-82A3-C40FC3B61EE0}" type="datetimeFigureOut">
              <a:rPr lang="ru-RU" smtClean="0"/>
              <a:pPr/>
              <a:t>13.05.2014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1C6679-8B89-47D9-85AF-1F53F6A550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748094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6679-8B89-47D9-85AF-1F53F6A55084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4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6679-8B89-47D9-85AF-1F53F6A55084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4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6679-8B89-47D9-85AF-1F53F6A55084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45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6679-8B89-47D9-85AF-1F53F6A55084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45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6679-8B89-47D9-85AF-1F53F6A55084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45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6679-8B89-47D9-85AF-1F53F6A55084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45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6679-8B89-47D9-85AF-1F53F6A55084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45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6679-8B89-47D9-85AF-1F53F6A55084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45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6679-8B89-47D9-85AF-1F53F6A55084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45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6679-8B89-47D9-85AF-1F53F6A55084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45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6679-8B89-47D9-85AF-1F53F6A55084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45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6679-8B89-47D9-85AF-1F53F6A55084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45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6679-8B89-47D9-85AF-1F53F6A55084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45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6679-8B89-47D9-85AF-1F53F6A55084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45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6679-8B89-47D9-85AF-1F53F6A55084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4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50F09-46CC-4BB6-BAC5-99C4E5882329}" type="datetime1">
              <a:rPr lang="ru-RU" smtClean="0"/>
              <a:pPr/>
              <a:t>13.05.2014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0CC57-D8E2-497E-8A99-1CF859848A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382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67AA6-7D2C-45A6-A082-D970A1EB0178}" type="datetime1">
              <a:rPr lang="ru-RU" smtClean="0"/>
              <a:pPr/>
              <a:t>13.05.2014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0CC57-D8E2-497E-8A99-1CF859848A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431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705" y="4858812"/>
            <a:ext cx="9089390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9EC8-8FA8-4EFC-B7D5-2C468852F815}" type="datetime1">
              <a:rPr lang="ru-RU" smtClean="0"/>
              <a:pPr/>
              <a:t>13.05.2014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0CC57-D8E2-497E-8A99-1CF859848A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166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4670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35812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AC71F-4D72-4D3F-957D-D7A16527E219}" type="datetime1">
              <a:rPr lang="ru-RU" smtClean="0"/>
              <a:pPr/>
              <a:t>13.05.2014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0CC57-D8E2-497E-8A99-1CF859848A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927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89836-3C85-4B76-A895-AEC577831239}" type="datetime1">
              <a:rPr lang="ru-RU" smtClean="0"/>
              <a:pPr/>
              <a:t>13.05.2014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0CC57-D8E2-497E-8A99-1CF859848A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724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1B79-0108-4416-A81E-A7B7428E5E7C}" type="datetime1">
              <a:rPr lang="ru-RU" smtClean="0"/>
              <a:pPr/>
              <a:t>13.05.2014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0CC57-D8E2-497E-8A99-1CF859848A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306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935A3-4EED-4797-BAC3-552A4377B511}" type="datetime1">
              <a:rPr lang="ru-RU" smtClean="0"/>
              <a:pPr/>
              <a:t>13.05.2014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0CC57-D8E2-497E-8A99-1CF859848A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12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CF16E-ED1F-49B8-9C34-6F779C88FE85}" type="datetime1">
              <a:rPr lang="ru-RU" smtClean="0"/>
              <a:pPr/>
              <a:t>13.05.2014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0CC57-D8E2-497E-8A99-1CF859848A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18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59E5-5196-47BD-B396-D02E8E125A66}" type="datetime1">
              <a:rPr lang="ru-RU" smtClean="0"/>
              <a:pPr/>
              <a:t>13.05.2014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0CC57-D8E2-497E-8A99-1CF859848A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737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48080-382C-410C-BFF0-5874D7AA5A9C}" type="datetime1">
              <a:rPr lang="ru-RU" smtClean="0"/>
              <a:pPr/>
              <a:t>13.05.2014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0CC57-D8E2-497E-8A99-1CF859848A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506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2715" y="302802"/>
            <a:ext cx="2406015" cy="645157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670" y="302802"/>
            <a:ext cx="7039822" cy="645157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9C61-5319-41BF-AAA9-B0A9680090FB}" type="datetime1">
              <a:rPr lang="ru-RU" smtClean="0"/>
              <a:pPr/>
              <a:t>13.05.2014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0CC57-D8E2-497E-8A99-1CF859848A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000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87B66-55A1-4467-AA5A-FA1668F8CA95}" type="datetime1">
              <a:rPr lang="ru-RU" smtClean="0"/>
              <a:pPr/>
              <a:t>13.05.2014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0CC57-D8E2-497E-8A99-1CF859848A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06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1043056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0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openxmlformats.org/officeDocument/2006/relationships/chart" Target="../charts/chart3.xml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522164" y="1836415"/>
            <a:ext cx="9624060" cy="3168352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marL="391146" indent="-391146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47483" indent="-325955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382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534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6876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8404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применении эффективных способов оплаты медицинской помощи, включая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группы болезней,  ориентированных на результаты деятельности медицинских организаций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89978" y="6012879"/>
            <a:ext cx="43385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ПОМОЩНИК МИНИСТРА ЗДРАВООХРАНЕНИЯ РОССИЙСКОЙ ФЕДЕРАЦИИ</a:t>
            </a:r>
          </a:p>
          <a:p>
            <a:pPr algn="r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ФЛЕК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9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0" y="396255"/>
            <a:ext cx="10693400" cy="936104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МЕТОДЫ ОПЛАТЫ МЕДИЦИНСКОЙ ПОМОЩИ В СТАЦИОНАРНЫХ УСЛОВИЯХ, ПРИМЕНЯЕМЫЕ В МИРОВОЙ ПРАКТИКЕ</a:t>
            </a:r>
            <a:endParaRPr lang="ru-RU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9753356"/>
              </p:ext>
            </p:extLst>
          </p:nvPr>
        </p:nvGraphicFramePr>
        <p:xfrm>
          <a:off x="0" y="1332359"/>
          <a:ext cx="10693400" cy="608645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761447"/>
                <a:gridCol w="7931953"/>
              </a:tblGrid>
              <a:tr h="10149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 smtClean="0">
                        <a:solidFill>
                          <a:schemeClr val="bg1"/>
                        </a:solidFill>
                        <a:latin typeface="Helios" pitchFamily="82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Метод оплаты</a:t>
                      </a:r>
                      <a:endParaRPr lang="en-US" sz="2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32" marR="5293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 smtClean="0">
                        <a:solidFill>
                          <a:schemeClr val="bg1"/>
                        </a:solidFill>
                        <a:latin typeface="Helios" pitchFamily="82" charset="0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ru-RU" sz="2200" b="1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уть</a:t>
                      </a:r>
                      <a:endParaRPr lang="en-US" sz="22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chemeClr val="bg1"/>
                        </a:solidFill>
                        <a:latin typeface="Helios" pitchFamily="82" charset="0"/>
                        <a:ea typeface="Calibri"/>
                        <a:cs typeface="Times New Roman"/>
                      </a:endParaRPr>
                    </a:p>
                  </a:txBody>
                  <a:tcPr marL="52932" marR="5293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1192927">
                <a:tc>
                  <a:txBody>
                    <a:bodyPr/>
                    <a:lstStyle/>
                    <a:p>
                      <a:pPr marL="18000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Сметное финансирование </a:t>
                      </a:r>
                      <a:endParaRPr lang="en-US" sz="2000" b="1" i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32" marR="5293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Фиксированная сумма средств на определенный период времени, выделяемая поставщику на покрытие расходов 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на используемые</a:t>
                      </a:r>
                      <a:r>
                        <a:rPr lang="ru-RU" sz="17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ресурсы (например, персонал,  лекарственные препараты и расходные материалы, коммунальные услуги и т.д.) </a:t>
                      </a:r>
                      <a:endParaRPr lang="en-US" sz="17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32" marR="5293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94696">
                <a:tc>
                  <a:txBody>
                    <a:bodyPr/>
                    <a:lstStyle/>
                    <a:p>
                      <a:pPr marL="18000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Гонорарный метод оплаты</a:t>
                      </a:r>
                      <a:endParaRPr lang="en-US" sz="2000" b="1" i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32" marR="5293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Оплата за каждую предоставленную услугу в отдельности. Размер оплаты</a:t>
                      </a:r>
                      <a:r>
                        <a:rPr lang="ru-RU" sz="17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за услугу  ( комплекс услуг ) является фиксированным и устанавливается предварительно (перспективная оплата)</a:t>
                      </a:r>
                      <a:endParaRPr lang="en-US" sz="17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32" marR="5293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894696">
                <a:tc>
                  <a:txBody>
                    <a:bodyPr/>
                    <a:lstStyle/>
                    <a:p>
                      <a:pPr marL="1800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Глобальный бюджет</a:t>
                      </a:r>
                      <a:endParaRPr lang="en-US" sz="2000" b="1" i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32" marR="5293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Фиксированная</a:t>
                      </a:r>
                      <a:r>
                        <a:rPr lang="ru-RU" sz="17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сумма 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на предоставление определенного</a:t>
                      </a:r>
                      <a:r>
                        <a:rPr lang="ru-RU" sz="17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набора услуг за каждого пациента, прикрепленного к данному поставщику, на определённый период времени</a:t>
                      </a:r>
                      <a:endParaRPr lang="en-US" sz="17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32" marR="52932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94696">
                <a:tc>
                  <a:txBody>
                    <a:bodyPr/>
                    <a:lstStyle/>
                    <a:p>
                      <a:pPr marL="1800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Оплата за койко-день</a:t>
                      </a:r>
                      <a:endParaRPr lang="en-US" sz="2000" b="1" i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1299" marR="5129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400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Фиксированная</a:t>
                      </a:r>
                      <a:r>
                        <a:rPr lang="ru-RU" sz="17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сумма в расчёте на день пребывания пациента в стационаре (тариф может 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варьировать в зависимости</a:t>
                      </a:r>
                      <a:r>
                        <a:rPr lang="ru-RU" sz="17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от отделения, категории пациентов, клинических характеристик и иных факторов )</a:t>
                      </a:r>
                    </a:p>
                  </a:txBody>
                  <a:tcPr marL="51299" marR="51299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192927">
                <a:tc>
                  <a:txBody>
                    <a:bodyPr/>
                    <a:lstStyle/>
                    <a:p>
                      <a:pPr marL="1800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Оплата за</a:t>
                      </a:r>
                      <a:r>
                        <a:rPr lang="ru-RU" sz="2000" b="1" i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случай госпитализации</a:t>
                      </a:r>
                      <a:r>
                        <a:rPr lang="ru-RU" sz="2000" b="1" i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2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«КСГ</a:t>
                      </a:r>
                      <a:r>
                        <a:rPr lang="ru-RU" sz="2000" b="1" i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», «КПГ» и др.</a:t>
                      </a:r>
                      <a:r>
                        <a:rPr lang="en-US" sz="2000" b="1" i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)</a:t>
                      </a:r>
                      <a:endParaRPr lang="en-US" sz="2000" b="1" i="1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1299" marR="5129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Фиксированная сумма в расчете на случай госпитализации,</a:t>
                      </a:r>
                      <a:r>
                        <a:rPr lang="ru-RU" sz="17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размер которой зависит от диагноза, 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категории пациента, характера</a:t>
                      </a:r>
                      <a:r>
                        <a:rPr lang="ru-RU" sz="17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вмешательства, 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клинических характеристик, включая, уровня оказания медицинской помощи </a:t>
                      </a:r>
                      <a:r>
                        <a:rPr lang="ru-RU" sz="17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и иных факторов</a:t>
                      </a:r>
                      <a:endParaRPr lang="en-US" sz="17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1299" marR="51299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022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24247"/>
            <a:ext cx="10693400" cy="1008112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ПОРУЧЕНИЕ ПРЕЗИДЕНТА РОССИЙСКОЙ ФЕДЕРАЦИИ </a:t>
            </a:r>
            <a:b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РЕАЛИЗАЦИИ ПОСЛАНИЯ ПРЕЗИДЕНТА ФЕДЕРАЛЬНОМУ СОБРАНИЮ</a:t>
            </a:r>
            <a:r>
              <a:rPr lang="en-US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 27 ДЕКАБРЯ 2013</a:t>
            </a:r>
            <a:r>
              <a:rPr lang="en-US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>
            <a:spLocks/>
          </p:cNvSpPr>
          <p:nvPr/>
        </p:nvSpPr>
        <p:spPr>
          <a:xfrm>
            <a:off x="450156" y="1548383"/>
            <a:ext cx="9865096" cy="135036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noAutofit/>
          </a:bodyPr>
          <a:lstStyle/>
          <a:p>
            <a:pPr algn="just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5) разработать и утвердить комплекс мер, направленных на дальнейшее развитие системы обязательного медицинского страхования, 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предусматривающих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в частности: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8148" y="3204567"/>
            <a:ext cx="10081120" cy="4208844"/>
          </a:xfrm>
          <a:prstGeom prst="rect">
            <a:avLst/>
          </a:prstGeom>
          <a:solidFill>
            <a:schemeClr val="bg1">
              <a:lumMod val="85000"/>
            </a:schemeClr>
          </a:solidFill>
          <a:ln w="508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216000" indent="457200" algn="just">
              <a:spcBef>
                <a:spcPts val="480"/>
              </a:spcBef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ü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ответственности субъектов и участников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обязательного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медицинского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страхования на основе страховых принципов;</a:t>
            </a:r>
          </a:p>
          <a:p>
            <a:pPr marL="216000" indent="457200" algn="just">
              <a:spcBef>
                <a:spcPts val="480"/>
              </a:spcBef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ü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 и внедрение клинических рекомендаций (протоколов лечения);</a:t>
            </a:r>
          </a:p>
          <a:p>
            <a:pPr marL="216000" indent="457200" algn="just">
              <a:spcBef>
                <a:spcPts val="480"/>
              </a:spcBef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ü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эффективных способов оплаты медицинских услуг,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оказываемых застрахованным лицам по обязательному медицинскому страхованию,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на основе клинико-статистических групп.</a:t>
            </a:r>
          </a:p>
          <a:p>
            <a:pPr marL="216000" indent="457200" algn="just">
              <a:spcBef>
                <a:spcPts val="480"/>
              </a:spcBef>
              <a:spcAft>
                <a:spcPts val="600"/>
              </a:spcAft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Срок – 1 августа 2014 г.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 rot="10800000">
            <a:off x="1314252" y="2772519"/>
            <a:ext cx="504056" cy="382386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82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24247"/>
            <a:ext cx="10693400" cy="1080121"/>
          </a:xfrm>
        </p:spPr>
        <p:txBody>
          <a:bodyPr>
            <a:noAutofit/>
          </a:bodyPr>
          <a:lstStyle/>
          <a:p>
            <a:r>
              <a:rPr lang="ru-RU" sz="2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ЭФФЕКТИВНЫЕ СПОСОБЫ ОПЛАТЫ МЕДИЦИНСКОЙ ПОМОЩИ,</a:t>
            </a:r>
            <a:br>
              <a:rPr lang="ru-RU" sz="2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ОРИЕНТИРОВАННЫЕ НА РЕЗУЛЬТАТ ДЕЯТЕЛЬНОСТИ </a:t>
            </a:r>
            <a:r>
              <a:rPr lang="ru-RU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МЕДИЦИНСКИХ </a:t>
            </a:r>
            <a:r>
              <a:rPr lang="ru-RU" sz="2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ОРГАНИЗАЦИЙ</a:t>
            </a:r>
            <a:endParaRPr lang="ru-RU" sz="2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76375"/>
            <a:ext cx="10693400" cy="6084888"/>
          </a:xfrm>
        </p:spPr>
        <p:txBody>
          <a:bodyPr>
            <a:normAutofit fontScale="92500" lnSpcReduction="10000"/>
          </a:bodyPr>
          <a:lstStyle/>
          <a:p>
            <a:pPr marL="180000" indent="0">
              <a:buNone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оплате медицинской помощи, оказанной в амбулаторных условиях: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32000" indent="0" algn="just">
              <a:spcBef>
                <a:spcPts val="408"/>
              </a:spcBef>
              <a:buFont typeface="Wingdings" pitchFamily="2" charset="2"/>
              <a:buChar char="ü"/>
            </a:pP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по </a:t>
            </a:r>
            <a:r>
              <a:rPr lang="ru-RU" sz="1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подушевому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нормативу финансирования на прикрепившихся лиц в сочетании с оплатой за единицу объема</a:t>
            </a:r>
            <a:r>
              <a:rPr lang="en-US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медицинской помощи - за медицинскую услугу, за посещение, за обращение (законченный 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случай);</a:t>
            </a:r>
          </a:p>
          <a:p>
            <a:pPr marL="432000" indent="0" algn="just">
              <a:spcBef>
                <a:spcPts val="408"/>
              </a:spcBef>
              <a:buFont typeface="Wingdings" pitchFamily="2" charset="2"/>
              <a:buChar char="ü"/>
            </a:pP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по </a:t>
            </a:r>
            <a:r>
              <a:rPr lang="ru-RU" sz="18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подушевому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нормативу финансирования на прикрепившихся лиц с учетом показателей результативности</a:t>
            </a:r>
            <a:r>
              <a:rPr lang="en-US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деятельности медицинской организации, в том числе с включением расходов на медицинскую помощь, оказываемую</a:t>
            </a:r>
            <a:r>
              <a:rPr lang="en-US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иных медицинских организациях (за единицу объема медицинской помощи);</a:t>
            </a:r>
          </a:p>
          <a:p>
            <a:pPr marL="432000" indent="0" algn="just">
              <a:spcBef>
                <a:spcPts val="408"/>
              </a:spcBef>
              <a:buFont typeface="Wingdings" pitchFamily="2" charset="2"/>
              <a:buChar char="ü"/>
            </a:pP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за единицу объема медицинской помощи - за медицинскую услугу, за посещение, за обращение (законченный</a:t>
            </a:r>
            <a:r>
              <a:rPr lang="en-US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случай) (используется при оплате медицинской помощи, оказанной застрахованным лицам за пределами субъекта</a:t>
            </a:r>
            <a:r>
              <a:rPr lang="en-US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Российской Федерации, на территории которого выдан полис обязательного медицинского страхования, а также в</a:t>
            </a:r>
            <a:r>
              <a:rPr lang="en-US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отдельных медицинских организациях, не имеющих прикрепившихся лиц)</a:t>
            </a:r>
          </a:p>
          <a:p>
            <a:pPr marL="180000" indent="0" algn="just"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оплате медицинской помощи, оказанной в стационарных условиях и в дневных стационарах:</a:t>
            </a:r>
          </a:p>
          <a:p>
            <a:pPr marL="432000" indent="0" algn="just">
              <a:buFont typeface="Wingdings" pitchFamily="2" charset="2"/>
              <a:buChar char="ü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законченный случай лечения заболевания, включенного в соответствующую группу заболеваний (в том числе клинико-статистические группы заболеваний)</a:t>
            </a:r>
          </a:p>
          <a:p>
            <a:pPr marL="180000" indent="0" algn="just">
              <a:buNone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оплате скорой медицинской помощи, оказанной вне медицинской организации (по месту вызова бригады скорой, в том числе скорой специализированной, медицинской помощи, а также в транспортном средстве при медицинской эвакуации):</a:t>
            </a:r>
          </a:p>
          <a:p>
            <a:pPr marL="432000" indent="0" algn="just">
              <a:buFont typeface="Wingdings" pitchFamily="2" charset="2"/>
              <a:buChar char="ü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подушевому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нормативу финансирования в сочетании с оплатой за вызов скорой медицинской помощи</a:t>
            </a:r>
            <a:endParaRPr lang="ru-RU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69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534670" y="540271"/>
            <a:ext cx="9624060" cy="648072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marL="391146" indent="-391146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47483" indent="-325955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382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534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6876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8404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КСГ В СТРАНАХ ОЭСР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8419093"/>
              </p:ext>
            </p:extLst>
          </p:nvPr>
        </p:nvGraphicFramePr>
        <p:xfrm>
          <a:off x="0" y="1465263"/>
          <a:ext cx="10693400" cy="60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6626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0" y="396255"/>
            <a:ext cx="10693400" cy="864096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marL="391146" indent="-391146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47483" indent="-325955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382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534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6876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8404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ЧЕГО ИСПОЛЬЗУЮТСЯ КСГ?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26220" y="1836415"/>
            <a:ext cx="9433048" cy="1015663"/>
          </a:xfrm>
          <a:prstGeom prst="rect">
            <a:avLst/>
          </a:prstGeom>
          <a:solidFill>
            <a:schemeClr val="bg1">
              <a:lumMod val="85000"/>
            </a:schemeClr>
          </a:solidFill>
          <a:ln w="508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216000" algn="just">
              <a:spcBef>
                <a:spcPts val="480"/>
              </a:spcBef>
              <a:spcAft>
                <a:spcPts val="600"/>
              </a:spcAft>
              <a:buClr>
                <a:srgbClr val="0070C0"/>
              </a:buClr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способа оплаты медицинской помощи, предоставляемой в стационарных условиях в дневных стационарах, ориентированного на результаты деятельности медицинской организации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Равнобедренный треугольник 3"/>
          <p:cNvSpPr/>
          <p:nvPr/>
        </p:nvSpPr>
        <p:spPr>
          <a:xfrm rot="5400000">
            <a:off x="431189" y="2215422"/>
            <a:ext cx="504056" cy="322106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26220" y="3204567"/>
            <a:ext cx="9433048" cy="707886"/>
          </a:xfrm>
          <a:prstGeom prst="rect">
            <a:avLst/>
          </a:prstGeom>
          <a:solidFill>
            <a:schemeClr val="bg1">
              <a:lumMod val="85000"/>
            </a:schemeClr>
          </a:solidFill>
          <a:ln w="508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216000" algn="just">
              <a:spcBef>
                <a:spcPts val="480"/>
              </a:spcBef>
              <a:spcAft>
                <a:spcPts val="600"/>
              </a:spcAft>
              <a:buClr>
                <a:srgbClr val="0070C0"/>
              </a:buClr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повышения эффективности работы больницы, интенсификации использования коечного фонда и иных ресурсов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 rot="5400000">
            <a:off x="425325" y="3373414"/>
            <a:ext cx="504056" cy="310379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026220" y="4212679"/>
            <a:ext cx="9433048" cy="707886"/>
          </a:xfrm>
          <a:prstGeom prst="rect">
            <a:avLst/>
          </a:prstGeom>
          <a:solidFill>
            <a:schemeClr val="bg1">
              <a:lumMod val="85000"/>
            </a:schemeClr>
          </a:solidFill>
          <a:ln w="508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216000" algn="just">
              <a:spcBef>
                <a:spcPts val="480"/>
              </a:spcBef>
              <a:spcAft>
                <a:spcPts val="600"/>
              </a:spcAft>
              <a:buClr>
                <a:srgbClr val="0070C0"/>
              </a:buClr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классификации случаев госпитализации в клинически однородные группы со сходными характеристиками потребления ресурсов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Равнобедренный треугольник 8"/>
          <p:cNvSpPr/>
          <p:nvPr/>
        </p:nvSpPr>
        <p:spPr>
          <a:xfrm rot="5400000">
            <a:off x="425325" y="4381526"/>
            <a:ext cx="504056" cy="310379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026220" y="5194949"/>
            <a:ext cx="9433048" cy="1015663"/>
          </a:xfrm>
          <a:prstGeom prst="rect">
            <a:avLst/>
          </a:prstGeom>
          <a:solidFill>
            <a:schemeClr val="bg1">
              <a:lumMod val="85000"/>
            </a:schemeClr>
          </a:solidFill>
          <a:ln w="508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216000" algn="just">
              <a:spcBef>
                <a:spcPts val="480"/>
              </a:spcBef>
              <a:spcAft>
                <a:spcPts val="600"/>
              </a:spcAft>
              <a:buClr>
                <a:srgbClr val="0070C0"/>
              </a:buClr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инструмента для оценки работы больниц и сравнительного анализа, а также для объективного сравнения объемов  и стоимости медицинской помощи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Равнобедренный треугольник 10"/>
          <p:cNvSpPr/>
          <p:nvPr/>
        </p:nvSpPr>
        <p:spPr>
          <a:xfrm rot="5400000">
            <a:off x="425325" y="5461646"/>
            <a:ext cx="504056" cy="310379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026220" y="6588943"/>
            <a:ext cx="9433048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508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216000" algn="just">
              <a:spcBef>
                <a:spcPts val="480"/>
              </a:spcBef>
              <a:spcAft>
                <a:spcPts val="600"/>
              </a:spcAft>
              <a:buClr>
                <a:srgbClr val="0070C0"/>
              </a:buClr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 планирования деятельности и составления бюджетов больниц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Равнобедренный треугольник 12"/>
          <p:cNvSpPr/>
          <p:nvPr/>
        </p:nvSpPr>
        <p:spPr>
          <a:xfrm rot="5400000">
            <a:off x="425325" y="6613774"/>
            <a:ext cx="504056" cy="310379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2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0" y="396255"/>
            <a:ext cx="10693400" cy="936104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marL="391146" indent="-391146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47483" indent="-325955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382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534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6876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8404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ЭФФЕКТИВНОСТЬ РАБОТЫ КОЙКИ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603090"/>
              </p:ext>
            </p:extLst>
          </p:nvPr>
        </p:nvGraphicFramePr>
        <p:xfrm>
          <a:off x="2" y="1607113"/>
          <a:ext cx="10693398" cy="5954150"/>
        </p:xfrm>
        <a:graphic>
          <a:graphicData uri="http://schemas.openxmlformats.org/drawingml/2006/table">
            <a:tbl>
              <a:tblPr firstRow="1" bandRow="1"/>
              <a:tblGrid>
                <a:gridCol w="4200978"/>
                <a:gridCol w="1298484"/>
                <a:gridCol w="1222102"/>
                <a:gridCol w="1374866"/>
                <a:gridCol w="1298484"/>
                <a:gridCol w="1298484"/>
              </a:tblGrid>
              <a:tr h="543226"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endParaRPr lang="ru-RU" sz="1400" b="1" i="0" dirty="0">
                        <a:latin typeface="Helios" pitchFamily="82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2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2007</a:t>
                      </a:r>
                      <a:endParaRPr lang="ru-RU" sz="2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2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ru-RU" sz="2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2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2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2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2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24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24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1102348">
                <a:tc rowSpan="2">
                  <a:txBody>
                    <a:bodyPr/>
                    <a:lstStyle>
                      <a:lvl1pPr marL="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180000"/>
                      <a:r>
                        <a:rPr lang="ru-RU" sz="20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длительность лечения пациента (дни)</a:t>
                      </a:r>
                      <a:endParaRPr lang="en-US" sz="2000" b="1" i="0" kern="12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80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i="0" kern="12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80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i="0" kern="12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80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  <a:p>
                      <a:pPr marL="180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без социально-обусловленных заболеваний (туберкулез, психические расстройства) 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20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13,1</a:t>
                      </a:r>
                      <a:endParaRPr lang="ru-RU" sz="20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20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12,3</a:t>
                      </a:r>
                      <a:endParaRPr lang="ru-RU" sz="20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20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11,7</a:t>
                      </a:r>
                      <a:endParaRPr lang="ru-RU" sz="20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20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11,5</a:t>
                      </a:r>
                      <a:endParaRPr lang="ru-RU" sz="20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20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10,8</a:t>
                      </a:r>
                      <a:endParaRPr lang="ru-RU" sz="20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874705"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800" b="1" i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11,5</a:t>
                      </a:r>
                      <a:endParaRPr lang="ru-RU" sz="2000" b="1" i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10,6</a:t>
                      </a:r>
                      <a:endParaRPr lang="ru-RU" sz="2000" b="1" i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9,2</a:t>
                      </a:r>
                      <a:endParaRPr lang="ru-RU" sz="2000" b="1" i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9,1</a:t>
                      </a:r>
                      <a:endParaRPr lang="ru-RU" sz="2000" b="1" i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9,0</a:t>
                      </a:r>
                      <a:endParaRPr lang="ru-RU" sz="2000" b="1" i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937622"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180000"/>
                      <a:r>
                        <a:rPr lang="ru-RU" sz="20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дней работы </a:t>
                      </a:r>
                      <a:r>
                        <a:rPr lang="ru-RU" sz="2000" b="1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койки в году (дни)</a:t>
                      </a:r>
                      <a:endParaRPr lang="ru-RU" sz="200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20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318,2</a:t>
                      </a:r>
                      <a:endParaRPr lang="ru-RU" sz="20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20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323,0</a:t>
                      </a:r>
                      <a:endParaRPr lang="ru-RU" sz="20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20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331,0</a:t>
                      </a:r>
                      <a:endParaRPr lang="ru-RU" sz="20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20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333,0</a:t>
                      </a:r>
                      <a:endParaRPr lang="ru-RU" sz="20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20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335,0</a:t>
                      </a:r>
                      <a:endParaRPr lang="ru-RU" sz="20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937622"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180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коек (</a:t>
                      </a:r>
                      <a:r>
                        <a:rPr lang="ru-RU" sz="2000" b="1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 учета ФГУ</a:t>
                      </a:r>
                      <a:r>
                        <a:rPr lang="ru-RU" sz="20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тыс.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20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1290,5</a:t>
                      </a:r>
                      <a:endParaRPr lang="ru-RU" sz="20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20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1117,9</a:t>
                      </a:r>
                      <a:endParaRPr lang="ru-RU" sz="20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20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986,6</a:t>
                      </a:r>
                      <a:endParaRPr lang="ru-RU" sz="20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20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964,5</a:t>
                      </a:r>
                      <a:endParaRPr lang="ru-RU" sz="20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20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892,0</a:t>
                      </a:r>
                      <a:endParaRPr lang="ru-RU" sz="20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937622"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180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Обеспеченность койками (без учета ФГУ) на 10 тыс. населения</a:t>
                      </a:r>
                    </a:p>
                    <a:p>
                      <a:pPr marL="180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20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90,8</a:t>
                      </a:r>
                      <a:endParaRPr lang="ru-RU" sz="20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20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78,1</a:t>
                      </a:r>
                      <a:endParaRPr lang="ru-RU" sz="20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20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68,7</a:t>
                      </a:r>
                      <a:endParaRPr lang="ru-RU" sz="20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20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67,0</a:t>
                      </a:r>
                      <a:endParaRPr lang="ru-RU" sz="20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52152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104305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56458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2086112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607640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3129168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650696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4172224" algn="l" defTabSz="1043056" rtl="0" eaLnBrk="1" latinLnBrk="0" hangingPunct="1">
                        <a:defRPr sz="21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2000" b="1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61,9</a:t>
                      </a:r>
                      <a:endParaRPr lang="ru-RU" sz="2000" b="1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279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0" y="396255"/>
            <a:ext cx="10693400" cy="936104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marL="391146" indent="-391146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47483" indent="-325955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382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534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6876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8404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9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планирования и оплаты  медицинской помощи в стационарных условиях, предоставляемой в рамках Программы государственных гарантий, на основе групп заболеваний, в том числе клинико-статистических групп (КСГ) и клинико-профильных групп (КПГ)</a:t>
            </a:r>
          </a:p>
        </p:txBody>
      </p:sp>
      <p:pic>
        <p:nvPicPr>
          <p:cNvPr id="24" name="Picture 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32359"/>
            <a:ext cx="10693400" cy="6228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Rectangle 8"/>
          <p:cNvSpPr>
            <a:spLocks noChangeArrowheads="1"/>
          </p:cNvSpPr>
          <p:nvPr/>
        </p:nvSpPr>
        <p:spPr bwMode="auto">
          <a:xfrm>
            <a:off x="2538388" y="4717752"/>
            <a:ext cx="5760640" cy="1123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</a:t>
            </a: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коэффициенты (управленческий, сложности </a:t>
            </a:r>
            <a:r>
              <a:rPr lang="ru-RU" alt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курации</a:t>
            </a: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пациента, уровня оказания медицинской помощи) </a:t>
            </a:r>
          </a:p>
          <a:p>
            <a:pPr algn="ctr"/>
            <a:endParaRPr lang="ru-RU" alt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Клинико-статистические </a:t>
            </a: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</a:t>
            </a:r>
            <a:r>
              <a:rPr lang="ru-RU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(КСГ)</a:t>
            </a:r>
          </a:p>
          <a:p>
            <a:pPr algn="ctr"/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коэффициенты относительной </a:t>
            </a:r>
            <a:r>
              <a:rPr lang="ru-RU" alt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затратоемкости</a:t>
            </a: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970436" y="3763210"/>
            <a:ext cx="482453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Клинико-профильные группы  </a:t>
            </a:r>
            <a:r>
              <a:rPr lang="ru-RU" alt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(КПГ)</a:t>
            </a:r>
          </a:p>
          <a:p>
            <a:pPr algn="ctr"/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(на основе профилей медицинской помощи – </a:t>
            </a:r>
          </a:p>
          <a:p>
            <a:pPr algn="ctr"/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МЗ РФ от 17.05.2012 №555н)</a:t>
            </a:r>
          </a:p>
          <a:p>
            <a:pPr algn="ctr"/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(коэффициенты относительной </a:t>
            </a:r>
            <a:r>
              <a:rPr lang="ru-RU" alt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затратоемкости</a:t>
            </a: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7" name="Rectangle 16"/>
          <p:cNvSpPr>
            <a:spLocks noChangeArrowheads="1"/>
          </p:cNvSpPr>
          <p:nvPr/>
        </p:nvSpPr>
        <p:spPr bwMode="auto">
          <a:xfrm>
            <a:off x="1386260" y="6000225"/>
            <a:ext cx="388843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1400" dirty="0">
                <a:latin typeface="Helios" pitchFamily="82" charset="0"/>
              </a:rPr>
              <a:t> </a:t>
            </a: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Медицинская помощь при </a:t>
            </a:r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заболеваниях</a:t>
            </a:r>
            <a:endParaRPr lang="en-US" alt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учета стандарта (стоимость)</a:t>
            </a:r>
          </a:p>
        </p:txBody>
      </p:sp>
      <p:sp>
        <p:nvSpPr>
          <p:cNvPr id="28" name="Rectangle 17"/>
          <p:cNvSpPr>
            <a:spLocks noChangeArrowheads="1"/>
          </p:cNvSpPr>
          <p:nvPr/>
        </p:nvSpPr>
        <p:spPr bwMode="auto">
          <a:xfrm>
            <a:off x="4482604" y="5915030"/>
            <a:ext cx="5976664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 (набор медицинских услуг) </a:t>
            </a:r>
            <a:endParaRPr lang="ru-RU" altLang="ru-RU" sz="135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3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медицинской  </a:t>
            </a:r>
            <a:r>
              <a:rPr lang="ru-RU" altLang="ru-RU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помощи при </a:t>
            </a:r>
            <a:r>
              <a:rPr lang="ru-RU" altLang="ru-RU" sz="13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конкретных заболеваниях</a:t>
            </a:r>
            <a:endParaRPr lang="ru-RU" altLang="ru-RU" sz="13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18"/>
          <p:cNvSpPr>
            <a:spLocks noChangeArrowheads="1"/>
          </p:cNvSpPr>
          <p:nvPr/>
        </p:nvSpPr>
        <p:spPr bwMode="auto">
          <a:xfrm>
            <a:off x="6849961" y="6383348"/>
            <a:ext cx="108012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</a:t>
            </a:r>
          </a:p>
        </p:txBody>
      </p:sp>
      <p:sp>
        <p:nvSpPr>
          <p:cNvPr id="30" name="Rectangle 34"/>
          <p:cNvSpPr>
            <a:spLocks noChangeArrowheads="1"/>
          </p:cNvSpPr>
          <p:nvPr/>
        </p:nvSpPr>
        <p:spPr bwMode="auto">
          <a:xfrm>
            <a:off x="2034332" y="6646863"/>
            <a:ext cx="42151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1100" dirty="0">
                <a:latin typeface="Helios" pitchFamily="82" charset="0"/>
              </a:rPr>
              <a:t>1</a:t>
            </a:r>
          </a:p>
        </p:txBody>
      </p:sp>
      <p:sp>
        <p:nvSpPr>
          <p:cNvPr id="31" name="Rectangle 35"/>
          <p:cNvSpPr>
            <a:spLocks noChangeArrowheads="1"/>
          </p:cNvSpPr>
          <p:nvPr/>
        </p:nvSpPr>
        <p:spPr bwMode="auto">
          <a:xfrm>
            <a:off x="2878433" y="6646863"/>
            <a:ext cx="26321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ru-RU" sz="1100">
                <a:latin typeface="Helios" pitchFamily="82" charset="0"/>
              </a:rPr>
              <a:t>2</a:t>
            </a:r>
          </a:p>
        </p:txBody>
      </p:sp>
      <p:sp>
        <p:nvSpPr>
          <p:cNvPr id="32" name="Rectangle 36"/>
          <p:cNvSpPr>
            <a:spLocks noChangeArrowheads="1"/>
          </p:cNvSpPr>
          <p:nvPr/>
        </p:nvSpPr>
        <p:spPr bwMode="auto">
          <a:xfrm>
            <a:off x="4250033" y="6646863"/>
            <a:ext cx="26321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ru-RU" sz="1100">
                <a:latin typeface="Helios" pitchFamily="82" charset="0"/>
              </a:rPr>
              <a:t>4</a:t>
            </a:r>
          </a:p>
        </p:txBody>
      </p:sp>
      <p:sp>
        <p:nvSpPr>
          <p:cNvPr id="33" name="Rectangle 37"/>
          <p:cNvSpPr>
            <a:spLocks noChangeArrowheads="1"/>
          </p:cNvSpPr>
          <p:nvPr/>
        </p:nvSpPr>
        <p:spPr bwMode="auto">
          <a:xfrm>
            <a:off x="4935833" y="6646863"/>
            <a:ext cx="26321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ru-RU" sz="1100">
                <a:latin typeface="Helios" pitchFamily="82" charset="0"/>
              </a:rPr>
              <a:t>5</a:t>
            </a:r>
          </a:p>
        </p:txBody>
      </p:sp>
      <p:sp>
        <p:nvSpPr>
          <p:cNvPr id="34" name="Rectangle 38"/>
          <p:cNvSpPr>
            <a:spLocks noChangeArrowheads="1"/>
          </p:cNvSpPr>
          <p:nvPr/>
        </p:nvSpPr>
        <p:spPr bwMode="auto">
          <a:xfrm>
            <a:off x="5621633" y="6646863"/>
            <a:ext cx="26321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ru-RU" sz="1100">
                <a:latin typeface="Helios" pitchFamily="82" charset="0"/>
              </a:rPr>
              <a:t>6</a:t>
            </a:r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6383633" y="6646863"/>
            <a:ext cx="26321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ru-RU" sz="1100">
                <a:latin typeface="Helios" pitchFamily="82" charset="0"/>
              </a:rPr>
              <a:t>7</a:t>
            </a:r>
          </a:p>
        </p:txBody>
      </p:sp>
      <p:sp>
        <p:nvSpPr>
          <p:cNvPr id="36" name="Rectangle 40"/>
          <p:cNvSpPr>
            <a:spLocks noChangeArrowheads="1"/>
          </p:cNvSpPr>
          <p:nvPr/>
        </p:nvSpPr>
        <p:spPr bwMode="auto">
          <a:xfrm>
            <a:off x="7221833" y="6646863"/>
            <a:ext cx="26321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ru-RU" sz="1100">
                <a:latin typeface="Helios" pitchFamily="82" charset="0"/>
              </a:rPr>
              <a:t>8</a:t>
            </a:r>
          </a:p>
        </p:txBody>
      </p:sp>
      <p:sp>
        <p:nvSpPr>
          <p:cNvPr id="37" name="Rectangle 41"/>
          <p:cNvSpPr>
            <a:spLocks noChangeArrowheads="1"/>
          </p:cNvSpPr>
          <p:nvPr/>
        </p:nvSpPr>
        <p:spPr bwMode="auto">
          <a:xfrm>
            <a:off x="8060033" y="6646863"/>
            <a:ext cx="26321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ru-RU" sz="1100">
                <a:latin typeface="Helios" pitchFamily="82" charset="0"/>
              </a:rPr>
              <a:t>9</a:t>
            </a:r>
          </a:p>
        </p:txBody>
      </p:sp>
      <p:sp>
        <p:nvSpPr>
          <p:cNvPr id="38" name="Rectangle 42"/>
          <p:cNvSpPr>
            <a:spLocks noChangeArrowheads="1"/>
          </p:cNvSpPr>
          <p:nvPr/>
        </p:nvSpPr>
        <p:spPr bwMode="auto">
          <a:xfrm>
            <a:off x="8669633" y="6646863"/>
            <a:ext cx="40588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ru-RU" sz="1100">
                <a:latin typeface="Helios" pitchFamily="82" charset="0"/>
              </a:rPr>
              <a:t>…</a:t>
            </a:r>
            <a:r>
              <a:rPr lang="en-US" altLang="ru-RU" sz="1100">
                <a:latin typeface="Helios" pitchFamily="82" charset="0"/>
              </a:rPr>
              <a:t>n</a:t>
            </a:r>
            <a:endParaRPr lang="ru-RU" altLang="ru-RU" sz="1100">
              <a:latin typeface="Helios" pitchFamily="82" charset="0"/>
            </a:endParaRPr>
          </a:p>
        </p:txBody>
      </p:sp>
      <p:sp>
        <p:nvSpPr>
          <p:cNvPr id="39" name="Rectangle 61"/>
          <p:cNvSpPr>
            <a:spLocks noChangeArrowheads="1"/>
          </p:cNvSpPr>
          <p:nvPr/>
        </p:nvSpPr>
        <p:spPr bwMode="auto">
          <a:xfrm>
            <a:off x="3690516" y="1820410"/>
            <a:ext cx="3456384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Установленные </a:t>
            </a:r>
          </a:p>
          <a:p>
            <a:pPr algn="ctr"/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Правительством </a:t>
            </a:r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 </a:t>
            </a:r>
          </a:p>
          <a:p>
            <a:pPr algn="ctr"/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средние нормативы </a:t>
            </a:r>
          </a:p>
          <a:p>
            <a:pPr algn="ctr"/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объема </a:t>
            </a: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стоимости </a:t>
            </a:r>
            <a:endParaRPr lang="ru-RU" alt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медицинской </a:t>
            </a:r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помощи </a:t>
            </a: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endParaRPr lang="ru-RU" alt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стационарных </a:t>
            </a: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 </a:t>
            </a:r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ctr"/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случай госпитализации и его </a:t>
            </a:r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стоимость) и </a:t>
            </a: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медицинской помощи в дневных </a:t>
            </a:r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стационарах</a:t>
            </a:r>
            <a:endParaRPr lang="ru-RU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Rectangle 62"/>
          <p:cNvSpPr>
            <a:spLocks noChangeArrowheads="1"/>
          </p:cNvSpPr>
          <p:nvPr/>
        </p:nvSpPr>
        <p:spPr bwMode="auto">
          <a:xfrm>
            <a:off x="3330476" y="6852380"/>
            <a:ext cx="37444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медицинские услуги и цены на них</a:t>
            </a:r>
          </a:p>
        </p:txBody>
      </p:sp>
      <p:sp>
        <p:nvSpPr>
          <p:cNvPr id="41" name="Rectangle 63"/>
          <p:cNvSpPr>
            <a:spLocks noChangeArrowheads="1"/>
          </p:cNvSpPr>
          <p:nvPr/>
        </p:nvSpPr>
        <p:spPr bwMode="auto">
          <a:xfrm>
            <a:off x="3402484" y="7157180"/>
            <a:ext cx="37444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номенклатура медицинских услуг</a:t>
            </a:r>
          </a:p>
        </p:txBody>
      </p:sp>
      <p:sp>
        <p:nvSpPr>
          <p:cNvPr id="42" name="Rectangle 64"/>
          <p:cNvSpPr>
            <a:spLocks noChangeArrowheads="1"/>
          </p:cNvSpPr>
          <p:nvPr/>
        </p:nvSpPr>
        <p:spPr bwMode="auto">
          <a:xfrm>
            <a:off x="3564233" y="6646863"/>
            <a:ext cx="26321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altLang="ru-RU" sz="1100">
                <a:latin typeface="Helios" pitchFamily="82" charset="0"/>
              </a:rPr>
              <a:t>3</a:t>
            </a:r>
          </a:p>
        </p:txBody>
      </p:sp>
      <p:sp>
        <p:nvSpPr>
          <p:cNvPr id="43" name="Выгнутая влево стрелка 42"/>
          <p:cNvSpPr/>
          <p:nvPr/>
        </p:nvSpPr>
        <p:spPr>
          <a:xfrm rot="2184754">
            <a:off x="1865608" y="3876676"/>
            <a:ext cx="1128713" cy="216217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>
              <a:solidFill>
                <a:schemeClr val="tx1"/>
              </a:solidFill>
              <a:latin typeface="Helios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77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0" y="396255"/>
            <a:ext cx="10693400" cy="936104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marL="391146" indent="-391146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47483" indent="-325955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382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534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6876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8404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ПОДХОДЫ К ФОРМИРОВАНИЮ СТОИМОСТИ КСГ/КПГ В РАМКАХ ТПГГ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62324" y="5724847"/>
            <a:ext cx="5265703" cy="1285090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Базовая ставка финансового обеспечения стационарной медицинской помощи (БС)</a:t>
            </a:r>
            <a:endParaRPr lang="en-US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субъекте Российской Федерации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83004" y="4735190"/>
            <a:ext cx="2448272" cy="22860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Территориальный норматив объема и стоимости единицы объема стационарной медицинской помощи, установленные ТПГГ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62324" y="4306561"/>
            <a:ext cx="5760640" cy="1202261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Поправочный коэффициент оплаты (ПК </a:t>
            </a:r>
            <a:r>
              <a:rPr lang="ru-RU" sz="1800" b="1" baseline="-25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КСГ/КПГ</a:t>
            </a: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endParaRPr lang="ru-RU" sz="1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ПК </a:t>
            </a:r>
            <a:r>
              <a:rPr lang="ru-RU" sz="1800" b="1" baseline="-25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КСГ/КПГ </a:t>
            </a: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КЗ </a:t>
            </a:r>
            <a:r>
              <a:rPr lang="ru-RU" sz="1800" b="1" baseline="-25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КСГ/КПГ</a:t>
            </a: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· КУ </a:t>
            </a:r>
            <a:r>
              <a:rPr lang="ru-RU" sz="1800" b="1" baseline="-25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КСГ/КПГ</a:t>
            </a: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· КУС </a:t>
            </a:r>
            <a:r>
              <a:rPr lang="ru-RU" sz="1800" b="1" baseline="-25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</a:t>
            </a: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· КСКП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90316" y="1877670"/>
            <a:ext cx="2136871" cy="192882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Управленческий коэффициент</a:t>
            </a:r>
            <a:endParaRPr lang="en-US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(КУ </a:t>
            </a:r>
            <a:r>
              <a:rPr lang="ru-RU" sz="1800" b="1" baseline="-25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КСГ/КПГ</a:t>
            </a: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66580" y="1908423"/>
            <a:ext cx="1872208" cy="192882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сложности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курации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пациента (КСКП)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54812" y="1908423"/>
            <a:ext cx="1800200" cy="192882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уровня оказания медицинской помощи </a:t>
            </a:r>
            <a:b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(КУС </a:t>
            </a:r>
            <a:r>
              <a:rPr lang="ru-RU" sz="2000" b="1" baseline="-25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10800000">
            <a:off x="882204" y="2844527"/>
            <a:ext cx="785818" cy="3643338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txBody>
          <a:bodyPr vert="vert" wrap="square" rtlCol="0" anchor="ctr" anchorCtr="0"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Тарифное соглашение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1674292" y="4932759"/>
            <a:ext cx="288032" cy="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1674292" y="6228903"/>
            <a:ext cx="288032" cy="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endCxn id="3" idx="3"/>
          </p:cNvCxnSpPr>
          <p:nvPr/>
        </p:nvCxnSpPr>
        <p:spPr>
          <a:xfrm flipH="1" flipV="1">
            <a:off x="7228027" y="6367392"/>
            <a:ext cx="854977" cy="5527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>
            <a:off x="4598294" y="5592843"/>
            <a:ext cx="286546" cy="1588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5400000">
            <a:off x="2848857" y="4056132"/>
            <a:ext cx="500066" cy="794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5400000">
            <a:off x="4706245" y="4056132"/>
            <a:ext cx="500066" cy="794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5400000">
            <a:off x="6349319" y="4056132"/>
            <a:ext cx="500066" cy="794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endCxn id="8" idx="0"/>
          </p:cNvCxnSpPr>
          <p:nvPr/>
        </p:nvCxnSpPr>
        <p:spPr>
          <a:xfrm flipH="1">
            <a:off x="5202684" y="1620391"/>
            <a:ext cx="1588" cy="288032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5400000" flipH="1" flipV="1">
            <a:off x="635418" y="2227217"/>
            <a:ext cx="1214446" cy="794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1242244" y="1620391"/>
            <a:ext cx="8136904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endCxn id="7" idx="0"/>
          </p:cNvCxnSpPr>
          <p:nvPr/>
        </p:nvCxnSpPr>
        <p:spPr>
          <a:xfrm flipH="1">
            <a:off x="2958752" y="1620391"/>
            <a:ext cx="13272" cy="257279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443044" y="1908423"/>
            <a:ext cx="1944216" cy="1928826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относительной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затратоемкости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(КЗ </a:t>
            </a:r>
            <a:r>
              <a:rPr lang="ru-RU" sz="2000" b="1" baseline="-25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КСГ/КПГ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 flipH="1">
            <a:off x="7722964" y="4500711"/>
            <a:ext cx="1728192" cy="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5400000" flipH="1" flipV="1">
            <a:off x="9094363" y="4137424"/>
            <a:ext cx="714380" cy="794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7290916" y="1620391"/>
            <a:ext cx="0" cy="288032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9379148" y="1620391"/>
            <a:ext cx="0" cy="287116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H="1">
            <a:off x="1314253" y="7309023"/>
            <a:ext cx="8064895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5400000" flipH="1" flipV="1">
            <a:off x="9236669" y="7163470"/>
            <a:ext cx="285752" cy="794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V="1">
            <a:off x="1314252" y="6444927"/>
            <a:ext cx="1588" cy="864096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704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234132" y="540271"/>
            <a:ext cx="10297144" cy="648072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marL="391146" indent="-391146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47483" indent="-325955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382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534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6876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8404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ПРИНЦИПИАЛЬНЫМИ ПОЗИЦИЯМИ ПРИ ФОРМИРОВАНИИ ГРУПП ЗАБОЛЕВАНИЙ,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КСГ, ЯВЛЯЮТСЯ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0116" y="1620391"/>
            <a:ext cx="10378206" cy="5730065"/>
          </a:xfrm>
          <a:prstGeom prst="rect">
            <a:avLst/>
          </a:prstGeom>
          <a:noFill/>
          <a:ln w="50800">
            <a:solidFill>
              <a:srgbClr val="0070C0"/>
            </a:solidFill>
          </a:ln>
        </p:spPr>
        <p:txBody>
          <a:bodyPr wrap="square" rtlCol="0" anchor="ctr">
            <a:spAutoFit/>
          </a:bodyPr>
          <a:lstStyle/>
          <a:p>
            <a:pPr marL="216000" indent="457200" algn="just">
              <a:spcBef>
                <a:spcPts val="480"/>
              </a:spcBef>
              <a:spcAft>
                <a:spcPts val="600"/>
              </a:spcAft>
              <a:buClr>
                <a:srgbClr val="0070C0"/>
              </a:buClr>
            </a:pPr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При </a:t>
            </a:r>
            <a:r>
              <a:rPr lang="ru-RU" sz="22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оплате стационарной медицинской </a:t>
            </a:r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</a:t>
            </a:r>
            <a:r>
              <a:rPr lang="en-US" sz="22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заболевания </a:t>
            </a:r>
            <a:r>
              <a:rPr lang="ru-RU" sz="22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сгруппированные  в клинико-статистические группы (КСГ) и заболевания, не входящие в них, укрупняются в клинико-профильные группы (КПГ). (КПГ необходимы для планирования нормативов объема медицинской помощи при формировании территориальных программ государственных гарантий). На КСГ и КПГ устанавливаются относительные коэффициенты </a:t>
            </a:r>
            <a:r>
              <a:rPr lang="ru-RU" sz="2200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затратоемкости</a:t>
            </a:r>
            <a:r>
              <a:rPr lang="ru-RU" sz="22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16000" indent="457200" algn="just">
              <a:spcBef>
                <a:spcPts val="480"/>
              </a:spcBef>
              <a:spcAft>
                <a:spcPts val="600"/>
              </a:spcAft>
              <a:buClr>
                <a:srgbClr val="0070C0"/>
              </a:buClr>
            </a:pPr>
            <a:r>
              <a:rPr lang="ru-RU" sz="22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при финансовом обеспечении стационарной медицинской помощи учитывается коэффициент уровня оказания стационарной медицинской помощи, управленческий коэффициент и в отдельных случаях - коэффициент сложности </a:t>
            </a:r>
            <a:r>
              <a:rPr lang="ru-RU" sz="2200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курации</a:t>
            </a:r>
            <a:r>
              <a:rPr lang="ru-RU" sz="22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пациента.</a:t>
            </a:r>
          </a:p>
          <a:p>
            <a:pPr marL="216000" indent="457200" algn="just">
              <a:spcBef>
                <a:spcPts val="480"/>
              </a:spcBef>
              <a:spcAft>
                <a:spcPts val="600"/>
              </a:spcAft>
              <a:buClr>
                <a:srgbClr val="0070C0"/>
              </a:buClr>
            </a:pPr>
            <a:r>
              <a:rPr lang="ru-RU" sz="22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формировании клинико-статистических групп (КСГ) учитывается терапевтическое и хирургическое воздействие для дифференциации относительного  коэффициента </a:t>
            </a:r>
            <a:r>
              <a:rPr lang="ru-RU" sz="2200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затратоемкости</a:t>
            </a:r>
            <a:r>
              <a:rPr lang="ru-RU" sz="22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16000" indent="457200" algn="just">
              <a:spcBef>
                <a:spcPts val="480"/>
              </a:spcBef>
              <a:spcAft>
                <a:spcPts val="600"/>
              </a:spcAft>
              <a:buClr>
                <a:srgbClr val="0070C0"/>
              </a:buClr>
            </a:pPr>
            <a:r>
              <a:rPr lang="ru-RU" sz="22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подход не исключает возможность оплаты законченного случая лечения в стационарных условиях на основе КПГ</a:t>
            </a:r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4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534670" y="540271"/>
            <a:ext cx="9624060" cy="648072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marL="391146" indent="-391146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47483" indent="-325955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382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534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6876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8404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ПРИНЦИПИАЛЬНЫМИ ПОЗИЦИЯМИ ПРИ ФОРМИРОВАНИИ ГРУПП ЗАБОЛЕВАНИЙ,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КСГ, ЯВЛЯЮТСЯ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0116" y="1585107"/>
            <a:ext cx="10378206" cy="5827236"/>
          </a:xfrm>
          <a:prstGeom prst="rect">
            <a:avLst/>
          </a:prstGeom>
          <a:noFill/>
          <a:ln w="50800">
            <a:solidFill>
              <a:srgbClr val="0070C0"/>
            </a:solidFill>
          </a:ln>
        </p:spPr>
        <p:txBody>
          <a:bodyPr wrap="square" rtlCol="0" anchor="ctr">
            <a:spAutoFit/>
          </a:bodyPr>
          <a:lstStyle/>
          <a:p>
            <a:pPr marL="216000" indent="457200" algn="just">
              <a:spcBef>
                <a:spcPts val="480"/>
              </a:spcBef>
              <a:spcAft>
                <a:spcPts val="600"/>
              </a:spcAft>
              <a:buClr>
                <a:srgbClr val="0070C0"/>
              </a:buClr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При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оплате амбулаторной медицинской помощи законченным случаем лечения является обращение по поводу заболевания, на которое устанавливаются поправочные коэффициенты стоимости с учетом кратности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посещений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поводу заболеваний в одном обращении по основным специальностям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b="1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6000" indent="457200" algn="just">
              <a:spcBef>
                <a:spcPts val="480"/>
              </a:spcBef>
              <a:spcAft>
                <a:spcPts val="600"/>
              </a:spcAft>
              <a:buClr>
                <a:srgbClr val="0070C0"/>
              </a:buClr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При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оплате стоматологической медицинской помощи учитывается УЕТ, дифференцированная по работам, услугам, специальностям, взрослым и детям.</a:t>
            </a:r>
          </a:p>
          <a:p>
            <a:pPr marL="216000" indent="457200" algn="just">
              <a:spcBef>
                <a:spcPts val="480"/>
              </a:spcBef>
              <a:spcAft>
                <a:spcPts val="600"/>
              </a:spcAft>
              <a:buClr>
                <a:srgbClr val="0070C0"/>
              </a:buClr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Клинико-статистические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(КСГ), клинико-профильные группы заболеваний (КПГ), рекомендованные для стационарной медицинской помощи, могут быть использованы для оплаты медицинской помощи в дневных стационарах.</a:t>
            </a:r>
          </a:p>
          <a:p>
            <a:pPr marL="216000" indent="457200" algn="just">
              <a:spcBef>
                <a:spcPts val="480"/>
              </a:spcBef>
              <a:spcAft>
                <a:spcPts val="600"/>
              </a:spcAft>
              <a:buClr>
                <a:srgbClr val="0070C0"/>
              </a:buClr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При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использовании настоящих  рекомендаций субъекты Российской Федерации вправе учитывать  региональные особенности.</a:t>
            </a:r>
          </a:p>
          <a:p>
            <a:pPr marL="216000" indent="457200" algn="just">
              <a:spcBef>
                <a:spcPts val="480"/>
              </a:spcBef>
              <a:spcAft>
                <a:spcPts val="600"/>
              </a:spcAft>
              <a:buClr>
                <a:srgbClr val="0070C0"/>
              </a:buClr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Органам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здравоохранением субъектов Российской Федерации следует проводить оценку эффективности деятельности стационаров больниц и амбулаторно-поликлинических учреждений на основе методики, рекомендованной Министерством здравоохранения Российской Федерации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4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534670" y="540271"/>
            <a:ext cx="9624060" cy="648072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marL="391146" indent="-391146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47483" indent="-325955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382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534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6876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8404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ПРЕИМУЩЕСТВА И НЕДОСТАТКИ  ВНЕДРЕНИЯ СИСТЕМ КСГ: </a:t>
            </a:r>
            <a:b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(ЭКСПЕРТНАЯ ОЦЕНКА ВСЕМИРНОГО БАНКА) </a:t>
            </a:r>
            <a:endParaRPr lang="ru-RU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>
            <a:spLocks/>
          </p:cNvSpPr>
          <p:nvPr/>
        </p:nvSpPr>
        <p:spPr>
          <a:xfrm>
            <a:off x="450156" y="1577470"/>
            <a:ext cx="6048672" cy="43088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1.</a:t>
            </a: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Снижение затрат в расчете на  пациента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2340471"/>
            <a:ext cx="10693400" cy="5206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08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540000" indent="457200" algn="just">
              <a:lnSpc>
                <a:spcPct val="150000"/>
              </a:lnSpc>
              <a:spcBef>
                <a:spcPts val="480"/>
              </a:spcBef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ü"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сокращение продолжительности пребывания в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стационаре 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pPr marL="468000" algn="just">
              <a:spcAft>
                <a:spcPts val="600"/>
              </a:spcAft>
              <a:buClr>
                <a:srgbClr val="0070C0"/>
              </a:buClr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Оптимизация внутрибольничных потоков пациентов </a:t>
            </a:r>
          </a:p>
          <a:p>
            <a:pPr marL="468000" algn="just">
              <a:spcAft>
                <a:spcPts val="600"/>
              </a:spcAft>
              <a:buClr>
                <a:srgbClr val="0070C0"/>
              </a:buClr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Необоснованное раннее выписывание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больных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540000" indent="457200" algn="just">
              <a:lnSpc>
                <a:spcPct val="150000"/>
              </a:lnSpc>
              <a:spcBef>
                <a:spcPts val="480"/>
              </a:spcBef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ü"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сокращение интенсивности предоставляемой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помощи</a:t>
            </a:r>
            <a:endParaRPr lang="en-US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68000" algn="just">
              <a:spcAft>
                <a:spcPts val="600"/>
              </a:spcAft>
              <a:buClr>
                <a:srgbClr val="0070C0"/>
              </a:buClr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Исключение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оказания услуг без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необходимости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468000" algn="just">
              <a:spcAft>
                <a:spcPts val="600"/>
              </a:spcAft>
              <a:buClr>
                <a:srgbClr val="0070C0"/>
              </a:buClr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Использование эффективного комплекса мер/ресурсов (труд/ капитал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468000" algn="just">
              <a:spcAft>
                <a:spcPts val="600"/>
              </a:spcAft>
              <a:buClr>
                <a:srgbClr val="0070C0"/>
              </a:buClr>
            </a:pP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Непредоставление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необходимых услуг («урезание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540000" indent="457200" algn="just">
              <a:lnSpc>
                <a:spcPct val="150000"/>
              </a:lnSpc>
              <a:spcBef>
                <a:spcPts val="480"/>
              </a:spcBef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ü"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отбор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пациентов</a:t>
            </a:r>
            <a:endParaRPr lang="en-US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68000" algn="just">
              <a:spcAft>
                <a:spcPts val="600"/>
              </a:spcAft>
              <a:buClr>
                <a:srgbClr val="0070C0"/>
              </a:buClr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Специализация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лечении определенных категорий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больных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68000" algn="just">
              <a:buClr>
                <a:srgbClr val="0070C0"/>
              </a:buClr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Перевод в другие больницы или попытки «избегать»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высокозатратных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пациентов (отказ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68000" algn="just">
              <a:buClr>
                <a:srgbClr val="0070C0"/>
              </a:buClr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невыгодных больных или снимание сливок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468000" algn="just">
              <a:spcAft>
                <a:spcPts val="600"/>
              </a:spcAft>
              <a:buClr>
                <a:srgbClr val="0070C0"/>
              </a:buClr>
            </a:pP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 rot="10800000">
            <a:off x="1385871" y="1946802"/>
            <a:ext cx="504056" cy="310379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Минус 7"/>
          <p:cNvSpPr/>
          <p:nvPr/>
        </p:nvSpPr>
        <p:spPr>
          <a:xfrm>
            <a:off x="6714852" y="3348583"/>
            <a:ext cx="288032" cy="360040"/>
          </a:xfrm>
          <a:prstGeom prst="mathMinu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Минус 8"/>
          <p:cNvSpPr/>
          <p:nvPr/>
        </p:nvSpPr>
        <p:spPr>
          <a:xfrm>
            <a:off x="6858868" y="5148783"/>
            <a:ext cx="288032" cy="288032"/>
          </a:xfrm>
          <a:prstGeom prst="mathMinu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Минус 9"/>
          <p:cNvSpPr/>
          <p:nvPr/>
        </p:nvSpPr>
        <p:spPr>
          <a:xfrm>
            <a:off x="6786860" y="6876975"/>
            <a:ext cx="288032" cy="288032"/>
          </a:xfrm>
          <a:prstGeom prst="mathMinu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люс 10"/>
          <p:cNvSpPr/>
          <p:nvPr/>
        </p:nvSpPr>
        <p:spPr>
          <a:xfrm>
            <a:off x="7290916" y="2988543"/>
            <a:ext cx="324036" cy="324036"/>
          </a:xfrm>
          <a:prstGeom prst="mathPlu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 dirty="0"/>
          </a:p>
        </p:txBody>
      </p:sp>
      <p:sp>
        <p:nvSpPr>
          <p:cNvPr id="13" name="Плюс 12"/>
          <p:cNvSpPr/>
          <p:nvPr/>
        </p:nvSpPr>
        <p:spPr>
          <a:xfrm>
            <a:off x="8659068" y="4788743"/>
            <a:ext cx="324036" cy="324036"/>
          </a:xfrm>
          <a:prstGeom prst="mathPlu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 dirty="0"/>
          </a:p>
        </p:txBody>
      </p:sp>
      <p:sp>
        <p:nvSpPr>
          <p:cNvPr id="14" name="Плюс 13"/>
          <p:cNvSpPr/>
          <p:nvPr/>
        </p:nvSpPr>
        <p:spPr>
          <a:xfrm>
            <a:off x="7866980" y="6156895"/>
            <a:ext cx="324036" cy="324036"/>
          </a:xfrm>
          <a:prstGeom prst="mathPlu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 dirty="0"/>
          </a:p>
        </p:txBody>
      </p:sp>
      <p:sp>
        <p:nvSpPr>
          <p:cNvPr id="15" name="Плюс 14"/>
          <p:cNvSpPr/>
          <p:nvPr/>
        </p:nvSpPr>
        <p:spPr>
          <a:xfrm>
            <a:off x="7434932" y="4356695"/>
            <a:ext cx="324036" cy="324036"/>
          </a:xfrm>
          <a:prstGeom prst="mathPlu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 dirty="0"/>
          </a:p>
        </p:txBody>
      </p:sp>
    </p:spTree>
    <p:extLst>
      <p:ext uri="{BB962C8B-B14F-4D97-AF65-F5344CB8AC3E}">
        <p14:creationId xmlns:p14="http://schemas.microsoft.com/office/powerpoint/2010/main" val="231565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0" y="468263"/>
            <a:ext cx="10693400" cy="792088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marL="391146" indent="-391146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47483" indent="-325955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382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534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6876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8404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ПРЕИМУЩЕСТВА И НЕДОСТАТКИ  ВНЕДРЕНИЯ СИСТЕМ КСГ: </a:t>
            </a:r>
            <a:br>
              <a:rPr lang="ru-RU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(ЭКСПЕРТНАЯ ОЦЕНКА ВСЕМИРНОГО </a:t>
            </a:r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БАНКА</a:t>
            </a:r>
            <a:r>
              <a:rPr lang="ru-RU" sz="2000" i="1" dirty="0" smtClean="0">
                <a:solidFill>
                  <a:schemeClr val="bg1"/>
                </a:solidFill>
                <a:latin typeface="DINPro-Bold" pitchFamily="50" charset="0"/>
              </a:rPr>
              <a:t>) </a:t>
            </a:r>
            <a:endParaRPr lang="ru-RU" sz="2000" i="1" dirty="0">
              <a:solidFill>
                <a:schemeClr val="bg1"/>
              </a:solidFill>
              <a:latin typeface="DINPro-Bold" pitchFamily="50" charset="0"/>
            </a:endParaRPr>
          </a:p>
        </p:txBody>
      </p:sp>
      <p:sp>
        <p:nvSpPr>
          <p:cNvPr id="3" name="TextBox 2"/>
          <p:cNvSpPr txBox="1">
            <a:spLocks/>
          </p:cNvSpPr>
          <p:nvPr/>
        </p:nvSpPr>
        <p:spPr>
          <a:xfrm>
            <a:off x="450156" y="1764407"/>
            <a:ext cx="6984776" cy="43088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Повышение доходов в расчете на одного пациента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156" y="2512738"/>
            <a:ext cx="9865096" cy="44807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08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540000" indent="457200" algn="just">
              <a:lnSpc>
                <a:spcPct val="150000"/>
              </a:lnSpc>
              <a:spcBef>
                <a:spcPts val="480"/>
              </a:spcBef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ü"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изменение методов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кодирования</a:t>
            </a:r>
            <a:endParaRPr lang="en-US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68000" algn="just">
              <a:spcAft>
                <a:spcPts val="600"/>
              </a:spcAft>
              <a:buClr>
                <a:srgbClr val="0070C0"/>
              </a:buClr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Совершенствование кодирования диагнозов 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процедур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68000" algn="just">
              <a:spcAft>
                <a:spcPts val="600"/>
              </a:spcAft>
              <a:buClr>
                <a:srgbClr val="0070C0"/>
              </a:buClr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Незаконное перекодирование пациентов (замена на более «дорогой» код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40000" indent="457200" algn="just">
              <a:lnSpc>
                <a:spcPct val="150000"/>
              </a:lnSpc>
              <a:spcBef>
                <a:spcPts val="480"/>
              </a:spcBef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ü"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изменение структуры пациентов </a:t>
            </a:r>
            <a:endParaRPr lang="en-US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68000" algn="just">
              <a:spcAft>
                <a:spcPts val="600"/>
              </a:spcAft>
              <a:buClr>
                <a:srgbClr val="0070C0"/>
              </a:buClr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Повышение качества медицинской практики с предоставлением всех необходимых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услуг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68000" algn="just">
              <a:spcAft>
                <a:spcPts val="600"/>
              </a:spcAft>
              <a:buClr>
                <a:srgbClr val="0070C0"/>
              </a:buClr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Предоставление услуг, которое ведет к отнесению пациентов к более высокооплачиваемым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КСГ (манипуляция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кодами/ предоставление ненужных лечебных услуг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68000" algn="just">
              <a:spcAft>
                <a:spcPts val="600"/>
              </a:spcAft>
              <a:buClr>
                <a:srgbClr val="0070C0"/>
              </a:buClr>
            </a:pPr>
            <a:endPara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68000" algn="just">
              <a:spcAft>
                <a:spcPts val="600"/>
              </a:spcAft>
              <a:buClr>
                <a:srgbClr val="0070C0"/>
              </a:buClr>
            </a:pP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Равнобедренный треугольник 5"/>
          <p:cNvSpPr/>
          <p:nvPr/>
        </p:nvSpPr>
        <p:spPr>
          <a:xfrm rot="10800000">
            <a:off x="1385871" y="2133739"/>
            <a:ext cx="504056" cy="310379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люс 6"/>
          <p:cNvSpPr/>
          <p:nvPr/>
        </p:nvSpPr>
        <p:spPr>
          <a:xfrm>
            <a:off x="7938988" y="3132559"/>
            <a:ext cx="324036" cy="324036"/>
          </a:xfrm>
          <a:prstGeom prst="mathPlu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 dirty="0"/>
          </a:p>
        </p:txBody>
      </p:sp>
      <p:sp>
        <p:nvSpPr>
          <p:cNvPr id="8" name="Плюс 7"/>
          <p:cNvSpPr/>
          <p:nvPr/>
        </p:nvSpPr>
        <p:spPr>
          <a:xfrm>
            <a:off x="5130676" y="4860751"/>
            <a:ext cx="324036" cy="324036"/>
          </a:xfrm>
          <a:prstGeom prst="mathPlu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 dirty="0"/>
          </a:p>
        </p:txBody>
      </p:sp>
      <p:sp>
        <p:nvSpPr>
          <p:cNvPr id="9" name="Минус 8"/>
          <p:cNvSpPr/>
          <p:nvPr/>
        </p:nvSpPr>
        <p:spPr>
          <a:xfrm>
            <a:off x="9379148" y="3564607"/>
            <a:ext cx="288032" cy="288032"/>
          </a:xfrm>
          <a:prstGeom prst="mathMinu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Минус 9"/>
          <p:cNvSpPr/>
          <p:nvPr/>
        </p:nvSpPr>
        <p:spPr>
          <a:xfrm>
            <a:off x="4482604" y="5868863"/>
            <a:ext cx="288032" cy="288032"/>
          </a:xfrm>
          <a:prstGeom prst="mathMinu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748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0" y="396255"/>
            <a:ext cx="10693400" cy="864096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marL="391146" indent="-391146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47483" indent="-325955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382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534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6876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8404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ПРЕИМУЩЕСТВА И НЕДОСТАТКИ  ВНЕДРЕНИЯ СИСТЕМ КСГ: </a:t>
            </a:r>
            <a:br>
              <a:rPr lang="ru-RU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(ЭКСПЕРТНАЯ ОЦЕНКА ВСЕМИРНОГО БАНКА) </a:t>
            </a:r>
          </a:p>
        </p:txBody>
      </p:sp>
      <p:sp>
        <p:nvSpPr>
          <p:cNvPr id="3" name="TextBox 2"/>
          <p:cNvSpPr txBox="1">
            <a:spLocks/>
          </p:cNvSpPr>
          <p:nvPr/>
        </p:nvSpPr>
        <p:spPr>
          <a:xfrm>
            <a:off x="450156" y="1764407"/>
            <a:ext cx="6768752" cy="43088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 Рост числа случаев госпитализаций пациентов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2124" y="2512738"/>
            <a:ext cx="10369152" cy="42037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08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540000" indent="457200" algn="just">
              <a:lnSpc>
                <a:spcPct val="150000"/>
              </a:lnSpc>
              <a:spcBef>
                <a:spcPts val="480"/>
              </a:spcBef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ü"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изменение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правил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госпитализации</a:t>
            </a:r>
            <a:endParaRPr lang="en-US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68000" algn="just">
              <a:spcAft>
                <a:spcPts val="600"/>
              </a:spcAft>
              <a:buClr>
                <a:srgbClr val="0070C0"/>
              </a:buClr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Сокращение листов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ожидания</a:t>
            </a:r>
            <a:endParaRPr lang="en-US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68000" algn="just">
              <a:spcAft>
                <a:spcPts val="600"/>
              </a:spcAft>
              <a:buClr>
                <a:srgbClr val="0070C0"/>
              </a:buClr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Разделение эпизодов медицинской помощи на многократные случаи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госпитализации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68000" algn="just">
              <a:spcAft>
                <a:spcPts val="600"/>
              </a:spcAft>
              <a:buClr>
                <a:srgbClr val="0070C0"/>
              </a:buClr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Госпитализация больных для оказания ненужных медицинских услуг (вынужденный спрос, искусственно создаваемый поставщиком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40000" indent="457200" algn="just">
              <a:lnSpc>
                <a:spcPct val="150000"/>
              </a:lnSpc>
              <a:spcBef>
                <a:spcPts val="480"/>
              </a:spcBef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ü"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лучшение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репутации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больниц</a:t>
            </a:r>
          </a:p>
          <a:p>
            <a:pPr marL="468000" algn="just">
              <a:spcAft>
                <a:spcPts val="600"/>
              </a:spcAft>
              <a:buClr>
                <a:srgbClr val="0070C0"/>
              </a:buClr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Повышение качества услуг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68000" algn="just">
              <a:spcAft>
                <a:spcPts val="600"/>
              </a:spcAft>
              <a:buClr>
                <a:srgbClr val="0070C0"/>
              </a:buClr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Определение рейтинга больниц</a:t>
            </a:r>
          </a:p>
          <a:p>
            <a:pPr marL="468000" algn="just">
              <a:spcAft>
                <a:spcPts val="600"/>
              </a:spcAft>
              <a:buClr>
                <a:srgbClr val="0070C0"/>
              </a:buClr>
            </a:pPr>
            <a:endPara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68000" algn="just">
              <a:spcAft>
                <a:spcPts val="600"/>
              </a:spcAft>
              <a:buClr>
                <a:srgbClr val="0070C0"/>
              </a:buClr>
            </a:pP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Равнобедренный треугольник 5"/>
          <p:cNvSpPr/>
          <p:nvPr/>
        </p:nvSpPr>
        <p:spPr>
          <a:xfrm rot="10800000">
            <a:off x="1385871" y="2133739"/>
            <a:ext cx="504056" cy="310379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люс 6"/>
          <p:cNvSpPr/>
          <p:nvPr/>
        </p:nvSpPr>
        <p:spPr>
          <a:xfrm>
            <a:off x="4914652" y="3132559"/>
            <a:ext cx="324036" cy="324036"/>
          </a:xfrm>
          <a:prstGeom prst="mathPlu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 dirty="0"/>
          </a:p>
        </p:txBody>
      </p:sp>
      <p:sp>
        <p:nvSpPr>
          <p:cNvPr id="8" name="Минус 7"/>
          <p:cNvSpPr/>
          <p:nvPr/>
        </p:nvSpPr>
        <p:spPr>
          <a:xfrm>
            <a:off x="10027220" y="3564607"/>
            <a:ext cx="288032" cy="288032"/>
          </a:xfrm>
          <a:prstGeom prst="mathMinu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Минус 8"/>
          <p:cNvSpPr/>
          <p:nvPr/>
        </p:nvSpPr>
        <p:spPr>
          <a:xfrm>
            <a:off x="6498828" y="4212679"/>
            <a:ext cx="288032" cy="288032"/>
          </a:xfrm>
          <a:prstGeom prst="mathMinu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люс 9"/>
          <p:cNvSpPr/>
          <p:nvPr/>
        </p:nvSpPr>
        <p:spPr>
          <a:xfrm>
            <a:off x="4266580" y="5220791"/>
            <a:ext cx="324036" cy="324036"/>
          </a:xfrm>
          <a:prstGeom prst="mathPlu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 dirty="0"/>
          </a:p>
        </p:txBody>
      </p:sp>
      <p:sp>
        <p:nvSpPr>
          <p:cNvPr id="11" name="Плюс 10"/>
          <p:cNvSpPr/>
          <p:nvPr/>
        </p:nvSpPr>
        <p:spPr>
          <a:xfrm>
            <a:off x="4698628" y="5580831"/>
            <a:ext cx="324036" cy="324036"/>
          </a:xfrm>
          <a:prstGeom prst="mathPlu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aseline="-25000" dirty="0"/>
          </a:p>
        </p:txBody>
      </p:sp>
    </p:spTree>
    <p:extLst>
      <p:ext uri="{BB962C8B-B14F-4D97-AF65-F5344CB8AC3E}">
        <p14:creationId xmlns:p14="http://schemas.microsoft.com/office/powerpoint/2010/main" val="76568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0" y="396255"/>
            <a:ext cx="10693400" cy="936104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marL="391146" indent="-391146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47483" indent="-325955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382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534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6876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8404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ПЕРВЫЕ ИТОГИ ВНЕДРЕНИЯ КСГ В КИРОВСКОЙ ОБЛАСТИ</a:t>
            </a:r>
            <a:endParaRPr lang="ru-RU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54212" y="1476375"/>
            <a:ext cx="9204518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Тяжесть заболеваний по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уровням оказания медицинской помощи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январь-апрель 2013)</a:t>
            </a:r>
          </a:p>
        </p:txBody>
      </p:sp>
      <p:sp>
        <p:nvSpPr>
          <p:cNvPr id="6" name="TextBox 5"/>
          <p:cNvSpPr txBox="1">
            <a:spLocks/>
          </p:cNvSpPr>
          <p:nvPr/>
        </p:nvSpPr>
        <p:spPr>
          <a:xfrm>
            <a:off x="450156" y="5868863"/>
            <a:ext cx="1512168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bg1"/>
                </a:solidFill>
                <a:latin typeface="Helios" pitchFamily="82" charset="0"/>
              </a:rPr>
              <a:t>Вывод </a:t>
            </a:r>
            <a:endParaRPr lang="ru-RU" sz="1800" b="1" dirty="0">
              <a:solidFill>
                <a:schemeClr val="bg1"/>
              </a:solidFill>
              <a:latin typeface="Helios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0156" y="6617194"/>
            <a:ext cx="9865096" cy="7258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08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216000" indent="457200" algn="just">
              <a:spcBef>
                <a:spcPts val="480"/>
              </a:spcBef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ü"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трехуровневая система оказания медицинской помощи соответствует тяжести пациентов</a:t>
            </a:r>
          </a:p>
          <a:p>
            <a:pPr marL="216000" indent="457200" algn="just">
              <a:spcBef>
                <a:spcPts val="480"/>
              </a:spcBef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ü"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адекватная модель маршрутизации пациентов</a:t>
            </a:r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10800000">
            <a:off x="954212" y="6238195"/>
            <a:ext cx="504056" cy="310379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245260627"/>
              </p:ext>
            </p:extLst>
          </p:nvPr>
        </p:nvGraphicFramePr>
        <p:xfrm>
          <a:off x="0" y="2196455"/>
          <a:ext cx="10531276" cy="4006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Овал 9"/>
          <p:cNvSpPr/>
          <p:nvPr/>
        </p:nvSpPr>
        <p:spPr>
          <a:xfrm>
            <a:off x="7866980" y="3060551"/>
            <a:ext cx="1872208" cy="3332833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63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0" y="324247"/>
            <a:ext cx="10693400" cy="1008112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marL="391146" indent="-391146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47483" indent="-325955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382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534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6876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8404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РЕАЛЬНАЯ ХИРУРГИЧЕСКАЯ АКТИВНОСТЬ</a:t>
            </a:r>
            <a:endParaRPr lang="ru-RU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068863733"/>
              </p:ext>
            </p:extLst>
          </p:nvPr>
        </p:nvGraphicFramePr>
        <p:xfrm>
          <a:off x="522164" y="1908423"/>
          <a:ext cx="3283000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990724" y="1548383"/>
            <a:ext cx="2682681" cy="36004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Северная ГБ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529481267"/>
              </p:ext>
            </p:extLst>
          </p:nvPr>
        </p:nvGraphicFramePr>
        <p:xfrm>
          <a:off x="3871044" y="1908423"/>
          <a:ext cx="3275856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4338588" y="1548383"/>
            <a:ext cx="2604545" cy="36004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ГБ №6 «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Лепсе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110542862"/>
              </p:ext>
            </p:extLst>
          </p:nvPr>
        </p:nvGraphicFramePr>
        <p:xfrm>
          <a:off x="7146900" y="1908423"/>
          <a:ext cx="3168352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7362924" y="1548383"/>
            <a:ext cx="2748561" cy="36004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ОБ клиническая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241475953"/>
              </p:ext>
            </p:extLst>
          </p:nvPr>
        </p:nvGraphicFramePr>
        <p:xfrm>
          <a:off x="522164" y="4428703"/>
          <a:ext cx="3312368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Скругленный прямоугольник 11"/>
          <p:cNvSpPr/>
          <p:nvPr/>
        </p:nvSpPr>
        <p:spPr>
          <a:xfrm>
            <a:off x="1026220" y="4140671"/>
            <a:ext cx="2682681" cy="36004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Верхнекамская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ЦРБ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3393969103"/>
              </p:ext>
            </p:extLst>
          </p:nvPr>
        </p:nvGraphicFramePr>
        <p:xfrm>
          <a:off x="3906540" y="4500711"/>
          <a:ext cx="3312368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4" name="Скругленный прямоугольник 13"/>
          <p:cNvSpPr/>
          <p:nvPr/>
        </p:nvSpPr>
        <p:spPr>
          <a:xfrm>
            <a:off x="4410596" y="4140671"/>
            <a:ext cx="2604545" cy="36004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Кильмезская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ЦРБ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3853840982"/>
              </p:ext>
            </p:extLst>
          </p:nvPr>
        </p:nvGraphicFramePr>
        <p:xfrm>
          <a:off x="7218908" y="4500711"/>
          <a:ext cx="3168352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6" name="Скругленный прямоугольник 15"/>
          <p:cNvSpPr/>
          <p:nvPr/>
        </p:nvSpPr>
        <p:spPr>
          <a:xfrm>
            <a:off x="7506940" y="4140671"/>
            <a:ext cx="2748561" cy="36004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Котельничская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ЦРБ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>
            <a:spLocks/>
          </p:cNvSpPr>
          <p:nvPr/>
        </p:nvSpPr>
        <p:spPr>
          <a:xfrm>
            <a:off x="1242244" y="6588944"/>
            <a:ext cx="8712968" cy="9233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внедрением дифференцированной оплаты с операцией и </a:t>
            </a: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без</a:t>
            </a:r>
            <a:r>
              <a:rPr lang="en-US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растет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реальная хирургическая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активность</a:t>
            </a:r>
            <a:endParaRPr lang="en-US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 этом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уменьшаются стимулы приукрашивать статистику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86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0" y="540271"/>
            <a:ext cx="10693400" cy="648072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marL="391146" indent="-391146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47483" indent="-325955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382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534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6876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8404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ИТОГИ</a:t>
            </a:r>
            <a:endParaRPr lang="ru-RU" sz="2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918582664"/>
              </p:ext>
            </p:extLst>
          </p:nvPr>
        </p:nvGraphicFramePr>
        <p:xfrm>
          <a:off x="234132" y="1620391"/>
          <a:ext cx="3420888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654937981"/>
              </p:ext>
            </p:extLst>
          </p:nvPr>
        </p:nvGraphicFramePr>
        <p:xfrm>
          <a:off x="3762524" y="1692399"/>
          <a:ext cx="3384376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024664470"/>
              </p:ext>
            </p:extLst>
          </p:nvPr>
        </p:nvGraphicFramePr>
        <p:xfrm>
          <a:off x="7218908" y="1548383"/>
          <a:ext cx="3312368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603229532"/>
              </p:ext>
            </p:extLst>
          </p:nvPr>
        </p:nvGraphicFramePr>
        <p:xfrm>
          <a:off x="954212" y="4356695"/>
          <a:ext cx="8856984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2485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0" y="396255"/>
            <a:ext cx="10693400" cy="936104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marL="391146" indent="-391146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47483" indent="-325955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382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534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6876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8404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ИЗМЕНЕНИЯ В СТРУКТУРЕ РАСХОДОВ ПО УСЛОВИЯМ ОКАЗАНИЯ МЕДИЦИНСКОЙ ПОМОЩИ В КИРОВСКОЙ ОБЛАСТИ</a:t>
            </a:r>
            <a:endParaRPr lang="ru-RU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553845993"/>
              </p:ext>
            </p:extLst>
          </p:nvPr>
        </p:nvGraphicFramePr>
        <p:xfrm>
          <a:off x="378148" y="1548383"/>
          <a:ext cx="4806428" cy="5711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386260" y="4500711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26%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12368" y="4307904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71%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46300" y="5076775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3%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3114452" y="2844527"/>
            <a:ext cx="1656184" cy="504056"/>
          </a:xfrm>
          <a:prstGeom prst="wedgeRoundRectCallout">
            <a:avLst>
              <a:gd name="adj1" fmla="val -18533"/>
              <a:gd name="adj2" fmla="val 209894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стационар</a:t>
            </a:r>
            <a:endParaRPr lang="ru-RU" sz="18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1008112" y="2867744"/>
            <a:ext cx="1656184" cy="504056"/>
          </a:xfrm>
          <a:prstGeom prst="wedgeRoundRectCallout">
            <a:avLst>
              <a:gd name="adj1" fmla="val -17383"/>
              <a:gd name="adj2" fmla="val 24579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rgbClr val="2B3616"/>
                </a:solidFill>
                <a:latin typeface="Times New Roman" pitchFamily="18" charset="0"/>
                <a:cs typeface="Times New Roman" pitchFamily="18" charset="0"/>
              </a:rPr>
              <a:t>поликлиника</a:t>
            </a:r>
            <a:endParaRPr lang="ru-RU" sz="1800" b="1" dirty="0">
              <a:solidFill>
                <a:srgbClr val="2B361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1026220" y="6372919"/>
            <a:ext cx="1656184" cy="576064"/>
          </a:xfrm>
          <a:prstGeom prst="wedgeRoundRectCallout">
            <a:avLst>
              <a:gd name="adj1" fmla="val -9331"/>
              <a:gd name="adj2" fmla="val -183630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rgbClr val="441918"/>
                </a:solidFill>
                <a:latin typeface="Times New Roman" pitchFamily="18" charset="0"/>
                <a:cs typeface="Times New Roman" pitchFamily="18" charset="0"/>
              </a:rPr>
              <a:t>дневной стационар</a:t>
            </a:r>
            <a:endParaRPr lang="ru-RU" sz="1800" b="1" dirty="0">
              <a:solidFill>
                <a:srgbClr val="44191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3661443697"/>
              </p:ext>
            </p:extLst>
          </p:nvPr>
        </p:nvGraphicFramePr>
        <p:xfrm>
          <a:off x="5508104" y="1548383"/>
          <a:ext cx="4951164" cy="5711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264696" y="4307904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35%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55012" y="4356695"/>
            <a:ext cx="1260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59,5%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60232" y="5139491"/>
            <a:ext cx="1116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4,5%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8010996" y="2844527"/>
            <a:ext cx="1656184" cy="504056"/>
          </a:xfrm>
          <a:prstGeom prst="wedgeRoundRectCallout">
            <a:avLst>
              <a:gd name="adj1" fmla="val -18533"/>
              <a:gd name="adj2" fmla="val 209894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стационар</a:t>
            </a:r>
            <a:endParaRPr lang="ru-RU" sz="18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ая прямоугольная выноска 17"/>
          <p:cNvSpPr/>
          <p:nvPr/>
        </p:nvSpPr>
        <p:spPr>
          <a:xfrm>
            <a:off x="5922764" y="2844527"/>
            <a:ext cx="1656184" cy="504056"/>
          </a:xfrm>
          <a:prstGeom prst="wedgeRoundRectCallout">
            <a:avLst>
              <a:gd name="adj1" fmla="val -17383"/>
              <a:gd name="adj2" fmla="val 24579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rgbClr val="2B3616"/>
                </a:solidFill>
                <a:latin typeface="Times New Roman" pitchFamily="18" charset="0"/>
                <a:cs typeface="Times New Roman" pitchFamily="18" charset="0"/>
              </a:rPr>
              <a:t>поликлиника</a:t>
            </a:r>
            <a:endParaRPr lang="ru-RU" sz="1800" b="1" dirty="0">
              <a:solidFill>
                <a:srgbClr val="2B361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ая прямоугольная выноска 18"/>
          <p:cNvSpPr/>
          <p:nvPr/>
        </p:nvSpPr>
        <p:spPr>
          <a:xfrm>
            <a:off x="6426820" y="6444927"/>
            <a:ext cx="1656184" cy="576064"/>
          </a:xfrm>
          <a:prstGeom prst="wedgeRoundRectCallout">
            <a:avLst>
              <a:gd name="adj1" fmla="val -9331"/>
              <a:gd name="adj2" fmla="val -183630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rgbClr val="441918"/>
                </a:solidFill>
                <a:latin typeface="Times New Roman" pitchFamily="18" charset="0"/>
                <a:cs typeface="Times New Roman" pitchFamily="18" charset="0"/>
              </a:rPr>
              <a:t>дневной стационар</a:t>
            </a:r>
            <a:endParaRPr lang="ru-RU" sz="1800" b="1" dirty="0">
              <a:solidFill>
                <a:srgbClr val="441918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07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286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2 05 _present_flek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12 05 _present_flek</Template>
  <TotalTime>217</TotalTime>
  <Words>1515</Words>
  <Application>Microsoft Office PowerPoint</Application>
  <PresentationFormat>Произвольный</PresentationFormat>
  <Paragraphs>218</Paragraphs>
  <Slides>19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12 05 _present_flek</vt:lpstr>
      <vt:lpstr>Презентация PowerPoint</vt:lpstr>
      <vt:lpstr>Презентация PowerPoint</vt:lpstr>
      <vt:lpstr>Презентация PowerPoint</vt:lpstr>
      <vt:lpstr>ЭФФЕКТИВНЫЕ СПОСОБЫ ОПЛАТЫ МЕДИЦИНСКОЙ ПОМОЩИ, ОРИЕНТИРОВАННЫЕ НА РЕЗУЛЬТАТ ДЕЯТЕЛЬНОСТИ  МЕДИЦИНСКИХ ОРГАНИЗАЦИЙ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2</dc:title>
  <dc:creator>barininya</dc:creator>
  <cp:lastModifiedBy>Флек Виталий Олегович</cp:lastModifiedBy>
  <cp:revision>56</cp:revision>
  <dcterms:created xsi:type="dcterms:W3CDTF">2014-05-12T13:45:06Z</dcterms:created>
  <dcterms:modified xsi:type="dcterms:W3CDTF">2014-05-13T10:55:35Z</dcterms:modified>
</cp:coreProperties>
</file>