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emf" ContentType="image/x-emf"/>
  <Default Extension="xls" ContentType="application/vnd.ms-excel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286" r:id="rId2"/>
    <p:sldId id="288" r:id="rId3"/>
    <p:sldId id="299" r:id="rId4"/>
    <p:sldId id="301" r:id="rId5"/>
    <p:sldId id="303" r:id="rId6"/>
    <p:sldId id="264" r:id="rId7"/>
    <p:sldId id="304" r:id="rId8"/>
    <p:sldId id="280" r:id="rId9"/>
    <p:sldId id="312" r:id="rId10"/>
    <p:sldId id="313" r:id="rId11"/>
    <p:sldId id="268" r:id="rId12"/>
    <p:sldId id="306" r:id="rId13"/>
    <p:sldId id="307" r:id="rId1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0" d="100"/>
          <a:sy n="70" d="100"/>
        </p:scale>
        <p:origin x="-1374" y="-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8089463479227269"/>
          <c:y val="1.2987012987012991E-2"/>
          <c:w val="0.76768650540304084"/>
          <c:h val="0.90064577155128356"/>
        </c:manualLayout>
      </c:layout>
      <c:barChart>
        <c:barDir val="bar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Year of DRG introduction</c:v>
                </c:pt>
              </c:strCache>
            </c:strRef>
          </c:tx>
          <c:invertIfNegative val="0"/>
          <c:cat>
            <c:strRef>
              <c:f>Sheet1!$A$2:$A$31</c:f>
              <c:strCache>
                <c:ptCount val="30"/>
                <c:pt idx="0">
                  <c:v>United States</c:v>
                </c:pt>
                <c:pt idx="1">
                  <c:v>Canada</c:v>
                </c:pt>
                <c:pt idx="2">
                  <c:v>Portugal</c:v>
                </c:pt>
                <c:pt idx="3">
                  <c:v>Belgium</c:v>
                </c:pt>
                <c:pt idx="4">
                  <c:v>France</c:v>
                </c:pt>
                <c:pt idx="5">
                  <c:v>Australia</c:v>
                </c:pt>
                <c:pt idx="6">
                  <c:v>Ireland</c:v>
                </c:pt>
                <c:pt idx="7">
                  <c:v>United Kingdom</c:v>
                </c:pt>
                <c:pt idx="8">
                  <c:v>Hungary</c:v>
                </c:pt>
                <c:pt idx="9">
                  <c:v>Denmark</c:v>
                </c:pt>
                <c:pt idx="10">
                  <c:v>Finland</c:v>
                </c:pt>
                <c:pt idx="11">
                  <c:v>Italy</c:v>
                </c:pt>
                <c:pt idx="12">
                  <c:v>New Zealand</c:v>
                </c:pt>
                <c:pt idx="13">
                  <c:v>Sweden</c:v>
                </c:pt>
                <c:pt idx="14">
                  <c:v>Spain (Catalonia)</c:v>
                </c:pt>
                <c:pt idx="15">
                  <c:v>Austria</c:v>
                </c:pt>
                <c:pt idx="16">
                  <c:v>Norway</c:v>
                </c:pt>
                <c:pt idx="17">
                  <c:v>Mexico (IMSS)</c:v>
                </c:pt>
                <c:pt idx="18">
                  <c:v>Iceland</c:v>
                </c:pt>
                <c:pt idx="19">
                  <c:v>Switzerland</c:v>
                </c:pt>
                <c:pt idx="20">
                  <c:v>Estonia</c:v>
                </c:pt>
                <c:pt idx="21">
                  <c:v>Germany</c:v>
                </c:pt>
                <c:pt idx="22">
                  <c:v>Japan (per-diem payment)</c:v>
                </c:pt>
                <c:pt idx="23">
                  <c:v>Slovenia</c:v>
                </c:pt>
                <c:pt idx="24">
                  <c:v>Netherlands</c:v>
                </c:pt>
                <c:pt idx="25">
                  <c:v>Czech Republic</c:v>
                </c:pt>
                <c:pt idx="26">
                  <c:v>Poland</c:v>
                </c:pt>
                <c:pt idx="27">
                  <c:v>Korea (partial)</c:v>
                </c:pt>
                <c:pt idx="28">
                  <c:v>Greece</c:v>
                </c:pt>
                <c:pt idx="29">
                  <c:v>Slovak Republic</c:v>
                </c:pt>
              </c:strCache>
            </c:str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1983</c:v>
                </c:pt>
                <c:pt idx="1">
                  <c:v>1983</c:v>
                </c:pt>
                <c:pt idx="2">
                  <c:v>1984</c:v>
                </c:pt>
                <c:pt idx="3">
                  <c:v>1990</c:v>
                </c:pt>
                <c:pt idx="4">
                  <c:v>1991</c:v>
                </c:pt>
                <c:pt idx="5">
                  <c:v>1992</c:v>
                </c:pt>
                <c:pt idx="6">
                  <c:v>1992</c:v>
                </c:pt>
                <c:pt idx="7">
                  <c:v>1992</c:v>
                </c:pt>
                <c:pt idx="8">
                  <c:v>1993</c:v>
                </c:pt>
                <c:pt idx="9">
                  <c:v>1995</c:v>
                </c:pt>
                <c:pt idx="10">
                  <c:v>1995</c:v>
                </c:pt>
                <c:pt idx="11">
                  <c:v>1995</c:v>
                </c:pt>
                <c:pt idx="12">
                  <c:v>1995</c:v>
                </c:pt>
                <c:pt idx="13">
                  <c:v>1995</c:v>
                </c:pt>
                <c:pt idx="14">
                  <c:v>1996</c:v>
                </c:pt>
                <c:pt idx="15">
                  <c:v>1997</c:v>
                </c:pt>
                <c:pt idx="16">
                  <c:v>1997</c:v>
                </c:pt>
                <c:pt idx="17">
                  <c:v>1998</c:v>
                </c:pt>
                <c:pt idx="18">
                  <c:v>2001</c:v>
                </c:pt>
                <c:pt idx="19">
                  <c:v>2001</c:v>
                </c:pt>
                <c:pt idx="20">
                  <c:v>2003</c:v>
                </c:pt>
                <c:pt idx="21">
                  <c:v>2003</c:v>
                </c:pt>
                <c:pt idx="22">
                  <c:v>2003</c:v>
                </c:pt>
                <c:pt idx="23">
                  <c:v>2003</c:v>
                </c:pt>
                <c:pt idx="24">
                  <c:v>2005</c:v>
                </c:pt>
                <c:pt idx="25">
                  <c:v>2006</c:v>
                </c:pt>
                <c:pt idx="26">
                  <c:v>2008</c:v>
                </c:pt>
                <c:pt idx="27">
                  <c:v>2012</c:v>
                </c:pt>
                <c:pt idx="28">
                  <c:v>2013</c:v>
                </c:pt>
                <c:pt idx="29">
                  <c:v>2014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Refinement</c:v>
                </c:pt>
              </c:strCache>
            </c:strRef>
          </c:tx>
          <c:invertIfNegative val="0"/>
          <c:cat>
            <c:strRef>
              <c:f>Sheet1!$A$2:$A$31</c:f>
              <c:strCache>
                <c:ptCount val="30"/>
                <c:pt idx="0">
                  <c:v>United States</c:v>
                </c:pt>
                <c:pt idx="1">
                  <c:v>Canada</c:v>
                </c:pt>
                <c:pt idx="2">
                  <c:v>Portugal</c:v>
                </c:pt>
                <c:pt idx="3">
                  <c:v>Belgium</c:v>
                </c:pt>
                <c:pt idx="4">
                  <c:v>France</c:v>
                </c:pt>
                <c:pt idx="5">
                  <c:v>Australia</c:v>
                </c:pt>
                <c:pt idx="6">
                  <c:v>Ireland</c:v>
                </c:pt>
                <c:pt idx="7">
                  <c:v>United Kingdom</c:v>
                </c:pt>
                <c:pt idx="8">
                  <c:v>Hungary</c:v>
                </c:pt>
                <c:pt idx="9">
                  <c:v>Denmark</c:v>
                </c:pt>
                <c:pt idx="10">
                  <c:v>Finland</c:v>
                </c:pt>
                <c:pt idx="11">
                  <c:v>Italy</c:v>
                </c:pt>
                <c:pt idx="12">
                  <c:v>New Zealand</c:v>
                </c:pt>
                <c:pt idx="13">
                  <c:v>Sweden</c:v>
                </c:pt>
                <c:pt idx="14">
                  <c:v>Spain (Catalonia)</c:v>
                </c:pt>
                <c:pt idx="15">
                  <c:v>Austria</c:v>
                </c:pt>
                <c:pt idx="16">
                  <c:v>Norway</c:v>
                </c:pt>
                <c:pt idx="17">
                  <c:v>Mexico (IMSS)</c:v>
                </c:pt>
                <c:pt idx="18">
                  <c:v>Iceland</c:v>
                </c:pt>
                <c:pt idx="19">
                  <c:v>Switzerland</c:v>
                </c:pt>
                <c:pt idx="20">
                  <c:v>Estonia</c:v>
                </c:pt>
                <c:pt idx="21">
                  <c:v>Germany</c:v>
                </c:pt>
                <c:pt idx="22">
                  <c:v>Japan (per-diem payment)</c:v>
                </c:pt>
                <c:pt idx="23">
                  <c:v>Slovenia</c:v>
                </c:pt>
                <c:pt idx="24">
                  <c:v>Netherlands</c:v>
                </c:pt>
                <c:pt idx="25">
                  <c:v>Czech Republic</c:v>
                </c:pt>
                <c:pt idx="26">
                  <c:v>Poland</c:v>
                </c:pt>
                <c:pt idx="27">
                  <c:v>Korea (partial)</c:v>
                </c:pt>
                <c:pt idx="28">
                  <c:v>Greece</c:v>
                </c:pt>
                <c:pt idx="29">
                  <c:v>Slovak Republic</c:v>
                </c:pt>
              </c:strCache>
            </c:strRef>
          </c:cat>
          <c:val>
            <c:numRef>
              <c:f>Sheet1!$C$2:$C$31</c:f>
              <c:numCache>
                <c:formatCode>General</c:formatCode>
                <c:ptCount val="30"/>
                <c:pt idx="2">
                  <c:v>22</c:v>
                </c:pt>
                <c:pt idx="19">
                  <c:v>11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91002752"/>
        <c:axId val="91004288"/>
      </c:barChart>
      <c:catAx>
        <c:axId val="91002752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000" b="1"/>
            </a:pPr>
            <a:endParaRPr lang="ru-RU"/>
          </a:p>
        </c:txPr>
        <c:crossAx val="91004288"/>
        <c:crosses val="autoZero"/>
        <c:auto val="1"/>
        <c:lblAlgn val="ctr"/>
        <c:lblOffset val="100"/>
        <c:noMultiLvlLbl val="0"/>
      </c:catAx>
      <c:valAx>
        <c:axId val="91004288"/>
        <c:scaling>
          <c:orientation val="minMax"/>
          <c:max val="2015"/>
          <c:min val="1980"/>
        </c:scaling>
        <c:delete val="0"/>
        <c:axPos val="b"/>
        <c:majorGridlines/>
        <c:numFmt formatCode="General" sourceLinked="1"/>
        <c:majorTickMark val="out"/>
        <c:minorTickMark val="none"/>
        <c:tickLblPos val="nextTo"/>
        <c:crossAx val="91002752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873F812-0F55-4773-B14D-0B42A69D22CA}" type="doc">
      <dgm:prSet loTypeId="urn:microsoft.com/office/officeart/2005/8/layout/hProcess9" loCatId="process" qsTypeId="urn:microsoft.com/office/officeart/2005/8/quickstyle/simple1" qsCatId="simple" csTypeId="urn:microsoft.com/office/officeart/2005/8/colors/accent1_2" csCatId="accent1" phldr="1"/>
      <dgm:spPr/>
    </dgm:pt>
    <dgm:pt modelId="{B0B267EF-6612-454F-B0F6-428A3BAC645B}">
      <dgm:prSet phldrT="[Text]" custT="1"/>
      <dgm:spPr/>
      <dgm:t>
        <a:bodyPr/>
        <a:lstStyle/>
        <a:p>
          <a:pPr algn="ctr"/>
          <a:r>
            <a:rPr lang="en-US" sz="1800" b="1" u="sng" dirty="0" smtClean="0"/>
            <a:t> 1</a:t>
          </a:r>
          <a:r>
            <a:rPr lang="ru-RU" sz="1800" b="1" u="sng" dirty="0" smtClean="0"/>
            <a:t> год</a:t>
          </a:r>
          <a:r>
            <a:rPr lang="en-US" sz="1800" b="1" u="sng" dirty="0" smtClean="0"/>
            <a:t>: </a:t>
          </a:r>
          <a:r>
            <a:rPr lang="en-US" sz="1800" b="1" u="sng" dirty="0" smtClean="0"/>
            <a:t>2012</a:t>
          </a:r>
        </a:p>
        <a:p>
          <a:pPr marL="341313" indent="-341313" algn="l"/>
          <a:r>
            <a:rPr lang="en-US" sz="1800" dirty="0" smtClean="0"/>
            <a:t>(1) 	</a:t>
          </a:r>
          <a:r>
            <a:rPr lang="ru-RU" sz="1800" dirty="0" smtClean="0"/>
            <a:t>Разработка российской модели КСГ</a:t>
          </a:r>
          <a:r>
            <a:rPr lang="en-US" sz="1800" dirty="0" smtClean="0"/>
            <a:t>:</a:t>
          </a:r>
          <a:endParaRPr lang="en-US" sz="1800" dirty="0" smtClean="0"/>
        </a:p>
      </dgm:t>
    </dgm:pt>
    <dgm:pt modelId="{B2756F1E-C9C2-4453-B719-624579F23983}" type="parTrans" cxnId="{DBADC2B2-5EC8-4334-B5F7-5C354AE2C286}">
      <dgm:prSet/>
      <dgm:spPr/>
      <dgm:t>
        <a:bodyPr/>
        <a:lstStyle/>
        <a:p>
          <a:endParaRPr lang="en-US"/>
        </a:p>
      </dgm:t>
    </dgm:pt>
    <dgm:pt modelId="{6E14CBB6-2AC6-487A-8D73-241C68BED7C1}" type="sibTrans" cxnId="{DBADC2B2-5EC8-4334-B5F7-5C354AE2C286}">
      <dgm:prSet/>
      <dgm:spPr/>
      <dgm:t>
        <a:bodyPr/>
        <a:lstStyle/>
        <a:p>
          <a:endParaRPr lang="en-US"/>
        </a:p>
      </dgm:t>
    </dgm:pt>
    <dgm:pt modelId="{74F39808-1419-4801-95FA-314D784167B0}">
      <dgm:prSet phldrT="[Text]" custT="1"/>
      <dgm:spPr>
        <a:solidFill>
          <a:srgbClr val="0099FF"/>
        </a:solidFill>
      </dgm:spPr>
      <dgm:t>
        <a:bodyPr/>
        <a:lstStyle/>
        <a:p>
          <a:pPr marL="341313" indent="-341313" algn="ctr"/>
          <a:r>
            <a:rPr lang="en-US" sz="1800" b="1" u="sng" dirty="0" smtClean="0"/>
            <a:t>2</a:t>
          </a:r>
          <a:r>
            <a:rPr lang="ru-RU" sz="1800" b="1" u="sng" dirty="0" smtClean="0"/>
            <a:t> год</a:t>
          </a:r>
          <a:r>
            <a:rPr lang="en-US" sz="1800" b="1" u="sng" dirty="0" smtClean="0"/>
            <a:t>: </a:t>
          </a:r>
          <a:r>
            <a:rPr lang="en-US" sz="1800" b="1" u="sng" dirty="0" smtClean="0"/>
            <a:t>2013</a:t>
          </a:r>
        </a:p>
        <a:p>
          <a:pPr marL="341313" indent="-341313" algn="l"/>
          <a:r>
            <a:rPr lang="en-US" sz="1800" dirty="0" smtClean="0"/>
            <a:t>(1)  </a:t>
          </a:r>
          <a:r>
            <a:rPr lang="ru-RU" sz="1800" dirty="0" smtClean="0"/>
            <a:t>Внедрение КСГ модели в трех пилотных регионах</a:t>
          </a:r>
          <a:r>
            <a:rPr lang="en-US" sz="1800" dirty="0" smtClean="0"/>
            <a:t>: </a:t>
          </a:r>
          <a:r>
            <a:rPr lang="ru-RU" sz="1800" dirty="0" smtClean="0"/>
            <a:t>Киров</a:t>
          </a:r>
          <a:r>
            <a:rPr lang="en-US" sz="1800" dirty="0" smtClean="0"/>
            <a:t>, </a:t>
          </a:r>
          <a:r>
            <a:rPr lang="ru-RU" sz="1800" dirty="0" smtClean="0"/>
            <a:t>Липецк и Томск</a:t>
          </a:r>
        </a:p>
        <a:p>
          <a:pPr marL="341313" indent="-341313" algn="l"/>
          <a:r>
            <a:rPr lang="en-US" sz="1800" dirty="0" smtClean="0"/>
            <a:t>(2</a:t>
          </a:r>
          <a:r>
            <a:rPr lang="en-US" sz="1800" dirty="0" smtClean="0"/>
            <a:t>)	</a:t>
          </a:r>
          <a:r>
            <a:rPr lang="ru-RU" sz="1800" dirty="0" smtClean="0"/>
            <a:t>Мониторинг и оценка краткосрочного воздействия</a:t>
          </a:r>
          <a:endParaRPr lang="en-US" sz="1800" dirty="0" smtClean="0"/>
        </a:p>
        <a:p>
          <a:pPr marL="341313" indent="-341313" algn="l"/>
          <a:r>
            <a:rPr lang="en-US" sz="1800" dirty="0" smtClean="0"/>
            <a:t>(3) 	</a:t>
          </a:r>
          <a:r>
            <a:rPr lang="ru-RU" sz="1800" dirty="0" smtClean="0"/>
            <a:t>Расширение возможностей</a:t>
          </a:r>
          <a:r>
            <a:rPr lang="en-US" sz="1800" dirty="0" smtClean="0"/>
            <a:t> </a:t>
          </a:r>
          <a:r>
            <a:rPr lang="ru-RU" sz="1800" dirty="0" smtClean="0"/>
            <a:t>Федеральных  Фондов медицинского страхования и территориальных фондов</a:t>
          </a:r>
          <a:endParaRPr lang="en-US" sz="1800" dirty="0"/>
        </a:p>
      </dgm:t>
    </dgm:pt>
    <dgm:pt modelId="{9E82DA93-11F8-4117-A040-BBBCFBA1B52C}" type="parTrans" cxnId="{E13C563A-560C-489F-BC99-5DC738EAEEEB}">
      <dgm:prSet/>
      <dgm:spPr/>
      <dgm:t>
        <a:bodyPr/>
        <a:lstStyle/>
        <a:p>
          <a:endParaRPr lang="en-US"/>
        </a:p>
      </dgm:t>
    </dgm:pt>
    <dgm:pt modelId="{5FA9D183-F1E6-414A-941F-CA6792AE2535}" type="sibTrans" cxnId="{E13C563A-560C-489F-BC99-5DC738EAEEEB}">
      <dgm:prSet/>
      <dgm:spPr/>
      <dgm:t>
        <a:bodyPr/>
        <a:lstStyle/>
        <a:p>
          <a:endParaRPr lang="en-US"/>
        </a:p>
      </dgm:t>
    </dgm:pt>
    <dgm:pt modelId="{DF99AC70-9C2D-4C70-B31B-0FD3C424D3A8}">
      <dgm:prSet custT="1"/>
      <dgm:spPr/>
      <dgm:t>
        <a:bodyPr/>
        <a:lstStyle/>
        <a:p>
          <a:pPr marL="341313" indent="-341313" algn="l"/>
          <a:r>
            <a:rPr lang="ru-RU" sz="1800" dirty="0" smtClean="0"/>
            <a:t>Создание системы классификации пациентов</a:t>
          </a:r>
          <a:r>
            <a:rPr lang="en-US" sz="1800" dirty="0" smtClean="0"/>
            <a:t>; </a:t>
          </a:r>
          <a:endParaRPr lang="en-US" sz="1800" dirty="0" smtClean="0"/>
        </a:p>
      </dgm:t>
    </dgm:pt>
    <dgm:pt modelId="{DCF763D8-B581-4A5A-A585-C8449BD0B119}" type="sibTrans" cxnId="{AE5073DE-46D6-4859-9A8A-BD17EB92F786}">
      <dgm:prSet/>
      <dgm:spPr/>
      <dgm:t>
        <a:bodyPr/>
        <a:lstStyle/>
        <a:p>
          <a:endParaRPr lang="en-US"/>
        </a:p>
      </dgm:t>
    </dgm:pt>
    <dgm:pt modelId="{11FE899E-9700-439F-A117-2599F7AED197}" type="parTrans" cxnId="{AE5073DE-46D6-4859-9A8A-BD17EB92F786}">
      <dgm:prSet/>
      <dgm:spPr/>
      <dgm:t>
        <a:bodyPr/>
        <a:lstStyle/>
        <a:p>
          <a:endParaRPr lang="en-US"/>
        </a:p>
      </dgm:t>
    </dgm:pt>
    <dgm:pt modelId="{28273996-C47D-424F-B9D3-339D8B591363}">
      <dgm:prSet custT="1"/>
      <dgm:spPr/>
      <dgm:t>
        <a:bodyPr/>
        <a:lstStyle/>
        <a:p>
          <a:pPr marL="341313" indent="-341313" algn="l"/>
          <a:r>
            <a:rPr lang="ru-RU" sz="1800" dirty="0" smtClean="0"/>
            <a:t>Анализ расчета затрат</a:t>
          </a:r>
          <a:r>
            <a:rPr lang="en-US" sz="1800" dirty="0" smtClean="0"/>
            <a:t>; </a:t>
          </a:r>
          <a:endParaRPr lang="en-US" sz="1800" dirty="0" smtClean="0"/>
        </a:p>
      </dgm:t>
    </dgm:pt>
    <dgm:pt modelId="{0560E2DC-FB76-482E-BEDC-7B21B9858AC7}" type="parTrans" cxnId="{6704CCA2-7A0E-4105-B86B-36E8835F5A04}">
      <dgm:prSet/>
      <dgm:spPr/>
      <dgm:t>
        <a:bodyPr/>
        <a:lstStyle/>
        <a:p>
          <a:endParaRPr lang="en-US"/>
        </a:p>
      </dgm:t>
    </dgm:pt>
    <dgm:pt modelId="{458A4CBA-E8AC-424E-A847-99A4B5284A53}" type="sibTrans" cxnId="{6704CCA2-7A0E-4105-B86B-36E8835F5A04}">
      <dgm:prSet/>
      <dgm:spPr/>
      <dgm:t>
        <a:bodyPr/>
        <a:lstStyle/>
        <a:p>
          <a:endParaRPr lang="en-US"/>
        </a:p>
      </dgm:t>
    </dgm:pt>
    <dgm:pt modelId="{1B6585BD-41D3-4B49-8C94-D335B239C494}">
      <dgm:prSet custT="1"/>
      <dgm:spPr/>
      <dgm:t>
        <a:bodyPr/>
        <a:lstStyle/>
        <a:p>
          <a:pPr marL="341313" indent="-341313" algn="l"/>
          <a:r>
            <a:rPr lang="ru-RU" sz="1800" dirty="0" smtClean="0"/>
            <a:t>Расчет относительного коэффициента затрат по КСГ</a:t>
          </a:r>
          <a:r>
            <a:rPr lang="en-US" sz="1800" dirty="0" smtClean="0"/>
            <a:t>; </a:t>
          </a:r>
          <a:endParaRPr lang="en-US" sz="1800" dirty="0" smtClean="0"/>
        </a:p>
      </dgm:t>
    </dgm:pt>
    <dgm:pt modelId="{6D46A6EE-89C1-4A88-8B7B-309669BEEFFE}" type="parTrans" cxnId="{87DDF4A0-628F-435D-9BB1-34741E497A29}">
      <dgm:prSet/>
      <dgm:spPr/>
      <dgm:t>
        <a:bodyPr/>
        <a:lstStyle/>
        <a:p>
          <a:endParaRPr lang="en-US"/>
        </a:p>
      </dgm:t>
    </dgm:pt>
    <dgm:pt modelId="{4526DA99-1A1C-4C2E-815C-B3675A71B52D}" type="sibTrans" cxnId="{87DDF4A0-628F-435D-9BB1-34741E497A29}">
      <dgm:prSet/>
      <dgm:spPr/>
      <dgm:t>
        <a:bodyPr/>
        <a:lstStyle/>
        <a:p>
          <a:endParaRPr lang="en-US"/>
        </a:p>
      </dgm:t>
    </dgm:pt>
    <dgm:pt modelId="{BBE7888F-0C73-46F4-8DCF-BFD4308F0C64}">
      <dgm:prSet custT="1"/>
      <dgm:spPr/>
      <dgm:t>
        <a:bodyPr/>
        <a:lstStyle/>
        <a:p>
          <a:pPr marL="341313" indent="-341313" algn="l"/>
          <a:r>
            <a:rPr lang="ru-RU" sz="1800" dirty="0" smtClean="0"/>
            <a:t>Расчет базовых ставок для региона</a:t>
          </a:r>
          <a:r>
            <a:rPr lang="en-US" sz="1800" dirty="0" smtClean="0"/>
            <a:t>; </a:t>
          </a:r>
          <a:r>
            <a:rPr lang="ru-RU" sz="1800" dirty="0" smtClean="0"/>
            <a:t>и</a:t>
          </a:r>
          <a:r>
            <a:rPr lang="en-US" sz="1800" dirty="0" smtClean="0"/>
            <a:t> </a:t>
          </a:r>
          <a:endParaRPr lang="en-US" sz="1800" dirty="0" smtClean="0"/>
        </a:p>
      </dgm:t>
    </dgm:pt>
    <dgm:pt modelId="{A1088222-AB16-4FC7-B6EC-6FA627685C56}" type="parTrans" cxnId="{345230C0-F2BD-459D-8622-77AB5EFCEB5B}">
      <dgm:prSet/>
      <dgm:spPr/>
      <dgm:t>
        <a:bodyPr/>
        <a:lstStyle/>
        <a:p>
          <a:endParaRPr lang="en-US"/>
        </a:p>
      </dgm:t>
    </dgm:pt>
    <dgm:pt modelId="{76ACE19C-9132-44B0-A7B8-CF1F90F2CD9A}" type="sibTrans" cxnId="{345230C0-F2BD-459D-8622-77AB5EFCEB5B}">
      <dgm:prSet/>
      <dgm:spPr/>
      <dgm:t>
        <a:bodyPr/>
        <a:lstStyle/>
        <a:p>
          <a:endParaRPr lang="en-US"/>
        </a:p>
      </dgm:t>
    </dgm:pt>
    <dgm:pt modelId="{7E6DDF73-0D69-4B18-A94C-622B9DBEA695}">
      <dgm:prSet custT="1"/>
      <dgm:spPr/>
      <dgm:t>
        <a:bodyPr/>
        <a:lstStyle/>
        <a:p>
          <a:pPr marL="341313" indent="-341313" algn="l"/>
          <a:r>
            <a:rPr lang="ru-RU" sz="1800" dirty="0" smtClean="0"/>
            <a:t>Анализ воздействия и финальное моделирование</a:t>
          </a:r>
          <a:endParaRPr lang="en-US" sz="1800" dirty="0" smtClean="0"/>
        </a:p>
      </dgm:t>
    </dgm:pt>
    <dgm:pt modelId="{D2A6BC8E-A985-4A97-B6CA-E3B6A228CF6A}" type="parTrans" cxnId="{E2B23620-E27A-41E4-8D59-4EF28AC4CF22}">
      <dgm:prSet/>
      <dgm:spPr/>
      <dgm:t>
        <a:bodyPr/>
        <a:lstStyle/>
        <a:p>
          <a:endParaRPr lang="en-US"/>
        </a:p>
      </dgm:t>
    </dgm:pt>
    <dgm:pt modelId="{D96B39DA-6C56-477F-94DC-0B4229BB2988}" type="sibTrans" cxnId="{E2B23620-E27A-41E4-8D59-4EF28AC4CF22}">
      <dgm:prSet/>
      <dgm:spPr/>
      <dgm:t>
        <a:bodyPr/>
        <a:lstStyle/>
        <a:p>
          <a:endParaRPr lang="en-US"/>
        </a:p>
      </dgm:t>
    </dgm:pt>
    <dgm:pt modelId="{0C745B5F-39AE-4BBD-B7DE-F09F7770FC8E}" type="pres">
      <dgm:prSet presAssocID="{9873F812-0F55-4773-B14D-0B42A69D22CA}" presName="CompostProcess" presStyleCnt="0">
        <dgm:presLayoutVars>
          <dgm:dir/>
          <dgm:resizeHandles val="exact"/>
        </dgm:presLayoutVars>
      </dgm:prSet>
      <dgm:spPr/>
    </dgm:pt>
    <dgm:pt modelId="{B6D91E6A-9744-4D61-A6B4-D4D55C248100}" type="pres">
      <dgm:prSet presAssocID="{9873F812-0F55-4773-B14D-0B42A69D22CA}" presName="arrow" presStyleLbl="bgShp" presStyleIdx="0" presStyleCnt="1"/>
      <dgm:spPr/>
    </dgm:pt>
    <dgm:pt modelId="{558D41B1-D706-4DA3-9798-EB376D4E4D40}" type="pres">
      <dgm:prSet presAssocID="{9873F812-0F55-4773-B14D-0B42A69D22CA}" presName="linearProcess" presStyleCnt="0"/>
      <dgm:spPr/>
    </dgm:pt>
    <dgm:pt modelId="{852B91C8-C9E5-4598-A48D-6017362DD3E9}" type="pres">
      <dgm:prSet presAssocID="{B0B267EF-6612-454F-B0F6-428A3BAC645B}" presName="textNode" presStyleLbl="node1" presStyleIdx="0" presStyleCnt="2" custScaleX="116803" custScaleY="22916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7C5F452-FC27-4233-B397-C4F2952089A2}" type="pres">
      <dgm:prSet presAssocID="{6E14CBB6-2AC6-487A-8D73-241C68BED7C1}" presName="sibTrans" presStyleCnt="0"/>
      <dgm:spPr/>
    </dgm:pt>
    <dgm:pt modelId="{444E9DB9-0547-4109-8030-5A45662FF124}" type="pres">
      <dgm:prSet presAssocID="{74F39808-1419-4801-95FA-314D784167B0}" presName="textNode" presStyleLbl="node1" presStyleIdx="1" presStyleCnt="2" custScaleX="74430" custScaleY="22222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FF7835AA-01D9-493F-949C-EE0AC5E2A0FD}" type="presOf" srcId="{28273996-C47D-424F-B9D3-339D8B591363}" destId="{852B91C8-C9E5-4598-A48D-6017362DD3E9}" srcOrd="0" destOrd="2" presId="urn:microsoft.com/office/officeart/2005/8/layout/hProcess9"/>
    <dgm:cxn modelId="{E13C563A-560C-489F-BC99-5DC738EAEEEB}" srcId="{9873F812-0F55-4773-B14D-0B42A69D22CA}" destId="{74F39808-1419-4801-95FA-314D784167B0}" srcOrd="1" destOrd="0" parTransId="{9E82DA93-11F8-4117-A040-BBBCFBA1B52C}" sibTransId="{5FA9D183-F1E6-414A-941F-CA6792AE2535}"/>
    <dgm:cxn modelId="{87DDF4A0-628F-435D-9BB1-34741E497A29}" srcId="{B0B267EF-6612-454F-B0F6-428A3BAC645B}" destId="{1B6585BD-41D3-4B49-8C94-D335B239C494}" srcOrd="2" destOrd="0" parTransId="{6D46A6EE-89C1-4A88-8B7B-309669BEEFFE}" sibTransId="{4526DA99-1A1C-4C2E-815C-B3675A71B52D}"/>
    <dgm:cxn modelId="{E2B23620-E27A-41E4-8D59-4EF28AC4CF22}" srcId="{B0B267EF-6612-454F-B0F6-428A3BAC645B}" destId="{7E6DDF73-0D69-4B18-A94C-622B9DBEA695}" srcOrd="4" destOrd="0" parTransId="{D2A6BC8E-A985-4A97-B6CA-E3B6A228CF6A}" sibTransId="{D96B39DA-6C56-477F-94DC-0B4229BB2988}"/>
    <dgm:cxn modelId="{E9F7ADF6-5043-4C97-B4C4-BA45B8880EF8}" type="presOf" srcId="{DF99AC70-9C2D-4C70-B31B-0FD3C424D3A8}" destId="{852B91C8-C9E5-4598-A48D-6017362DD3E9}" srcOrd="0" destOrd="1" presId="urn:microsoft.com/office/officeart/2005/8/layout/hProcess9"/>
    <dgm:cxn modelId="{2BD80B68-8513-481C-9380-32B0E4D6DCFA}" type="presOf" srcId="{B0B267EF-6612-454F-B0F6-428A3BAC645B}" destId="{852B91C8-C9E5-4598-A48D-6017362DD3E9}" srcOrd="0" destOrd="0" presId="urn:microsoft.com/office/officeart/2005/8/layout/hProcess9"/>
    <dgm:cxn modelId="{8371703E-9B9A-49F7-A699-7AC7B4EE01E5}" type="presOf" srcId="{7E6DDF73-0D69-4B18-A94C-622B9DBEA695}" destId="{852B91C8-C9E5-4598-A48D-6017362DD3E9}" srcOrd="0" destOrd="5" presId="urn:microsoft.com/office/officeart/2005/8/layout/hProcess9"/>
    <dgm:cxn modelId="{B3D17628-DDEC-4B82-947D-FFE628A6E4E5}" type="presOf" srcId="{74F39808-1419-4801-95FA-314D784167B0}" destId="{444E9DB9-0547-4109-8030-5A45662FF124}" srcOrd="0" destOrd="0" presId="urn:microsoft.com/office/officeart/2005/8/layout/hProcess9"/>
    <dgm:cxn modelId="{17829A08-F9EA-4C46-9392-AAA5B322F1F6}" type="presOf" srcId="{9873F812-0F55-4773-B14D-0B42A69D22CA}" destId="{0C745B5F-39AE-4BBD-B7DE-F09F7770FC8E}" srcOrd="0" destOrd="0" presId="urn:microsoft.com/office/officeart/2005/8/layout/hProcess9"/>
    <dgm:cxn modelId="{9FF83F03-9737-47EB-98B1-766654F576D0}" type="presOf" srcId="{BBE7888F-0C73-46F4-8DCF-BFD4308F0C64}" destId="{852B91C8-C9E5-4598-A48D-6017362DD3E9}" srcOrd="0" destOrd="4" presId="urn:microsoft.com/office/officeart/2005/8/layout/hProcess9"/>
    <dgm:cxn modelId="{AE5073DE-46D6-4859-9A8A-BD17EB92F786}" srcId="{B0B267EF-6612-454F-B0F6-428A3BAC645B}" destId="{DF99AC70-9C2D-4C70-B31B-0FD3C424D3A8}" srcOrd="0" destOrd="0" parTransId="{11FE899E-9700-439F-A117-2599F7AED197}" sibTransId="{DCF763D8-B581-4A5A-A585-C8449BD0B119}"/>
    <dgm:cxn modelId="{DBADC2B2-5EC8-4334-B5F7-5C354AE2C286}" srcId="{9873F812-0F55-4773-B14D-0B42A69D22CA}" destId="{B0B267EF-6612-454F-B0F6-428A3BAC645B}" srcOrd="0" destOrd="0" parTransId="{B2756F1E-C9C2-4453-B719-624579F23983}" sibTransId="{6E14CBB6-2AC6-487A-8D73-241C68BED7C1}"/>
    <dgm:cxn modelId="{6704CCA2-7A0E-4105-B86B-36E8835F5A04}" srcId="{B0B267EF-6612-454F-B0F6-428A3BAC645B}" destId="{28273996-C47D-424F-B9D3-339D8B591363}" srcOrd="1" destOrd="0" parTransId="{0560E2DC-FB76-482E-BEDC-7B21B9858AC7}" sibTransId="{458A4CBA-E8AC-424E-A847-99A4B5284A53}"/>
    <dgm:cxn modelId="{0CBA1C20-9272-4A2A-90D4-B009FB7F2258}" type="presOf" srcId="{1B6585BD-41D3-4B49-8C94-D335B239C494}" destId="{852B91C8-C9E5-4598-A48D-6017362DD3E9}" srcOrd="0" destOrd="3" presId="urn:microsoft.com/office/officeart/2005/8/layout/hProcess9"/>
    <dgm:cxn modelId="{345230C0-F2BD-459D-8622-77AB5EFCEB5B}" srcId="{B0B267EF-6612-454F-B0F6-428A3BAC645B}" destId="{BBE7888F-0C73-46F4-8DCF-BFD4308F0C64}" srcOrd="3" destOrd="0" parTransId="{A1088222-AB16-4FC7-B6EC-6FA627685C56}" sibTransId="{76ACE19C-9132-44B0-A7B8-CF1F90F2CD9A}"/>
    <dgm:cxn modelId="{EBF4AF34-F728-4F58-9203-CCF94BDC14F6}" type="presParOf" srcId="{0C745B5F-39AE-4BBD-B7DE-F09F7770FC8E}" destId="{B6D91E6A-9744-4D61-A6B4-D4D55C248100}" srcOrd="0" destOrd="0" presId="urn:microsoft.com/office/officeart/2005/8/layout/hProcess9"/>
    <dgm:cxn modelId="{CB8303FE-D63E-473F-B911-F3FB885901F1}" type="presParOf" srcId="{0C745B5F-39AE-4BBD-B7DE-F09F7770FC8E}" destId="{558D41B1-D706-4DA3-9798-EB376D4E4D40}" srcOrd="1" destOrd="0" presId="urn:microsoft.com/office/officeart/2005/8/layout/hProcess9"/>
    <dgm:cxn modelId="{AE1FC1F2-9D6C-44FD-BF50-5DAEC8893E67}" type="presParOf" srcId="{558D41B1-D706-4DA3-9798-EB376D4E4D40}" destId="{852B91C8-C9E5-4598-A48D-6017362DD3E9}" srcOrd="0" destOrd="0" presId="urn:microsoft.com/office/officeart/2005/8/layout/hProcess9"/>
    <dgm:cxn modelId="{57E0442A-2F22-4C0B-AB15-08D0A6E3EC61}" type="presParOf" srcId="{558D41B1-D706-4DA3-9798-EB376D4E4D40}" destId="{F7C5F452-FC27-4233-B397-C4F2952089A2}" srcOrd="1" destOrd="0" presId="urn:microsoft.com/office/officeart/2005/8/layout/hProcess9"/>
    <dgm:cxn modelId="{745F0B70-D630-48EC-BAE2-176FC5348A7C}" type="presParOf" srcId="{558D41B1-D706-4DA3-9798-EB376D4E4D40}" destId="{444E9DB9-0547-4109-8030-5A45662FF124}" srcOrd="2" destOrd="0" presId="urn:microsoft.com/office/officeart/2005/8/layout/hProcess9"/>
  </dgm:cxnLst>
  <dgm:bg>
    <a:noFill/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9873F812-0F55-4773-B14D-0B42A69D22CA}" type="doc">
      <dgm:prSet loTypeId="urn:microsoft.com/office/officeart/2005/8/layout/hProcess9" loCatId="process" qsTypeId="urn:microsoft.com/office/officeart/2005/8/quickstyle/simple1" qsCatId="simple" csTypeId="urn:microsoft.com/office/officeart/2005/8/colors/accent1_2" csCatId="accent1" phldr="1"/>
      <dgm:spPr/>
    </dgm:pt>
    <dgm:pt modelId="{B0B267EF-6612-454F-B0F6-428A3BAC645B}">
      <dgm:prSet phldrT="[Text]" custT="1"/>
      <dgm:spPr/>
      <dgm:t>
        <a:bodyPr/>
        <a:lstStyle/>
        <a:p>
          <a:pPr algn="ctr"/>
          <a:r>
            <a:rPr lang="en-US" sz="1600" b="1" u="sng" dirty="0" smtClean="0">
              <a:solidFill>
                <a:schemeClr val="bg1"/>
              </a:solidFill>
            </a:rPr>
            <a:t>2014</a:t>
          </a:r>
        </a:p>
        <a:p>
          <a:pPr marL="341313" indent="-341313" algn="l"/>
          <a:r>
            <a:rPr lang="en-US" sz="1600" dirty="0" smtClean="0"/>
            <a:t>(1) </a:t>
          </a:r>
          <a:r>
            <a:rPr lang="ru-RU" sz="1600" dirty="0" smtClean="0"/>
            <a:t>Разработка предложений по включению стационарной онкологической помощи и ВМП, </a:t>
          </a:r>
        </a:p>
        <a:p>
          <a:pPr marL="341313" indent="-341313" algn="l"/>
          <a:r>
            <a:rPr lang="ru-RU" sz="1600" dirty="0" smtClean="0"/>
            <a:t>(2) Включение дополнительных критериев группировки (сопутствующие заболевания, возраст пациентов и т.д.)</a:t>
          </a:r>
        </a:p>
        <a:p>
          <a:pPr marL="341313" indent="-341313" algn="l"/>
          <a:r>
            <a:rPr lang="ru-RU" sz="1600" dirty="0" smtClean="0"/>
            <a:t>(3) Совершенствование методологии анализа и учета затрат и разработка предложений по ее внедрению на федеральном и региональном уровнях</a:t>
          </a:r>
        </a:p>
        <a:p>
          <a:pPr marL="341313" indent="-341313" algn="l"/>
          <a:r>
            <a:rPr lang="ru-RU" sz="1600" dirty="0" smtClean="0"/>
            <a:t>(4) Разработка предложений по совершенствованию Номенклатуры медицинских услуг</a:t>
          </a:r>
          <a:endParaRPr lang="en-US" sz="1600" dirty="0" smtClean="0"/>
        </a:p>
        <a:p>
          <a:pPr marL="341313" indent="-341313" algn="l"/>
          <a:r>
            <a:rPr lang="en-US" sz="1600" dirty="0" smtClean="0"/>
            <a:t>(</a:t>
          </a:r>
          <a:r>
            <a:rPr lang="ru-RU" sz="1600" dirty="0" smtClean="0"/>
            <a:t>5</a:t>
          </a:r>
          <a:r>
            <a:rPr lang="en-US" sz="1600" dirty="0" smtClean="0"/>
            <a:t>) </a:t>
          </a:r>
          <a:r>
            <a:rPr lang="ru-RU" sz="1600" dirty="0" smtClean="0"/>
            <a:t>Включение в проект</a:t>
          </a:r>
          <a:r>
            <a:rPr lang="en-US" sz="1600" dirty="0" smtClean="0"/>
            <a:t> 8 </a:t>
          </a:r>
          <a:r>
            <a:rPr lang="ru-RU" sz="1600" dirty="0" smtClean="0"/>
            <a:t>новых регионов</a:t>
          </a:r>
          <a:r>
            <a:rPr lang="en-US" sz="1600" dirty="0" smtClean="0"/>
            <a:t>, </a:t>
          </a:r>
          <a:r>
            <a:rPr lang="ru-RU" sz="1600" dirty="0" smtClean="0"/>
            <a:t>по одному</a:t>
          </a:r>
          <a:r>
            <a:rPr lang="en-US" sz="1600" dirty="0" smtClean="0"/>
            <a:t> </a:t>
          </a:r>
          <a:r>
            <a:rPr lang="ru-RU" sz="1600" dirty="0" smtClean="0"/>
            <a:t>в каждом федеральном округе, и оказание содействия субъектам РФ по адаптации федеральной модели к региональным условиям</a:t>
          </a:r>
          <a:endParaRPr lang="en-US" sz="1600" dirty="0" smtClean="0"/>
        </a:p>
      </dgm:t>
    </dgm:pt>
    <dgm:pt modelId="{B2756F1E-C9C2-4453-B719-624579F23983}" type="parTrans" cxnId="{DBADC2B2-5EC8-4334-B5F7-5C354AE2C286}">
      <dgm:prSet/>
      <dgm:spPr/>
      <dgm:t>
        <a:bodyPr/>
        <a:lstStyle/>
        <a:p>
          <a:endParaRPr lang="en-US"/>
        </a:p>
      </dgm:t>
    </dgm:pt>
    <dgm:pt modelId="{6E14CBB6-2AC6-487A-8D73-241C68BED7C1}" type="sibTrans" cxnId="{DBADC2B2-5EC8-4334-B5F7-5C354AE2C286}">
      <dgm:prSet/>
      <dgm:spPr/>
      <dgm:t>
        <a:bodyPr/>
        <a:lstStyle/>
        <a:p>
          <a:endParaRPr lang="en-US"/>
        </a:p>
      </dgm:t>
    </dgm:pt>
    <dgm:pt modelId="{74F39808-1419-4801-95FA-314D784167B0}">
      <dgm:prSet phldrT="[Text]" custT="1"/>
      <dgm:spPr>
        <a:solidFill>
          <a:srgbClr val="0099FF"/>
        </a:solidFill>
      </dgm:spPr>
      <dgm:t>
        <a:bodyPr/>
        <a:lstStyle/>
        <a:p>
          <a:pPr marL="341313" indent="-341313" algn="ctr"/>
          <a:r>
            <a:rPr lang="en-US" sz="1800" b="1" u="sng" dirty="0" smtClean="0"/>
            <a:t>2015</a:t>
          </a:r>
        </a:p>
        <a:p>
          <a:pPr marL="341313" indent="-341313" algn="l"/>
          <a:r>
            <a:rPr lang="en-US" sz="1800" dirty="0" smtClean="0"/>
            <a:t>(1)	</a:t>
          </a:r>
          <a:r>
            <a:rPr lang="ru-RU" sz="1800" dirty="0" smtClean="0"/>
            <a:t>Мониторинг и оценка результатов в</a:t>
          </a:r>
          <a:r>
            <a:rPr lang="en-US" sz="1800" dirty="0" smtClean="0"/>
            <a:t> 8 </a:t>
          </a:r>
          <a:r>
            <a:rPr lang="ru-RU" sz="1800" dirty="0" smtClean="0"/>
            <a:t>новых регионах</a:t>
          </a:r>
          <a:endParaRPr lang="en-US" sz="1800" dirty="0" smtClean="0"/>
        </a:p>
        <a:p>
          <a:pPr marL="341313" indent="-341313" algn="l"/>
          <a:r>
            <a:rPr lang="en-US" sz="1800" dirty="0" smtClean="0"/>
            <a:t>(2)  </a:t>
          </a:r>
          <a:r>
            <a:rPr lang="ru-RU" sz="1800" dirty="0" smtClean="0"/>
            <a:t>Передача технологии перехода на систему КСГ в другие регионы России</a:t>
          </a:r>
          <a:endParaRPr lang="en-US" sz="1800" dirty="0" smtClean="0"/>
        </a:p>
        <a:p>
          <a:pPr marL="341313" indent="-341313" algn="l"/>
          <a:r>
            <a:rPr lang="en-US" sz="1800" dirty="0" smtClean="0"/>
            <a:t>(3) </a:t>
          </a:r>
          <a:r>
            <a:rPr lang="ru-RU" sz="1800" dirty="0" smtClean="0"/>
            <a:t>Обновление федеральной модели КСГ</a:t>
          </a:r>
          <a:endParaRPr lang="en-US" sz="1800" dirty="0" smtClean="0"/>
        </a:p>
      </dgm:t>
    </dgm:pt>
    <dgm:pt modelId="{9E82DA93-11F8-4117-A040-BBBCFBA1B52C}" type="parTrans" cxnId="{E13C563A-560C-489F-BC99-5DC738EAEEEB}">
      <dgm:prSet/>
      <dgm:spPr/>
      <dgm:t>
        <a:bodyPr/>
        <a:lstStyle/>
        <a:p>
          <a:endParaRPr lang="en-US"/>
        </a:p>
      </dgm:t>
    </dgm:pt>
    <dgm:pt modelId="{5FA9D183-F1E6-414A-941F-CA6792AE2535}" type="sibTrans" cxnId="{E13C563A-560C-489F-BC99-5DC738EAEEEB}">
      <dgm:prSet/>
      <dgm:spPr/>
      <dgm:t>
        <a:bodyPr/>
        <a:lstStyle/>
        <a:p>
          <a:endParaRPr lang="en-US"/>
        </a:p>
      </dgm:t>
    </dgm:pt>
    <dgm:pt modelId="{0C745B5F-39AE-4BBD-B7DE-F09F7770FC8E}" type="pres">
      <dgm:prSet presAssocID="{9873F812-0F55-4773-B14D-0B42A69D22CA}" presName="CompostProcess" presStyleCnt="0">
        <dgm:presLayoutVars>
          <dgm:dir/>
          <dgm:resizeHandles val="exact"/>
        </dgm:presLayoutVars>
      </dgm:prSet>
      <dgm:spPr/>
    </dgm:pt>
    <dgm:pt modelId="{B6D91E6A-9744-4D61-A6B4-D4D55C248100}" type="pres">
      <dgm:prSet presAssocID="{9873F812-0F55-4773-B14D-0B42A69D22CA}" presName="arrow" presStyleLbl="bgShp" presStyleIdx="0" presStyleCnt="1"/>
      <dgm:spPr/>
    </dgm:pt>
    <dgm:pt modelId="{558D41B1-D706-4DA3-9798-EB376D4E4D40}" type="pres">
      <dgm:prSet presAssocID="{9873F812-0F55-4773-B14D-0B42A69D22CA}" presName="linearProcess" presStyleCnt="0"/>
      <dgm:spPr/>
    </dgm:pt>
    <dgm:pt modelId="{852B91C8-C9E5-4598-A48D-6017362DD3E9}" type="pres">
      <dgm:prSet presAssocID="{B0B267EF-6612-454F-B0F6-428A3BAC645B}" presName="textNode" presStyleLbl="node1" presStyleIdx="0" presStyleCnt="2" custScaleX="109594" custScaleY="24580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7C5F452-FC27-4233-B397-C4F2952089A2}" type="pres">
      <dgm:prSet presAssocID="{6E14CBB6-2AC6-487A-8D73-241C68BED7C1}" presName="sibTrans" presStyleCnt="0"/>
      <dgm:spPr/>
    </dgm:pt>
    <dgm:pt modelId="{444E9DB9-0547-4109-8030-5A45662FF124}" type="pres">
      <dgm:prSet presAssocID="{74F39808-1419-4801-95FA-314D784167B0}" presName="textNode" presStyleLbl="node1" presStyleIdx="1" presStyleCnt="2" custScaleX="103003" custScaleY="22222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DBADC2B2-5EC8-4334-B5F7-5C354AE2C286}" srcId="{9873F812-0F55-4773-B14D-0B42A69D22CA}" destId="{B0B267EF-6612-454F-B0F6-428A3BAC645B}" srcOrd="0" destOrd="0" parTransId="{B2756F1E-C9C2-4453-B719-624579F23983}" sibTransId="{6E14CBB6-2AC6-487A-8D73-241C68BED7C1}"/>
    <dgm:cxn modelId="{2182E3AD-DC87-4949-879E-0F027D9975EB}" type="presOf" srcId="{B0B267EF-6612-454F-B0F6-428A3BAC645B}" destId="{852B91C8-C9E5-4598-A48D-6017362DD3E9}" srcOrd="0" destOrd="0" presId="urn:microsoft.com/office/officeart/2005/8/layout/hProcess9"/>
    <dgm:cxn modelId="{71838488-2EA6-48EF-B65F-3E4533C5BD57}" type="presOf" srcId="{9873F812-0F55-4773-B14D-0B42A69D22CA}" destId="{0C745B5F-39AE-4BBD-B7DE-F09F7770FC8E}" srcOrd="0" destOrd="0" presId="urn:microsoft.com/office/officeart/2005/8/layout/hProcess9"/>
    <dgm:cxn modelId="{E13C563A-560C-489F-BC99-5DC738EAEEEB}" srcId="{9873F812-0F55-4773-B14D-0B42A69D22CA}" destId="{74F39808-1419-4801-95FA-314D784167B0}" srcOrd="1" destOrd="0" parTransId="{9E82DA93-11F8-4117-A040-BBBCFBA1B52C}" sibTransId="{5FA9D183-F1E6-414A-941F-CA6792AE2535}"/>
    <dgm:cxn modelId="{C618B3B1-A491-4F34-B380-70AB59CDE62B}" type="presOf" srcId="{74F39808-1419-4801-95FA-314D784167B0}" destId="{444E9DB9-0547-4109-8030-5A45662FF124}" srcOrd="0" destOrd="0" presId="urn:microsoft.com/office/officeart/2005/8/layout/hProcess9"/>
    <dgm:cxn modelId="{D1D18DA5-51F2-4645-99F6-231DB09E2445}" type="presParOf" srcId="{0C745B5F-39AE-4BBD-B7DE-F09F7770FC8E}" destId="{B6D91E6A-9744-4D61-A6B4-D4D55C248100}" srcOrd="0" destOrd="0" presId="urn:microsoft.com/office/officeart/2005/8/layout/hProcess9"/>
    <dgm:cxn modelId="{8609E7E8-7E85-4938-B8D0-7EB05AB75257}" type="presParOf" srcId="{0C745B5F-39AE-4BBD-B7DE-F09F7770FC8E}" destId="{558D41B1-D706-4DA3-9798-EB376D4E4D40}" srcOrd="1" destOrd="0" presId="urn:microsoft.com/office/officeart/2005/8/layout/hProcess9"/>
    <dgm:cxn modelId="{88E487CF-A441-4593-955E-48F489150C3D}" type="presParOf" srcId="{558D41B1-D706-4DA3-9798-EB376D4E4D40}" destId="{852B91C8-C9E5-4598-A48D-6017362DD3E9}" srcOrd="0" destOrd="0" presId="urn:microsoft.com/office/officeart/2005/8/layout/hProcess9"/>
    <dgm:cxn modelId="{039AF420-25DE-446C-80A5-594CB5A9C726}" type="presParOf" srcId="{558D41B1-D706-4DA3-9798-EB376D4E4D40}" destId="{F7C5F452-FC27-4233-B397-C4F2952089A2}" srcOrd="1" destOrd="0" presId="urn:microsoft.com/office/officeart/2005/8/layout/hProcess9"/>
    <dgm:cxn modelId="{15E5704C-8032-4CB6-A8FD-8C6B9AC34AB1}" type="presParOf" srcId="{558D41B1-D706-4DA3-9798-EB376D4E4D40}" destId="{444E9DB9-0547-4109-8030-5A45662FF124}" srcOrd="2" destOrd="0" presId="urn:microsoft.com/office/officeart/2005/8/layout/hProcess9"/>
  </dgm:cxnLst>
  <dgm:bg>
    <a:noFill/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6D91E6A-9744-4D61-A6B4-D4D55C248100}">
      <dsp:nvSpPr>
        <dsp:cNvPr id="0" name=""/>
        <dsp:cNvSpPr/>
      </dsp:nvSpPr>
      <dsp:spPr>
        <a:xfrm>
          <a:off x="657224" y="0"/>
          <a:ext cx="7448550" cy="5486400"/>
        </a:xfrm>
        <a:prstGeom prst="rightArrow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52B91C8-C9E5-4598-A48D-6017362DD3E9}">
      <dsp:nvSpPr>
        <dsp:cNvPr id="0" name=""/>
        <dsp:cNvSpPr/>
      </dsp:nvSpPr>
      <dsp:spPr>
        <a:xfrm>
          <a:off x="186432" y="228596"/>
          <a:ext cx="4856984" cy="5029207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b="1" u="sng" kern="1200" dirty="0" smtClean="0"/>
            <a:t> 1</a:t>
          </a:r>
          <a:r>
            <a:rPr lang="ru-RU" sz="1800" b="1" u="sng" kern="1200" dirty="0" smtClean="0"/>
            <a:t> год</a:t>
          </a:r>
          <a:r>
            <a:rPr lang="en-US" sz="1800" b="1" u="sng" kern="1200" dirty="0" smtClean="0"/>
            <a:t>: </a:t>
          </a:r>
          <a:r>
            <a:rPr lang="en-US" sz="1800" b="1" u="sng" kern="1200" dirty="0" smtClean="0"/>
            <a:t>2012</a:t>
          </a:r>
        </a:p>
        <a:p>
          <a:pPr marL="341313" lvl="0" indent="-341313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/>
            <a:t>(1) 	</a:t>
          </a:r>
          <a:r>
            <a:rPr lang="ru-RU" sz="1800" kern="1200" dirty="0" smtClean="0"/>
            <a:t>Разработка российской модели КСГ</a:t>
          </a:r>
          <a:r>
            <a:rPr lang="en-US" sz="1800" kern="1200" dirty="0" smtClean="0"/>
            <a:t>:</a:t>
          </a:r>
          <a:endParaRPr lang="en-US" sz="1800" kern="1200" dirty="0" smtClean="0"/>
        </a:p>
        <a:p>
          <a:pPr marL="341313" lvl="1" indent="-341313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800" kern="1200" dirty="0" smtClean="0"/>
            <a:t>Создание системы классификации пациентов</a:t>
          </a:r>
          <a:r>
            <a:rPr lang="en-US" sz="1800" kern="1200" dirty="0" smtClean="0"/>
            <a:t>; </a:t>
          </a:r>
          <a:endParaRPr lang="en-US" sz="1800" kern="1200" dirty="0" smtClean="0"/>
        </a:p>
        <a:p>
          <a:pPr marL="341313" lvl="1" indent="-341313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800" kern="1200" dirty="0" smtClean="0"/>
            <a:t>Анализ расчета затрат</a:t>
          </a:r>
          <a:r>
            <a:rPr lang="en-US" sz="1800" kern="1200" dirty="0" smtClean="0"/>
            <a:t>; </a:t>
          </a:r>
          <a:endParaRPr lang="en-US" sz="1800" kern="1200" dirty="0" smtClean="0"/>
        </a:p>
        <a:p>
          <a:pPr marL="341313" lvl="1" indent="-341313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800" kern="1200" dirty="0" smtClean="0"/>
            <a:t>Расчет относительного коэффициента затрат по КСГ</a:t>
          </a:r>
          <a:r>
            <a:rPr lang="en-US" sz="1800" kern="1200" dirty="0" smtClean="0"/>
            <a:t>; </a:t>
          </a:r>
          <a:endParaRPr lang="en-US" sz="1800" kern="1200" dirty="0" smtClean="0"/>
        </a:p>
        <a:p>
          <a:pPr marL="341313" lvl="1" indent="-341313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800" kern="1200" dirty="0" smtClean="0"/>
            <a:t>Расчет базовых ставок для региона</a:t>
          </a:r>
          <a:r>
            <a:rPr lang="en-US" sz="1800" kern="1200" dirty="0" smtClean="0"/>
            <a:t>; </a:t>
          </a:r>
          <a:r>
            <a:rPr lang="ru-RU" sz="1800" kern="1200" dirty="0" smtClean="0"/>
            <a:t>и</a:t>
          </a:r>
          <a:r>
            <a:rPr lang="en-US" sz="1800" kern="1200" dirty="0" smtClean="0"/>
            <a:t> </a:t>
          </a:r>
          <a:endParaRPr lang="en-US" sz="1800" kern="1200" dirty="0" smtClean="0"/>
        </a:p>
        <a:p>
          <a:pPr marL="341313" lvl="1" indent="-341313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800" kern="1200" dirty="0" smtClean="0"/>
            <a:t>Анализ воздействия и финальное моделирование</a:t>
          </a:r>
          <a:endParaRPr lang="en-US" sz="1800" kern="1200" dirty="0" smtClean="0"/>
        </a:p>
      </dsp:txBody>
      <dsp:txXfrm>
        <a:off x="423530" y="465694"/>
        <a:ext cx="4382788" cy="4555011"/>
      </dsp:txXfrm>
    </dsp:sp>
    <dsp:sp modelId="{444E9DB9-0547-4109-8030-5A45662FF124}">
      <dsp:nvSpPr>
        <dsp:cNvPr id="0" name=""/>
        <dsp:cNvSpPr/>
      </dsp:nvSpPr>
      <dsp:spPr>
        <a:xfrm>
          <a:off x="5481566" y="304802"/>
          <a:ext cx="3095000" cy="4876795"/>
        </a:xfrm>
        <a:prstGeom prst="roundRect">
          <a:avLst/>
        </a:prstGeom>
        <a:solidFill>
          <a:srgbClr val="0099FF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341313" lvl="0" indent="-341313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b="1" u="sng" kern="1200" dirty="0" smtClean="0"/>
            <a:t>2</a:t>
          </a:r>
          <a:r>
            <a:rPr lang="ru-RU" sz="1800" b="1" u="sng" kern="1200" dirty="0" smtClean="0"/>
            <a:t> год</a:t>
          </a:r>
          <a:r>
            <a:rPr lang="en-US" sz="1800" b="1" u="sng" kern="1200" dirty="0" smtClean="0"/>
            <a:t>: </a:t>
          </a:r>
          <a:r>
            <a:rPr lang="en-US" sz="1800" b="1" u="sng" kern="1200" dirty="0" smtClean="0"/>
            <a:t>2013</a:t>
          </a:r>
        </a:p>
        <a:p>
          <a:pPr marL="341313" lvl="0" indent="-341313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/>
            <a:t>(1)  </a:t>
          </a:r>
          <a:r>
            <a:rPr lang="ru-RU" sz="1800" kern="1200" dirty="0" smtClean="0"/>
            <a:t>Внедрение КСГ модели в трех пилотных регионах</a:t>
          </a:r>
          <a:r>
            <a:rPr lang="en-US" sz="1800" kern="1200" dirty="0" smtClean="0"/>
            <a:t>: </a:t>
          </a:r>
          <a:r>
            <a:rPr lang="ru-RU" sz="1800" kern="1200" dirty="0" smtClean="0"/>
            <a:t>Киров</a:t>
          </a:r>
          <a:r>
            <a:rPr lang="en-US" sz="1800" kern="1200" dirty="0" smtClean="0"/>
            <a:t>, </a:t>
          </a:r>
          <a:r>
            <a:rPr lang="ru-RU" sz="1800" kern="1200" dirty="0" smtClean="0"/>
            <a:t>Липецк и Томск</a:t>
          </a:r>
        </a:p>
        <a:p>
          <a:pPr marL="341313" lvl="0" indent="-341313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/>
            <a:t>(2</a:t>
          </a:r>
          <a:r>
            <a:rPr lang="en-US" sz="1800" kern="1200" dirty="0" smtClean="0"/>
            <a:t>)	</a:t>
          </a:r>
          <a:r>
            <a:rPr lang="ru-RU" sz="1800" kern="1200" dirty="0" smtClean="0"/>
            <a:t>Мониторинг и оценка краткосрочного воздействия</a:t>
          </a:r>
          <a:endParaRPr lang="en-US" sz="1800" kern="1200" dirty="0" smtClean="0"/>
        </a:p>
        <a:p>
          <a:pPr marL="341313" lvl="0" indent="-341313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/>
            <a:t>(3) 	</a:t>
          </a:r>
          <a:r>
            <a:rPr lang="ru-RU" sz="1800" kern="1200" dirty="0" smtClean="0"/>
            <a:t>Расширение возможностей</a:t>
          </a:r>
          <a:r>
            <a:rPr lang="en-US" sz="1800" kern="1200" dirty="0" smtClean="0"/>
            <a:t> </a:t>
          </a:r>
          <a:r>
            <a:rPr lang="ru-RU" sz="1800" kern="1200" dirty="0" smtClean="0"/>
            <a:t>Федеральных  Фондов медицинского страхования и территориальных фондов</a:t>
          </a:r>
          <a:endParaRPr lang="en-US" sz="1800" kern="1200" dirty="0"/>
        </a:p>
      </dsp:txBody>
      <dsp:txXfrm>
        <a:off x="5632651" y="455887"/>
        <a:ext cx="2792830" cy="4574625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6D91E6A-9744-4D61-A6B4-D4D55C248100}">
      <dsp:nvSpPr>
        <dsp:cNvPr id="0" name=""/>
        <dsp:cNvSpPr/>
      </dsp:nvSpPr>
      <dsp:spPr>
        <a:xfrm>
          <a:off x="657224" y="0"/>
          <a:ext cx="7448550" cy="5486400"/>
        </a:xfrm>
        <a:prstGeom prst="rightArrow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52B91C8-C9E5-4598-A48D-6017362DD3E9}">
      <dsp:nvSpPr>
        <dsp:cNvPr id="0" name=""/>
        <dsp:cNvSpPr/>
      </dsp:nvSpPr>
      <dsp:spPr>
        <a:xfrm>
          <a:off x="1163" y="46041"/>
          <a:ext cx="4320268" cy="5394316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b="1" u="sng" kern="1200" dirty="0" smtClean="0">
              <a:solidFill>
                <a:schemeClr val="bg1"/>
              </a:solidFill>
            </a:rPr>
            <a:t>2014</a:t>
          </a:r>
        </a:p>
        <a:p>
          <a:pPr marL="341313" lvl="0" indent="-341313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smtClean="0"/>
            <a:t>(1) </a:t>
          </a:r>
          <a:r>
            <a:rPr lang="ru-RU" sz="1600" kern="1200" dirty="0" smtClean="0"/>
            <a:t>Разработка предложений по включению стационарной онкологической помощи и ВМП, </a:t>
          </a:r>
        </a:p>
        <a:p>
          <a:pPr marL="341313" lvl="0" indent="-341313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/>
            <a:t>(2) Включение дополнительных критериев группировки (сопутствующие заболевания, возраст пациентов и т.д.)</a:t>
          </a:r>
        </a:p>
        <a:p>
          <a:pPr marL="341313" lvl="0" indent="-341313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/>
            <a:t>(3) Совершенствование методологии анализа и учета затрат и разработка предложений по ее внедрению на федеральном и региональном уровнях</a:t>
          </a:r>
        </a:p>
        <a:p>
          <a:pPr marL="341313" lvl="0" indent="-341313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/>
            <a:t>(4) Разработка предложений по совершенствованию Номенклатуры медицинских услуг</a:t>
          </a:r>
          <a:endParaRPr lang="en-US" sz="1600" kern="1200" dirty="0" smtClean="0"/>
        </a:p>
        <a:p>
          <a:pPr marL="341313" lvl="0" indent="-341313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smtClean="0"/>
            <a:t>(</a:t>
          </a:r>
          <a:r>
            <a:rPr lang="ru-RU" sz="1600" kern="1200" dirty="0" smtClean="0"/>
            <a:t>5</a:t>
          </a:r>
          <a:r>
            <a:rPr lang="en-US" sz="1600" kern="1200" dirty="0" smtClean="0"/>
            <a:t>) </a:t>
          </a:r>
          <a:r>
            <a:rPr lang="ru-RU" sz="1600" kern="1200" dirty="0" smtClean="0"/>
            <a:t>Включение в проект</a:t>
          </a:r>
          <a:r>
            <a:rPr lang="en-US" sz="1600" kern="1200" dirty="0" smtClean="0"/>
            <a:t> 8 </a:t>
          </a:r>
          <a:r>
            <a:rPr lang="ru-RU" sz="1600" kern="1200" dirty="0" smtClean="0"/>
            <a:t>новых регионов</a:t>
          </a:r>
          <a:r>
            <a:rPr lang="en-US" sz="1600" kern="1200" dirty="0" smtClean="0"/>
            <a:t>, </a:t>
          </a:r>
          <a:r>
            <a:rPr lang="ru-RU" sz="1600" kern="1200" dirty="0" smtClean="0"/>
            <a:t>по одному</a:t>
          </a:r>
          <a:r>
            <a:rPr lang="en-US" sz="1600" kern="1200" dirty="0" smtClean="0"/>
            <a:t> </a:t>
          </a:r>
          <a:r>
            <a:rPr lang="ru-RU" sz="1600" kern="1200" dirty="0" smtClean="0"/>
            <a:t>в каждом федеральном округе, и оказание содействия субъектам РФ по адаптации федеральной модели к региональным условиям</a:t>
          </a:r>
          <a:endParaRPr lang="en-US" sz="1600" kern="1200" dirty="0" smtClean="0"/>
        </a:p>
      </dsp:txBody>
      <dsp:txXfrm>
        <a:off x="212061" y="256939"/>
        <a:ext cx="3898472" cy="4972520"/>
      </dsp:txXfrm>
    </dsp:sp>
    <dsp:sp modelId="{444E9DB9-0547-4109-8030-5A45662FF124}">
      <dsp:nvSpPr>
        <dsp:cNvPr id="0" name=""/>
        <dsp:cNvSpPr/>
      </dsp:nvSpPr>
      <dsp:spPr>
        <a:xfrm>
          <a:off x="4701389" y="304802"/>
          <a:ext cx="4060446" cy="4876795"/>
        </a:xfrm>
        <a:prstGeom prst="roundRect">
          <a:avLst/>
        </a:prstGeom>
        <a:solidFill>
          <a:srgbClr val="0099FF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341313" lvl="0" indent="-341313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b="1" u="sng" kern="1200" dirty="0" smtClean="0"/>
            <a:t>2015</a:t>
          </a:r>
        </a:p>
        <a:p>
          <a:pPr marL="341313" lvl="0" indent="-341313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/>
            <a:t>(1)	</a:t>
          </a:r>
          <a:r>
            <a:rPr lang="ru-RU" sz="1800" kern="1200" dirty="0" smtClean="0"/>
            <a:t>Мониторинг и оценка результатов в</a:t>
          </a:r>
          <a:r>
            <a:rPr lang="en-US" sz="1800" kern="1200" dirty="0" smtClean="0"/>
            <a:t> 8 </a:t>
          </a:r>
          <a:r>
            <a:rPr lang="ru-RU" sz="1800" kern="1200" dirty="0" smtClean="0"/>
            <a:t>новых регионах</a:t>
          </a:r>
          <a:endParaRPr lang="en-US" sz="1800" kern="1200" dirty="0" smtClean="0"/>
        </a:p>
        <a:p>
          <a:pPr marL="341313" lvl="0" indent="-341313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/>
            <a:t>(2)  </a:t>
          </a:r>
          <a:r>
            <a:rPr lang="ru-RU" sz="1800" kern="1200" dirty="0" smtClean="0"/>
            <a:t>Передача технологии перехода на систему КСГ в другие регионы России</a:t>
          </a:r>
          <a:endParaRPr lang="en-US" sz="1800" kern="1200" dirty="0" smtClean="0"/>
        </a:p>
        <a:p>
          <a:pPr marL="341313" lvl="0" indent="-341313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/>
            <a:t>(3) </a:t>
          </a:r>
          <a:r>
            <a:rPr lang="ru-RU" sz="1800" kern="1200" dirty="0" smtClean="0"/>
            <a:t>Обновление федеральной модели КСГ</a:t>
          </a:r>
          <a:endParaRPr lang="en-US" sz="1800" kern="1200" dirty="0" smtClean="0"/>
        </a:p>
      </dsp:txBody>
      <dsp:txXfrm>
        <a:off x="4899604" y="503017"/>
        <a:ext cx="3664016" cy="448036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FEC4C0D-585F-44D1-A145-50F23A9EFAD8}" type="datetimeFigureOut">
              <a:rPr lang="en-US" smtClean="0"/>
              <a:t>5/16/2014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7B5BC17-428E-4B62-A1E1-91488D904A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53821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Folienbildplatzhalt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7283" name="Notizenplatzhalt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GB" sz="900">
              <a:latin typeface="Arial" pitchFamily="34" charset="0"/>
              <a:cs typeface="Arial" pitchFamily="34" charset="0"/>
            </a:endParaRPr>
          </a:p>
        </p:txBody>
      </p:sp>
      <p:sp>
        <p:nvSpPr>
          <p:cNvPr id="97284" name="Foliennummernplatzhalt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3AFA2F0-7311-4154-A8C0-54923AE3AC59}" type="slidenum">
              <a:rPr lang="en-GB" smtClean="0"/>
              <a:pPr/>
              <a:t>8</a:t>
            </a:fld>
            <a:endParaRPr lang="en-GB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3D961E-CF7E-4F1E-9864-56F8825E08EC}" type="datetimeFigureOut">
              <a:rPr lang="en-US" smtClean="0"/>
              <a:t>5/16/2014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F230AF-2333-4CD4-B05D-B151CE0467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46209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3D961E-CF7E-4F1E-9864-56F8825E08EC}" type="datetimeFigureOut">
              <a:rPr lang="en-US" smtClean="0"/>
              <a:t>5/16/2014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F230AF-2333-4CD4-B05D-B151CE0467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33657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3D961E-CF7E-4F1E-9864-56F8825E08EC}" type="datetimeFigureOut">
              <a:rPr lang="en-US" smtClean="0"/>
              <a:t>5/16/2014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F230AF-2333-4CD4-B05D-B151CE0467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38765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3D961E-CF7E-4F1E-9864-56F8825E08EC}" type="datetimeFigureOut">
              <a:rPr lang="en-US" smtClean="0"/>
              <a:t>5/16/2014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F230AF-2333-4CD4-B05D-B151CE0467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64972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3D961E-CF7E-4F1E-9864-56F8825E08EC}" type="datetimeFigureOut">
              <a:rPr lang="en-US" smtClean="0"/>
              <a:t>5/16/2014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F230AF-2333-4CD4-B05D-B151CE0467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67336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3D961E-CF7E-4F1E-9864-56F8825E08EC}" type="datetimeFigureOut">
              <a:rPr lang="en-US" smtClean="0"/>
              <a:t>5/16/2014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F230AF-2333-4CD4-B05D-B151CE0467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95001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3D961E-CF7E-4F1E-9864-56F8825E08EC}" type="datetimeFigureOut">
              <a:rPr lang="en-US" smtClean="0"/>
              <a:t>5/16/2014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F230AF-2333-4CD4-B05D-B151CE0467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06144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3D961E-CF7E-4F1E-9864-56F8825E08EC}" type="datetimeFigureOut">
              <a:rPr lang="en-US" smtClean="0"/>
              <a:t>5/16/2014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F230AF-2333-4CD4-B05D-B151CE0467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97539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3D961E-CF7E-4F1E-9864-56F8825E08EC}" type="datetimeFigureOut">
              <a:rPr lang="en-US" smtClean="0"/>
              <a:t>5/16/2014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F230AF-2333-4CD4-B05D-B151CE0467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48851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3D961E-CF7E-4F1E-9864-56F8825E08EC}" type="datetimeFigureOut">
              <a:rPr lang="en-US" smtClean="0"/>
              <a:t>5/16/2014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F230AF-2333-4CD4-B05D-B151CE0467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40927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3D961E-CF7E-4F1E-9864-56F8825E08EC}" type="datetimeFigureOut">
              <a:rPr lang="en-US" smtClean="0"/>
              <a:t>5/16/2014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F230AF-2333-4CD4-B05D-B151CE0467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423521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Заголовок, текст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277813"/>
            <a:ext cx="77724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914400" y="1600200"/>
            <a:ext cx="3810000" cy="453072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876800" y="1600200"/>
            <a:ext cx="3810000" cy="453072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D6B0216-285F-4EB5-B533-625EAF25FAE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204110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B3D961E-CF7E-4F1E-9864-56F8825E08EC}" type="datetimeFigureOut">
              <a:rPr lang="en-US" smtClean="0"/>
              <a:t>5/16/2014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EF230AF-2333-4CD4-B05D-B151CE0467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50411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2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Excel_97-2003_Worksheet1.xls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3.emf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66800" y="1981200"/>
            <a:ext cx="6858000" cy="2209800"/>
          </a:xfrm>
        </p:spPr>
        <p:txBody>
          <a:bodyPr>
            <a:noAutofit/>
          </a:bodyPr>
          <a:lstStyle/>
          <a:p>
            <a:pPr algn="l"/>
            <a:r>
              <a:rPr lang="ru-RU" sz="2800" b="1" dirty="0"/>
              <a:t>Сотрудничество Всемирного банка и Федерального фонда ОМС по </a:t>
            </a:r>
            <a:r>
              <a:rPr lang="ru-RU" sz="2800" b="1" dirty="0" smtClean="0"/>
              <a:t>совершенствованию системы оплаты медицинской помощи в отдельных регионах Российской Федерации</a:t>
            </a:r>
            <a:endParaRPr lang="en-US" sz="2800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00200" y="4267200"/>
            <a:ext cx="6400800" cy="2286000"/>
          </a:xfrm>
        </p:spPr>
        <p:txBody>
          <a:bodyPr>
            <a:normAutofit/>
          </a:bodyPr>
          <a:lstStyle/>
          <a:p>
            <a:pPr algn="r"/>
            <a:endParaRPr lang="en-US" sz="2000" dirty="0" smtClean="0"/>
          </a:p>
          <a:p>
            <a:pPr algn="r"/>
            <a:r>
              <a:rPr lang="ru-RU" sz="2000" i="1" dirty="0" smtClean="0"/>
              <a:t> </a:t>
            </a:r>
            <a:r>
              <a:rPr lang="ru-RU" sz="2000" i="1" dirty="0"/>
              <a:t>Антонио Гиуффрида </a:t>
            </a:r>
            <a:endParaRPr lang="en-US" sz="2000" i="1" dirty="0" smtClean="0"/>
          </a:p>
          <a:p>
            <a:pPr algn="r"/>
            <a:r>
              <a:rPr lang="ru-RU" sz="2000" dirty="0" smtClean="0"/>
              <a:t>Отдел социальных программ</a:t>
            </a:r>
          </a:p>
          <a:p>
            <a:pPr algn="r"/>
            <a:r>
              <a:rPr lang="ru-RU" sz="2000" dirty="0" smtClean="0"/>
              <a:t>Регион Европы и Центральной Азии</a:t>
            </a:r>
            <a:endParaRPr lang="en-US" sz="2000" dirty="0" smtClean="0"/>
          </a:p>
          <a:p>
            <a:pPr algn="r"/>
            <a:r>
              <a:rPr lang="ru-RU" sz="2000" dirty="0" smtClean="0"/>
              <a:t>Всемирный Банк</a:t>
            </a:r>
            <a:endParaRPr lang="en-US" sz="2000" dirty="0" smtClean="0"/>
          </a:p>
        </p:txBody>
      </p:sp>
      <p:pic>
        <p:nvPicPr>
          <p:cNvPr id="4" name="Picture 2070" descr="wbcube-l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038600" y="990600"/>
            <a:ext cx="987425" cy="987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7C4694-ADFB-4069-9658-07895ECBF0A6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1652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4000" b="1" dirty="0" smtClean="0"/>
              <a:t>Методы оплаты медицинской помощи в России</a:t>
            </a:r>
            <a:endParaRPr lang="en-US" sz="4000" b="1" dirty="0" smtClean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dirty="0" smtClean="0"/>
              <a:t>Советский период</a:t>
            </a:r>
            <a:r>
              <a:rPr lang="en-US" dirty="0" smtClean="0"/>
              <a:t>: </a:t>
            </a:r>
          </a:p>
          <a:p>
            <a:pPr lvl="1"/>
            <a:r>
              <a:rPr lang="ru-RU" dirty="0" smtClean="0"/>
              <a:t>Медицинские учреждения финансировались на основе сметы </a:t>
            </a:r>
            <a:endParaRPr lang="en-US" dirty="0" smtClean="0"/>
          </a:p>
          <a:p>
            <a:r>
              <a:rPr lang="ru-RU" dirty="0" smtClean="0"/>
              <a:t>Новый экономический механизм</a:t>
            </a:r>
            <a:r>
              <a:rPr lang="en-US" dirty="0" smtClean="0"/>
              <a:t>: </a:t>
            </a:r>
          </a:p>
          <a:p>
            <a:pPr lvl="1"/>
            <a:r>
              <a:rPr lang="ru-RU" dirty="0" err="1" smtClean="0"/>
              <a:t>Подушевое</a:t>
            </a:r>
            <a:r>
              <a:rPr lang="ru-RU" dirty="0" smtClean="0"/>
              <a:t> финансирование первичного звена, которое выполняло роль </a:t>
            </a:r>
            <a:r>
              <a:rPr lang="ru-RU" dirty="0" err="1" smtClean="0"/>
              <a:t>фондодержателя</a:t>
            </a:r>
            <a:endParaRPr lang="en-US" dirty="0" smtClean="0"/>
          </a:p>
          <a:p>
            <a:r>
              <a:rPr lang="ru-RU" dirty="0" smtClean="0"/>
              <a:t>Введение системы </a:t>
            </a:r>
            <a:r>
              <a:rPr lang="ru-RU" dirty="0" err="1" smtClean="0"/>
              <a:t>ОМС</a:t>
            </a:r>
            <a:r>
              <a:rPr lang="en-US" dirty="0" smtClean="0"/>
              <a:t>:</a:t>
            </a:r>
          </a:p>
          <a:p>
            <a:pPr lvl="1"/>
            <a:r>
              <a:rPr lang="en-US" dirty="0" smtClean="0"/>
              <a:t>1993: “</a:t>
            </a:r>
            <a:r>
              <a:rPr lang="ru-RU" dirty="0" smtClean="0"/>
              <a:t>Методические рекомендации по выбору способа и организации оплаты медицинской помощи в системе обязательного медицинского страхования граждан Российской Федерации</a:t>
            </a:r>
            <a:r>
              <a:rPr lang="en-US" dirty="0" smtClean="0"/>
              <a:t>”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7C4694-ADFB-4069-9658-07895ECBF0A6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973665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Номер слайда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CE3C11E3-191A-4BBE-A06F-BF15F15FEE21}" type="slidenum">
              <a:rPr lang="ru-RU" b="0"/>
              <a:pPr eaLnBrk="1" hangingPunct="1"/>
              <a:t>3</a:t>
            </a:fld>
            <a:endParaRPr lang="ru-RU" b="0"/>
          </a:p>
        </p:txBody>
      </p:sp>
      <p:sp>
        <p:nvSpPr>
          <p:cNvPr id="16387" name="Rectangle 2"/>
          <p:cNvSpPr>
            <a:spLocks noGrp="1" noChangeArrowheads="1"/>
          </p:cNvSpPr>
          <p:nvPr>
            <p:ph type="title"/>
          </p:nvPr>
        </p:nvSpPr>
        <p:spPr>
          <a:xfrm>
            <a:off x="755650" y="277813"/>
            <a:ext cx="8388350" cy="1143000"/>
          </a:xfrm>
        </p:spPr>
        <p:txBody>
          <a:bodyPr>
            <a:normAutofit/>
          </a:bodyPr>
          <a:lstStyle/>
          <a:p>
            <a:pPr eaLnBrk="1" hangingPunct="1"/>
            <a:r>
              <a:rPr lang="ru-RU" sz="2800" b="1" dirty="0" smtClean="0">
                <a:latin typeface="Tahoma" pitchFamily="34" charset="0"/>
              </a:rPr>
              <a:t>Оплата медицинской помощи в системе ОМС: многообразие региональных моделей</a:t>
            </a:r>
          </a:p>
        </p:txBody>
      </p:sp>
      <p:sp>
        <p:nvSpPr>
          <p:cNvPr id="1638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1600200"/>
            <a:ext cx="7772400" cy="676275"/>
          </a:xfrm>
        </p:spPr>
        <p:txBody>
          <a:bodyPr/>
          <a:lstStyle/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ru-RU" sz="2000" b="1" smtClean="0"/>
              <a:t>	</a:t>
            </a:r>
            <a:r>
              <a:rPr lang="ru-RU" sz="1800" b="1" smtClean="0"/>
              <a:t>Распространенность методов оплаты </a:t>
            </a:r>
            <a:r>
              <a:rPr lang="ru-RU" sz="1800" b="1" smtClean="0">
                <a:solidFill>
                  <a:srgbClr val="333399"/>
                </a:solidFill>
              </a:rPr>
              <a:t>стационарной</a:t>
            </a:r>
            <a:r>
              <a:rPr lang="ru-RU" sz="1800" b="1" smtClean="0"/>
              <a:t> помощи в системе ОМС в субъектах РФ в 2004-2006 гг., в %</a:t>
            </a:r>
          </a:p>
        </p:txBody>
      </p:sp>
      <p:sp>
        <p:nvSpPr>
          <p:cNvPr id="16389" name="Rectangle 4"/>
          <p:cNvSpPr>
            <a:spLocks noChangeArrowheads="1"/>
          </p:cNvSpPr>
          <p:nvPr/>
        </p:nvSpPr>
        <p:spPr bwMode="auto">
          <a:xfrm>
            <a:off x="0" y="134778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graphicFrame>
        <p:nvGraphicFramePr>
          <p:cNvPr id="16390" name="Object 5"/>
          <p:cNvGraphicFramePr>
            <a:graphicFrameLocks noChangeAspect="1"/>
          </p:cNvGraphicFramePr>
          <p:nvPr/>
        </p:nvGraphicFramePr>
        <p:xfrm>
          <a:off x="468313" y="2133600"/>
          <a:ext cx="8675687" cy="4724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39" name="Диаграмма" r:id="rId3" imgW="6172078" imgH="4162285" progId="Excel.Chart.8">
                  <p:embed/>
                </p:oleObj>
              </mc:Choice>
              <mc:Fallback>
                <p:oleObj name="Диаграмма" r:id="rId3" imgW="6172078" imgH="4162285" progId="Excel.Chart.8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8313" y="2133600"/>
                        <a:ext cx="8675687" cy="4724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33206661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Номер слайда 6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7261B1AB-0BE6-4AF1-BBD6-5BC90F626729}" type="slidenum">
              <a:rPr lang="ru-RU" b="0"/>
              <a:pPr eaLnBrk="1" hangingPunct="1"/>
              <a:t>4</a:t>
            </a:fld>
            <a:endParaRPr lang="ru-RU" b="0"/>
          </a:p>
        </p:txBody>
      </p:sp>
      <p:sp>
        <p:nvSpPr>
          <p:cNvPr id="18435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z="3200" b="1" dirty="0" smtClean="0">
                <a:latin typeface="Tahoma" pitchFamily="34" charset="0"/>
              </a:rPr>
              <a:t>Новый закон об ОМС: централизация и унификация</a:t>
            </a:r>
          </a:p>
        </p:txBody>
      </p:sp>
      <p:sp>
        <p:nvSpPr>
          <p:cNvPr id="18436" name="Rectangle 5"/>
          <p:cNvSpPr>
            <a:spLocks noGrp="1" noChangeArrowheads="1"/>
          </p:cNvSpPr>
          <p:nvPr>
            <p:ph type="body" sz="half" idx="1"/>
          </p:nvPr>
        </p:nvSpPr>
        <p:spPr>
          <a:xfrm>
            <a:off x="900113" y="1844675"/>
            <a:ext cx="3370262" cy="4530725"/>
          </a:xfrm>
        </p:spPr>
        <p:txBody>
          <a:bodyPr>
            <a:normAutofit fontScale="92500" lnSpcReduction="20000"/>
          </a:bodyPr>
          <a:lstStyle/>
          <a:p>
            <a:pPr eaLnBrk="1" hangingPunct="1"/>
            <a:r>
              <a:rPr lang="ru-RU" sz="1700" dirty="0" smtClean="0">
                <a:latin typeface="Tahoma" pitchFamily="34" charset="0"/>
              </a:rPr>
              <a:t>Полная централизация взносов на ОМС работающего и неработающего населения</a:t>
            </a:r>
          </a:p>
          <a:p>
            <a:pPr eaLnBrk="1" hangingPunct="1"/>
            <a:endParaRPr lang="ru-RU" sz="1700" dirty="0" smtClean="0">
              <a:latin typeface="Tahoma" pitchFamily="34" charset="0"/>
            </a:endParaRPr>
          </a:p>
          <a:p>
            <a:pPr eaLnBrk="1" hangingPunct="1"/>
            <a:r>
              <a:rPr lang="ru-RU" sz="1700" dirty="0" smtClean="0">
                <a:latin typeface="Tahoma" pitchFamily="34" charset="0"/>
              </a:rPr>
              <a:t>Выравнивание финансового обеспечения территориальных программ ОМС на уровне единого </a:t>
            </a:r>
            <a:r>
              <a:rPr lang="ru-RU" sz="1700" dirty="0" err="1" smtClean="0">
                <a:latin typeface="Tahoma" pitchFamily="34" charset="0"/>
              </a:rPr>
              <a:t>подушевого</a:t>
            </a:r>
            <a:r>
              <a:rPr lang="ru-RU" sz="1700" dirty="0" smtClean="0">
                <a:latin typeface="Tahoma" pitchFamily="34" charset="0"/>
              </a:rPr>
              <a:t> норматива затрат</a:t>
            </a:r>
          </a:p>
          <a:p>
            <a:pPr eaLnBrk="1" hangingPunct="1"/>
            <a:endParaRPr lang="ru-RU" sz="1700" dirty="0" smtClean="0">
              <a:latin typeface="Tahoma" pitchFamily="34" charset="0"/>
            </a:endParaRPr>
          </a:p>
          <a:p>
            <a:pPr eaLnBrk="1" hangingPunct="1"/>
            <a:r>
              <a:rPr lang="ru-RU" sz="1700" dirty="0" smtClean="0">
                <a:latin typeface="Tahoma" pitchFamily="34" charset="0"/>
              </a:rPr>
              <a:t>Унификация методов оплаты медицинской помощи</a:t>
            </a:r>
          </a:p>
          <a:p>
            <a:endParaRPr lang="ru-RU" sz="1800" dirty="0" smtClean="0"/>
          </a:p>
          <a:p>
            <a:r>
              <a:rPr lang="ru-RU" sz="1800" dirty="0" smtClean="0"/>
              <a:t>Возможность </a:t>
            </a:r>
            <a:r>
              <a:rPr lang="ru-RU" sz="1800" dirty="0"/>
              <a:t>использовать более эффективные механизмы при </a:t>
            </a:r>
            <a:r>
              <a:rPr lang="ru-RU" sz="1800" dirty="0" err="1" smtClean="0"/>
              <a:t>распреде-лении</a:t>
            </a:r>
            <a:r>
              <a:rPr lang="ru-RU" sz="1800" dirty="0" smtClean="0"/>
              <a:t>  </a:t>
            </a:r>
            <a:r>
              <a:rPr lang="ru-RU" sz="1800" dirty="0"/>
              <a:t>дополнительных ресурсов поставщикам медицинских услуг</a:t>
            </a:r>
            <a:endParaRPr lang="en-US" sz="1800" dirty="0"/>
          </a:p>
          <a:p>
            <a:pPr eaLnBrk="1" hangingPunct="1"/>
            <a:endParaRPr lang="ru-RU" sz="1700" dirty="0" smtClean="0">
              <a:latin typeface="Tahoma" pitchFamily="34" charset="0"/>
            </a:endParaRPr>
          </a:p>
          <a:p>
            <a:pPr eaLnBrk="1" hangingPunct="1"/>
            <a:endParaRPr lang="ru-RU" sz="1700" dirty="0" smtClean="0">
              <a:latin typeface="Tahoma" pitchFamily="34" charset="0"/>
            </a:endParaRPr>
          </a:p>
        </p:txBody>
      </p:sp>
      <p:sp>
        <p:nvSpPr>
          <p:cNvPr id="18437" name="Rectangle 9"/>
          <p:cNvSpPr>
            <a:spLocks noChangeArrowheads="1"/>
          </p:cNvSpPr>
          <p:nvPr/>
        </p:nvSpPr>
        <p:spPr bwMode="auto">
          <a:xfrm>
            <a:off x="4572000" y="5445125"/>
            <a:ext cx="4321175" cy="549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ru-RU" sz="1000" b="0"/>
              <a:t>Источник: расчеты по данным Росстата, Минздравсоцразвития России, финансово-экономического обоснования проекта закона «Об обязательном медицинском страховании»</a:t>
            </a:r>
          </a:p>
        </p:txBody>
      </p:sp>
      <p:graphicFrame>
        <p:nvGraphicFramePr>
          <p:cNvPr id="18438" name="Объект 2"/>
          <p:cNvGraphicFramePr>
            <a:graphicFrameLocks noGrp="1" noChangeAspect="1"/>
          </p:cNvGraphicFramePr>
          <p:nvPr>
            <p:ph sz="half" idx="2"/>
          </p:nvPr>
        </p:nvGraphicFramePr>
        <p:xfrm>
          <a:off x="4140200" y="1557338"/>
          <a:ext cx="4752975" cy="36718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88" name="Диаграмма" r:id="rId3" imgW="4886241" imgH="5143470" progId="Excel.Chart.8">
                  <p:embed/>
                </p:oleObj>
              </mc:Choice>
              <mc:Fallback>
                <p:oleObj name="Диаграмма" r:id="rId3" imgW="4886241" imgH="5143470" progId="Excel.Chart.8">
                  <p:embed/>
                  <p:pic>
                    <p:nvPicPr>
                      <p:cNvPr id="0" name="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140200" y="1557338"/>
                        <a:ext cx="4752975" cy="36718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51434590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/>
              <a:t>Международные тенденции в оплате стационарной помощи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342900" lvl="1" indent="-342900">
              <a:buFont typeface="Arial" pitchFamily="34" charset="0"/>
              <a:buChar char="•"/>
            </a:pPr>
            <a:r>
              <a:rPr lang="ru-RU" sz="3500" b="1" dirty="0" smtClean="0"/>
              <a:t>Движение в направлении смешанных систем</a:t>
            </a:r>
            <a:r>
              <a:rPr lang="en-US" sz="3500" b="1" dirty="0" smtClean="0"/>
              <a:t>: </a:t>
            </a:r>
            <a:r>
              <a:rPr lang="ru-RU" sz="3500" dirty="0" smtClean="0"/>
              <a:t>оплата на базе клинико-статистических групп (КСГ/</a:t>
            </a:r>
            <a:r>
              <a:rPr lang="en-US" sz="3500" dirty="0" err="1" smtClean="0"/>
              <a:t>DRG</a:t>
            </a:r>
            <a:r>
              <a:rPr lang="ru-RU" sz="3500" dirty="0" smtClean="0"/>
              <a:t>)</a:t>
            </a:r>
            <a:r>
              <a:rPr lang="en-US" sz="3500" dirty="0" smtClean="0"/>
              <a:t>, </a:t>
            </a:r>
            <a:r>
              <a:rPr lang="ru-RU" sz="3500" dirty="0" smtClean="0"/>
              <a:t>часто с ограничением размера общего бюджета</a:t>
            </a:r>
            <a:endParaRPr lang="en-US" sz="3500" dirty="0" smtClean="0"/>
          </a:p>
          <a:p>
            <a:pPr lvl="1"/>
            <a:r>
              <a:rPr lang="ru-RU" b="1" dirty="0" smtClean="0"/>
              <a:t>КСГ</a:t>
            </a:r>
            <a:r>
              <a:rPr lang="en-US" b="1" dirty="0" smtClean="0"/>
              <a:t>: </a:t>
            </a:r>
            <a:r>
              <a:rPr lang="ru-RU" dirty="0" smtClean="0"/>
              <a:t>приводят в соответствие оплату и затраты на оказание медицинской помощи</a:t>
            </a:r>
            <a:r>
              <a:rPr lang="en-US" dirty="0" smtClean="0"/>
              <a:t>; </a:t>
            </a:r>
          </a:p>
          <a:p>
            <a:pPr lvl="1"/>
            <a:r>
              <a:rPr lang="ru-RU" b="1" dirty="0" smtClean="0"/>
              <a:t>Стимулируют самостоятельность в управлении </a:t>
            </a:r>
            <a:r>
              <a:rPr lang="ru-RU" dirty="0" smtClean="0"/>
              <a:t>и эффективное использование ресурсов стационара</a:t>
            </a:r>
            <a:r>
              <a:rPr lang="en-US" dirty="0" smtClean="0"/>
              <a:t>: </a:t>
            </a:r>
            <a:r>
              <a:rPr lang="ru-RU" dirty="0" smtClean="0"/>
              <a:t>кадров</a:t>
            </a:r>
            <a:r>
              <a:rPr lang="en-US" dirty="0" smtClean="0"/>
              <a:t>, </a:t>
            </a:r>
            <a:r>
              <a:rPr lang="ru-RU" dirty="0" smtClean="0"/>
              <a:t>оборудования и коечного фонда</a:t>
            </a:r>
            <a:endParaRPr lang="en-US" dirty="0" smtClean="0"/>
          </a:p>
          <a:p>
            <a:pPr lvl="1"/>
            <a:r>
              <a:rPr lang="ru-RU" b="1" dirty="0" smtClean="0"/>
              <a:t>Глобальный бюджет</a:t>
            </a:r>
            <a:r>
              <a:rPr lang="en-US" b="1" dirty="0" smtClean="0"/>
              <a:t> </a:t>
            </a:r>
            <a:r>
              <a:rPr lang="ru-RU" dirty="0" smtClean="0"/>
              <a:t>предотвращает риск эскалации затрат</a:t>
            </a: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7C4694-ADFB-4069-9658-07895ECBF0A6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477788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90600"/>
          </a:xfrm>
        </p:spPr>
        <p:txBody>
          <a:bodyPr>
            <a:noAutofit/>
          </a:bodyPr>
          <a:lstStyle/>
          <a:p>
            <a:r>
              <a:rPr lang="ru-RU" sz="3600" dirty="0" smtClean="0"/>
              <a:t>Использование КСГ в странах ОЭСР</a:t>
            </a:r>
            <a:endParaRPr lang="en-US" sz="3600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</p:nvPr>
        </p:nvGraphicFramePr>
        <p:xfrm>
          <a:off x="304800" y="762000"/>
          <a:ext cx="8458200" cy="5867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7C4694-ADFB-4069-9658-07895ECBF0A6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828436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219200"/>
          </a:xfrm>
        </p:spPr>
        <p:txBody>
          <a:bodyPr>
            <a:normAutofit/>
          </a:bodyPr>
          <a:lstStyle/>
          <a:p>
            <a:r>
              <a:rPr lang="ru-RU" dirty="0"/>
              <a:t>и</a:t>
            </a:r>
            <a:r>
              <a:rPr lang="ru-RU" dirty="0" smtClean="0"/>
              <a:t> их распространение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7C4694-ADFB-4069-9658-07895ECBF0A6}" type="slidenum">
              <a:rPr lang="en-US" smtClean="0"/>
              <a:pPr/>
              <a:t>7</a:t>
            </a:fld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762000" y="1676400"/>
            <a:ext cx="64152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/>
              <a:t>США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1600200" y="1905000"/>
            <a:ext cx="130760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/>
              <a:t>Португалия</a:t>
            </a:r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2286000" y="1371600"/>
            <a:ext cx="95987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/>
              <a:t>Бельгия</a:t>
            </a:r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2133600" y="2819400"/>
            <a:ext cx="119936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/>
              <a:t>Австралия</a:t>
            </a:r>
            <a:endParaRPr lang="en-US" dirty="0"/>
          </a:p>
        </p:txBody>
      </p:sp>
      <p:cxnSp>
        <p:nvCxnSpPr>
          <p:cNvPr id="16" name="Straight Arrow Connector 15"/>
          <p:cNvCxnSpPr/>
          <p:nvPr/>
        </p:nvCxnSpPr>
        <p:spPr>
          <a:xfrm>
            <a:off x="609600" y="5867400"/>
            <a:ext cx="8001000" cy="0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/>
          <p:nvPr/>
        </p:nvCxnSpPr>
        <p:spPr>
          <a:xfrm flipV="1">
            <a:off x="609600" y="609600"/>
            <a:ext cx="0" cy="5257800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Rectangle 24"/>
          <p:cNvSpPr/>
          <p:nvPr/>
        </p:nvSpPr>
        <p:spPr>
          <a:xfrm>
            <a:off x="3733800" y="6324600"/>
            <a:ext cx="167789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/>
              <a:t>Год внедрения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27" name="Rectangle 26"/>
          <p:cNvSpPr/>
          <p:nvPr/>
        </p:nvSpPr>
        <p:spPr>
          <a:xfrm>
            <a:off x="2895600" y="3048000"/>
            <a:ext cx="116269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/>
              <a:t>Ирландия</a:t>
            </a:r>
            <a:endParaRPr lang="en-US" dirty="0"/>
          </a:p>
        </p:txBody>
      </p:sp>
      <p:sp>
        <p:nvSpPr>
          <p:cNvPr id="28" name="Rectangle 27"/>
          <p:cNvSpPr/>
          <p:nvPr/>
        </p:nvSpPr>
        <p:spPr>
          <a:xfrm>
            <a:off x="2286000" y="3657600"/>
            <a:ext cx="181742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/>
              <a:t>Великобритания</a:t>
            </a:r>
            <a:endParaRPr lang="en-US" dirty="0"/>
          </a:p>
        </p:txBody>
      </p:sp>
      <p:sp>
        <p:nvSpPr>
          <p:cNvPr id="29" name="Rectangle 28"/>
          <p:cNvSpPr/>
          <p:nvPr/>
        </p:nvSpPr>
        <p:spPr>
          <a:xfrm>
            <a:off x="3200400" y="1447800"/>
            <a:ext cx="98456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/>
              <a:t>Венгрия</a:t>
            </a:r>
            <a:endParaRPr lang="en-US" dirty="0"/>
          </a:p>
        </p:txBody>
      </p:sp>
      <p:sp>
        <p:nvSpPr>
          <p:cNvPr id="30" name="Rectangle 29"/>
          <p:cNvSpPr/>
          <p:nvPr/>
        </p:nvSpPr>
        <p:spPr>
          <a:xfrm>
            <a:off x="3886200" y="1905000"/>
            <a:ext cx="88357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/>
              <a:t>Италия</a:t>
            </a:r>
            <a:endParaRPr lang="en-US" dirty="0"/>
          </a:p>
        </p:txBody>
      </p:sp>
      <p:sp>
        <p:nvSpPr>
          <p:cNvPr id="31" name="Rectangle 30"/>
          <p:cNvSpPr/>
          <p:nvPr/>
        </p:nvSpPr>
        <p:spPr>
          <a:xfrm>
            <a:off x="3810000" y="2743200"/>
            <a:ext cx="176779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/>
              <a:t>Новая Зеландия</a:t>
            </a:r>
            <a:endParaRPr lang="en-US" dirty="0"/>
          </a:p>
        </p:txBody>
      </p:sp>
      <p:sp>
        <p:nvSpPr>
          <p:cNvPr id="32" name="Rectangle 31"/>
          <p:cNvSpPr/>
          <p:nvPr/>
        </p:nvSpPr>
        <p:spPr>
          <a:xfrm>
            <a:off x="3886200" y="4191000"/>
            <a:ext cx="80182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/>
              <a:t>Дания</a:t>
            </a:r>
            <a:endParaRPr lang="en-US" dirty="0"/>
          </a:p>
        </p:txBody>
      </p:sp>
      <p:sp>
        <p:nvSpPr>
          <p:cNvPr id="33" name="Rectangle 32"/>
          <p:cNvSpPr/>
          <p:nvPr/>
        </p:nvSpPr>
        <p:spPr>
          <a:xfrm>
            <a:off x="4267200" y="4659868"/>
            <a:ext cx="130516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/>
              <a:t>Финляндия</a:t>
            </a:r>
            <a:endParaRPr lang="en-US" dirty="0"/>
          </a:p>
        </p:txBody>
      </p:sp>
      <p:sp>
        <p:nvSpPr>
          <p:cNvPr id="34" name="Rectangle 33"/>
          <p:cNvSpPr/>
          <p:nvPr/>
        </p:nvSpPr>
        <p:spPr>
          <a:xfrm>
            <a:off x="4876800" y="4191000"/>
            <a:ext cx="97013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/>
              <a:t>Швеция</a:t>
            </a:r>
            <a:endParaRPr lang="en-US" dirty="0"/>
          </a:p>
        </p:txBody>
      </p:sp>
      <p:sp>
        <p:nvSpPr>
          <p:cNvPr id="35" name="Rectangle 34"/>
          <p:cNvSpPr/>
          <p:nvPr/>
        </p:nvSpPr>
        <p:spPr>
          <a:xfrm>
            <a:off x="3962400" y="1143000"/>
            <a:ext cx="224292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/>
              <a:t>Испания </a:t>
            </a:r>
            <a:r>
              <a:rPr lang="en-US" dirty="0" smtClean="0"/>
              <a:t>(</a:t>
            </a:r>
            <a:r>
              <a:rPr lang="ru-RU" dirty="0" smtClean="0"/>
              <a:t>Каталония</a:t>
            </a:r>
            <a:r>
              <a:rPr lang="en-US" dirty="0" smtClean="0"/>
              <a:t>)</a:t>
            </a:r>
            <a:endParaRPr lang="en-US" dirty="0"/>
          </a:p>
        </p:txBody>
      </p:sp>
      <p:sp>
        <p:nvSpPr>
          <p:cNvPr id="36" name="Rectangle 35"/>
          <p:cNvSpPr/>
          <p:nvPr/>
        </p:nvSpPr>
        <p:spPr>
          <a:xfrm>
            <a:off x="5105400" y="4572000"/>
            <a:ext cx="111280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/>
              <a:t>Норвегия</a:t>
            </a:r>
            <a:endParaRPr lang="en-US" dirty="0"/>
          </a:p>
        </p:txBody>
      </p:sp>
      <p:sp>
        <p:nvSpPr>
          <p:cNvPr id="37" name="Rectangle 36"/>
          <p:cNvSpPr/>
          <p:nvPr/>
        </p:nvSpPr>
        <p:spPr>
          <a:xfrm>
            <a:off x="4572000" y="1752600"/>
            <a:ext cx="491294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/>
              <a:t>Мексика </a:t>
            </a:r>
            <a:r>
              <a:rPr lang="en-US" dirty="0" smtClean="0"/>
              <a:t>(</a:t>
            </a:r>
            <a:r>
              <a:rPr lang="ru-RU" dirty="0" smtClean="0"/>
              <a:t>Мексиканский ин-т соц. обеспечения</a:t>
            </a:r>
            <a:r>
              <a:rPr lang="en-US" dirty="0" smtClean="0"/>
              <a:t>)</a:t>
            </a:r>
            <a:endParaRPr lang="en-US" dirty="0"/>
          </a:p>
        </p:txBody>
      </p:sp>
      <p:sp>
        <p:nvSpPr>
          <p:cNvPr id="38" name="Rectangle 37"/>
          <p:cNvSpPr/>
          <p:nvPr/>
        </p:nvSpPr>
        <p:spPr>
          <a:xfrm>
            <a:off x="5257800" y="1447800"/>
            <a:ext cx="132760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/>
              <a:t>Швейцария</a:t>
            </a:r>
            <a:endParaRPr lang="en-US" dirty="0"/>
          </a:p>
        </p:txBody>
      </p:sp>
      <p:sp>
        <p:nvSpPr>
          <p:cNvPr id="39" name="Rectangle 38"/>
          <p:cNvSpPr/>
          <p:nvPr/>
        </p:nvSpPr>
        <p:spPr>
          <a:xfrm>
            <a:off x="5715000" y="4191000"/>
            <a:ext cx="114326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/>
              <a:t>Исландия</a:t>
            </a:r>
            <a:endParaRPr lang="en-US" dirty="0"/>
          </a:p>
        </p:txBody>
      </p:sp>
      <p:sp>
        <p:nvSpPr>
          <p:cNvPr id="40" name="Rectangle 39"/>
          <p:cNvSpPr/>
          <p:nvPr/>
        </p:nvSpPr>
        <p:spPr>
          <a:xfrm>
            <a:off x="5410200" y="2895600"/>
            <a:ext cx="113043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/>
              <a:t>Словения</a:t>
            </a:r>
            <a:endParaRPr lang="en-US" dirty="0"/>
          </a:p>
        </p:txBody>
      </p:sp>
      <p:sp>
        <p:nvSpPr>
          <p:cNvPr id="41" name="Rectangle 40"/>
          <p:cNvSpPr/>
          <p:nvPr/>
        </p:nvSpPr>
        <p:spPr>
          <a:xfrm>
            <a:off x="5410200" y="5181600"/>
            <a:ext cx="112184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/>
              <a:t>Германия</a:t>
            </a:r>
            <a:endParaRPr lang="en-US" dirty="0"/>
          </a:p>
        </p:txBody>
      </p:sp>
      <p:sp>
        <p:nvSpPr>
          <p:cNvPr id="42" name="Rectangle 41"/>
          <p:cNvSpPr/>
          <p:nvPr/>
        </p:nvSpPr>
        <p:spPr>
          <a:xfrm>
            <a:off x="6204582" y="4490830"/>
            <a:ext cx="97558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/>
              <a:t>Эстония</a:t>
            </a:r>
            <a:endParaRPr lang="en-US" dirty="0"/>
          </a:p>
        </p:txBody>
      </p:sp>
      <p:sp>
        <p:nvSpPr>
          <p:cNvPr id="43" name="Rectangle 42"/>
          <p:cNvSpPr/>
          <p:nvPr/>
        </p:nvSpPr>
        <p:spPr>
          <a:xfrm>
            <a:off x="6019800" y="1973365"/>
            <a:ext cx="225260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/>
              <a:t>Чешская Республика</a:t>
            </a:r>
            <a:endParaRPr lang="en-US" dirty="0"/>
          </a:p>
        </p:txBody>
      </p:sp>
      <p:sp>
        <p:nvSpPr>
          <p:cNvPr id="44" name="Rectangle 43"/>
          <p:cNvSpPr/>
          <p:nvPr/>
        </p:nvSpPr>
        <p:spPr>
          <a:xfrm>
            <a:off x="6324600" y="3657600"/>
            <a:ext cx="95141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/>
              <a:t>Польша</a:t>
            </a:r>
            <a:endParaRPr lang="en-US" dirty="0"/>
          </a:p>
        </p:txBody>
      </p:sp>
      <p:sp>
        <p:nvSpPr>
          <p:cNvPr id="45" name="Rectangle 44"/>
          <p:cNvSpPr/>
          <p:nvPr/>
        </p:nvSpPr>
        <p:spPr>
          <a:xfrm>
            <a:off x="6629400" y="5257800"/>
            <a:ext cx="132760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/>
              <a:t>Швейцария</a:t>
            </a:r>
            <a:endParaRPr lang="en-US" dirty="0"/>
          </a:p>
        </p:txBody>
      </p:sp>
      <p:sp>
        <p:nvSpPr>
          <p:cNvPr id="46" name="Rectangle 45"/>
          <p:cNvSpPr/>
          <p:nvPr/>
        </p:nvSpPr>
        <p:spPr>
          <a:xfrm>
            <a:off x="7239000" y="1447800"/>
            <a:ext cx="86427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/>
              <a:t>Греция</a:t>
            </a:r>
            <a:endParaRPr lang="en-US" dirty="0"/>
          </a:p>
        </p:txBody>
      </p:sp>
      <p:sp>
        <p:nvSpPr>
          <p:cNvPr id="47" name="Rectangle 46"/>
          <p:cNvSpPr/>
          <p:nvPr/>
        </p:nvSpPr>
        <p:spPr>
          <a:xfrm>
            <a:off x="6934200" y="5029200"/>
            <a:ext cx="239847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/>
              <a:t>Словацкая Республика</a:t>
            </a:r>
            <a:endParaRPr lang="en-US" dirty="0"/>
          </a:p>
        </p:txBody>
      </p:sp>
      <p:sp>
        <p:nvSpPr>
          <p:cNvPr id="48" name="Rectangle 47"/>
          <p:cNvSpPr/>
          <p:nvPr/>
        </p:nvSpPr>
        <p:spPr>
          <a:xfrm>
            <a:off x="7620000" y="5943600"/>
            <a:ext cx="65274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2014</a:t>
            </a:r>
            <a:endParaRPr lang="en-US" dirty="0"/>
          </a:p>
        </p:txBody>
      </p:sp>
      <p:sp>
        <p:nvSpPr>
          <p:cNvPr id="49" name="Rectangle 48"/>
          <p:cNvSpPr/>
          <p:nvPr/>
        </p:nvSpPr>
        <p:spPr>
          <a:xfrm>
            <a:off x="5715000" y="5943600"/>
            <a:ext cx="65274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2003</a:t>
            </a:r>
            <a:endParaRPr lang="en-US" dirty="0"/>
          </a:p>
        </p:txBody>
      </p:sp>
      <p:sp>
        <p:nvSpPr>
          <p:cNvPr id="50" name="Rectangle 49"/>
          <p:cNvSpPr/>
          <p:nvPr/>
        </p:nvSpPr>
        <p:spPr>
          <a:xfrm>
            <a:off x="4419600" y="5943600"/>
            <a:ext cx="65274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1995</a:t>
            </a:r>
            <a:endParaRPr lang="en-US" dirty="0"/>
          </a:p>
        </p:txBody>
      </p:sp>
      <p:sp>
        <p:nvSpPr>
          <p:cNvPr id="51" name="Rectangle 50"/>
          <p:cNvSpPr/>
          <p:nvPr/>
        </p:nvSpPr>
        <p:spPr>
          <a:xfrm>
            <a:off x="2667000" y="5943600"/>
            <a:ext cx="65274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1992</a:t>
            </a:r>
            <a:endParaRPr lang="en-US" dirty="0"/>
          </a:p>
        </p:txBody>
      </p:sp>
      <p:sp>
        <p:nvSpPr>
          <p:cNvPr id="52" name="Rectangle 51"/>
          <p:cNvSpPr/>
          <p:nvPr/>
        </p:nvSpPr>
        <p:spPr>
          <a:xfrm>
            <a:off x="762000" y="5943600"/>
            <a:ext cx="65274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1983</a:t>
            </a:r>
            <a:endParaRPr lang="en-US" dirty="0"/>
          </a:p>
        </p:txBody>
      </p:sp>
      <p:sp>
        <p:nvSpPr>
          <p:cNvPr id="53" name="Oval 52"/>
          <p:cNvSpPr/>
          <p:nvPr/>
        </p:nvSpPr>
        <p:spPr>
          <a:xfrm>
            <a:off x="762000" y="1066800"/>
            <a:ext cx="8001000" cy="14478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" name="Oval 53"/>
          <p:cNvSpPr/>
          <p:nvPr/>
        </p:nvSpPr>
        <p:spPr>
          <a:xfrm>
            <a:off x="1905000" y="2590800"/>
            <a:ext cx="4648200" cy="9906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Oval 54"/>
          <p:cNvSpPr/>
          <p:nvPr/>
        </p:nvSpPr>
        <p:spPr>
          <a:xfrm>
            <a:off x="1981200" y="3657600"/>
            <a:ext cx="5410200" cy="4572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" name="Oval 55"/>
          <p:cNvSpPr/>
          <p:nvPr/>
        </p:nvSpPr>
        <p:spPr>
          <a:xfrm>
            <a:off x="3429000" y="4191000"/>
            <a:ext cx="3733800" cy="7620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Oval 56"/>
          <p:cNvSpPr/>
          <p:nvPr/>
        </p:nvSpPr>
        <p:spPr>
          <a:xfrm>
            <a:off x="5181600" y="4953000"/>
            <a:ext cx="3733800" cy="7620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" name="Rectangle 57"/>
          <p:cNvSpPr/>
          <p:nvPr/>
        </p:nvSpPr>
        <p:spPr>
          <a:xfrm>
            <a:off x="914400" y="2971800"/>
            <a:ext cx="94590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b"/>
            <a:r>
              <a:rPr lang="en-US" b="1" dirty="0" smtClean="0">
                <a:solidFill>
                  <a:srgbClr val="000000"/>
                </a:solidFill>
              </a:rPr>
              <a:t>AR-DRG</a:t>
            </a:r>
            <a:endParaRPr lang="en-US" b="1" dirty="0">
              <a:solidFill>
                <a:srgbClr val="000000"/>
              </a:solidFill>
            </a:endParaRPr>
          </a:p>
        </p:txBody>
      </p:sp>
      <p:sp>
        <p:nvSpPr>
          <p:cNvPr id="59" name="Rectangle 58"/>
          <p:cNvSpPr/>
          <p:nvPr/>
        </p:nvSpPr>
        <p:spPr>
          <a:xfrm>
            <a:off x="7391400" y="914400"/>
            <a:ext cx="106933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b"/>
            <a:r>
              <a:rPr lang="en-US" b="1" dirty="0" smtClean="0">
                <a:solidFill>
                  <a:srgbClr val="000000"/>
                </a:solidFill>
              </a:rPr>
              <a:t>APR-DRG</a:t>
            </a:r>
            <a:endParaRPr lang="en-US" b="1" dirty="0">
              <a:solidFill>
                <a:srgbClr val="000000"/>
              </a:solidFill>
            </a:endParaRPr>
          </a:p>
        </p:txBody>
      </p:sp>
      <p:sp>
        <p:nvSpPr>
          <p:cNvPr id="60" name="Rectangle 59"/>
          <p:cNvSpPr/>
          <p:nvPr/>
        </p:nvSpPr>
        <p:spPr>
          <a:xfrm>
            <a:off x="7467600" y="3657600"/>
            <a:ext cx="109799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b"/>
            <a:r>
              <a:rPr lang="en-US" b="1" dirty="0" smtClean="0">
                <a:solidFill>
                  <a:srgbClr val="000000"/>
                </a:solidFill>
              </a:rPr>
              <a:t>HRG-DRG</a:t>
            </a:r>
            <a:endParaRPr lang="en-US" b="1" dirty="0">
              <a:solidFill>
                <a:srgbClr val="000000"/>
              </a:solidFill>
            </a:endParaRPr>
          </a:p>
        </p:txBody>
      </p:sp>
      <p:sp>
        <p:nvSpPr>
          <p:cNvPr id="61" name="Rectangle 60"/>
          <p:cNvSpPr/>
          <p:nvPr/>
        </p:nvSpPr>
        <p:spPr>
          <a:xfrm>
            <a:off x="2133600" y="4343400"/>
            <a:ext cx="130696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b"/>
            <a:r>
              <a:rPr lang="en-US" b="1" dirty="0" smtClean="0">
                <a:solidFill>
                  <a:srgbClr val="000000"/>
                </a:solidFill>
              </a:rPr>
              <a:t>Nordic-DRG</a:t>
            </a:r>
            <a:endParaRPr lang="en-US" b="1" dirty="0">
              <a:solidFill>
                <a:srgbClr val="000000"/>
              </a:solidFill>
            </a:endParaRPr>
          </a:p>
        </p:txBody>
      </p:sp>
      <p:sp>
        <p:nvSpPr>
          <p:cNvPr id="62" name="Rectangle 61"/>
          <p:cNvSpPr/>
          <p:nvPr/>
        </p:nvSpPr>
        <p:spPr>
          <a:xfrm>
            <a:off x="4343400" y="5181600"/>
            <a:ext cx="82407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b"/>
            <a:r>
              <a:rPr lang="en-US" b="1" dirty="0" smtClean="0">
                <a:solidFill>
                  <a:srgbClr val="000000"/>
                </a:solidFill>
              </a:rPr>
              <a:t>G-DRG</a:t>
            </a:r>
            <a:endParaRPr lang="en-US" b="1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265398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Titel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14400"/>
          </a:xfrm>
        </p:spPr>
        <p:txBody>
          <a:bodyPr>
            <a:normAutofit fontScale="90000"/>
          </a:bodyPr>
          <a:lstStyle/>
          <a:p>
            <a:pPr marL="514350" indent="-514350" eaLnBrk="1" hangingPunct="1"/>
            <a:r>
              <a:rPr 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Оплата по законченному случаю на основе КСГ может</a:t>
            </a:r>
            <a:r>
              <a:rPr lang="en-GB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...</a:t>
            </a:r>
          </a:p>
        </p:txBody>
      </p:sp>
      <p:sp>
        <p:nvSpPr>
          <p:cNvPr id="54275" name="Inhaltsplatzhalter 2"/>
          <p:cNvSpPr>
            <a:spLocks noGrp="1"/>
          </p:cNvSpPr>
          <p:nvPr>
            <p:ph idx="1"/>
          </p:nvPr>
        </p:nvSpPr>
        <p:spPr>
          <a:xfrm>
            <a:off x="152400" y="990600"/>
            <a:ext cx="8972550" cy="5715000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en-GB" sz="2000" dirty="0" smtClean="0"/>
              <a:t>-	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Облегчить процесс точного и прозрачного измерения результатов работы</a:t>
            </a:r>
            <a:r>
              <a:rPr lang="en-GB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стационаров и объемов оказанных больницами услуг;</a:t>
            </a:r>
            <a:endParaRPr lang="en-GB" sz="2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buFontTx/>
              <a:buChar char="-"/>
            </a:pP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Обеспечить более целесообразное и справедливое распределение ресурсов  благодаря использованию группировки пролеченных в стационаре случаев по сравнению с оплатой по койко-дню и оплатой за отдельные услуги;</a:t>
            </a:r>
            <a:endParaRPr lang="en-US" sz="2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buFontTx/>
              <a:buChar char="-"/>
            </a:pP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Привести к повышению эффективности и качества оказания медицинской помощи благодаря  совершенствованию системы документирования внутренних процессов (в том числа кодирования операций) и росту управленческого потенциала; </a:t>
            </a:r>
            <a:endParaRPr lang="en-GB" sz="2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buFontTx/>
              <a:buChar char="-"/>
            </a:pP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Обеспечить сдерживание  затрат благодаря сокращению длительности пребывания в стационаре; </a:t>
            </a:r>
            <a:endParaRPr lang="ru-RU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buFontTx/>
              <a:buChar char="-"/>
            </a:pP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Стимулировать внедрение более эффективных инновационных медицинских технологий.</a:t>
            </a:r>
            <a:endParaRPr lang="en-GB" sz="2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4276" name="Foliennummernplatzhalt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F35A65A4-A753-4347-999D-8D2B18D622E5}" type="slidenum">
              <a:rPr lang="en-GB" smtClean="0">
                <a:latin typeface="Arial" pitchFamily="34" charset="0"/>
                <a:cs typeface="Arial" pitchFamily="34" charset="0"/>
              </a:rPr>
              <a:pPr/>
              <a:t>8</a:t>
            </a:fld>
            <a:endParaRPr lang="en-GB" dirty="0" smtClean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736917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74638"/>
            <a:ext cx="9067800" cy="1143000"/>
          </a:xfrm>
        </p:spPr>
        <p:txBody>
          <a:bodyPr>
            <a:normAutofit fontScale="90000"/>
          </a:bodyPr>
          <a:lstStyle/>
          <a:p>
            <a:r>
              <a:rPr lang="ru-RU" b="1" dirty="0" smtClean="0"/>
              <a:t>Этап</a:t>
            </a:r>
            <a:r>
              <a:rPr lang="en-US" b="1" dirty="0" smtClean="0"/>
              <a:t> </a:t>
            </a:r>
            <a:r>
              <a:rPr lang="en-US" b="1" dirty="0"/>
              <a:t>I: </a:t>
            </a:r>
            <a:r>
              <a:rPr lang="ru-RU" b="1" dirty="0" smtClean="0"/>
              <a:t>разработка российской модели КСГ.</a:t>
            </a:r>
            <a:endParaRPr lang="en-US" b="1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7C4694-ADFB-4069-9658-07895ECBF0A6}" type="slidenum">
              <a:rPr lang="en-US" smtClean="0"/>
              <a:pPr/>
              <a:t>9</a:t>
            </a:fld>
            <a:endParaRPr lang="en-US"/>
          </a:p>
        </p:txBody>
      </p:sp>
      <p:graphicFrame>
        <p:nvGraphicFramePr>
          <p:cNvPr id="5" name="Diagram 4"/>
          <p:cNvGraphicFramePr/>
          <p:nvPr>
            <p:extLst>
              <p:ext uri="{D42A27DB-BD31-4B8C-83A1-F6EECF244321}">
                <p14:modId xmlns:p14="http://schemas.microsoft.com/office/powerpoint/2010/main" val="2062540961"/>
              </p:ext>
            </p:extLst>
          </p:nvPr>
        </p:nvGraphicFramePr>
        <p:xfrm>
          <a:off x="228600" y="1371600"/>
          <a:ext cx="8763000" cy="5486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88662792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dirty="0" smtClean="0"/>
              <a:t>Система оплаты лечения в стационаре в регионах-участниках проекта</a:t>
            </a:r>
            <a:endParaRPr lang="en-US" sz="3200" b="1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98610818"/>
              </p:ext>
            </p:extLst>
          </p:nvPr>
        </p:nvGraphicFramePr>
        <p:xfrm>
          <a:off x="457200" y="1600200"/>
          <a:ext cx="8229600" cy="3845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/>
                <a:gridCol w="2057400"/>
                <a:gridCol w="2057400"/>
                <a:gridCol w="2057400"/>
              </a:tblGrid>
              <a:tr h="76200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Киров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Липецк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Томск</a:t>
                      </a:r>
                      <a:endParaRPr lang="en-US" dirty="0"/>
                    </a:p>
                  </a:txBody>
                  <a:tcPr/>
                </a:tc>
              </a:tr>
              <a:tr h="1346200">
                <a:tc>
                  <a:txBody>
                    <a:bodyPr/>
                    <a:lstStyle/>
                    <a:p>
                      <a:r>
                        <a:rPr lang="ru-RU" dirty="0" smtClean="0"/>
                        <a:t>Методы оплаты, которые использовались в начале</a:t>
                      </a:r>
                      <a:r>
                        <a:rPr lang="en-US" dirty="0" smtClean="0"/>
                        <a:t>  </a:t>
                      </a:r>
                      <a:r>
                        <a:rPr lang="en-US" dirty="0" smtClean="0"/>
                        <a:t>2012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За</a:t>
                      </a:r>
                      <a:r>
                        <a:rPr lang="ru-RU" sz="18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законченный случай</a:t>
                      </a: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+ </a:t>
                      </a:r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МЭС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Койкодень</a:t>
                      </a: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Койкодень</a:t>
                      </a:r>
                      <a:r>
                        <a:rPr lang="ru-RU" sz="18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с </a:t>
                      </a:r>
                      <a:r>
                        <a:rPr lang="ru-RU" sz="1800" kern="1200" baseline="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дифференциациейв</a:t>
                      </a:r>
                      <a:r>
                        <a:rPr lang="ru-RU" sz="18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соответствии с профилем лечебного учреждения</a:t>
                      </a:r>
                      <a:endParaRPr lang="en-US" dirty="0"/>
                    </a:p>
                  </a:txBody>
                  <a:tcPr/>
                </a:tc>
              </a:tr>
              <a:tr h="1346200">
                <a:tc>
                  <a:txBody>
                    <a:bodyPr/>
                    <a:lstStyle/>
                    <a:p>
                      <a:r>
                        <a:rPr lang="ru-RU" dirty="0" smtClean="0"/>
                        <a:t>Методы</a:t>
                      </a:r>
                      <a:r>
                        <a:rPr lang="ru-RU" baseline="0" dirty="0" smtClean="0"/>
                        <a:t> оплаты, введенные в</a:t>
                      </a:r>
                      <a:r>
                        <a:rPr lang="en-US" dirty="0" smtClean="0"/>
                        <a:t> </a:t>
                      </a:r>
                      <a:r>
                        <a:rPr lang="en-US" dirty="0" smtClean="0"/>
                        <a:t>2013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КСГ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КСГ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+ </a:t>
                      </a:r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ставки КСГ за индивидуальные услуги</a:t>
                      </a: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(</a:t>
                      </a:r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онкология</a:t>
                      </a: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7C4694-ADFB-4069-9658-07895ECBF0A6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27254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304800"/>
            <a:ext cx="8763000" cy="1143000"/>
          </a:xfrm>
        </p:spPr>
        <p:txBody>
          <a:bodyPr>
            <a:normAutofit fontScale="90000"/>
          </a:bodyPr>
          <a:lstStyle/>
          <a:p>
            <a:r>
              <a:rPr lang="ru-RU" sz="3600" b="1" dirty="0"/>
              <a:t>Результаты </a:t>
            </a:r>
            <a:r>
              <a:rPr lang="ru-RU" sz="3600" b="1" dirty="0" smtClean="0"/>
              <a:t>реализации проекта</a:t>
            </a:r>
            <a:r>
              <a:rPr lang="en-US" sz="3600" b="1" dirty="0" smtClean="0"/>
              <a:t> </a:t>
            </a:r>
            <a:r>
              <a:rPr lang="ru-RU" sz="3600" b="1" dirty="0" smtClean="0"/>
              <a:t>по переходу на оплату стационарной помощи на основе КСГ</a:t>
            </a:r>
            <a:endParaRPr lang="en-US" sz="36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4953000"/>
          </a:xfrm>
        </p:spPr>
        <p:txBody>
          <a:bodyPr>
            <a:normAutofit fontScale="25000" lnSpcReduction="20000"/>
          </a:bodyPr>
          <a:lstStyle/>
          <a:p>
            <a:r>
              <a:rPr lang="ru-RU" sz="7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Разработана российская модель КСГ, включающая 201 группу. Модель рекомендована к использованию регионами для оплаты стационарной помощи в системе ОМС Минздравом РФ и ФОМС.</a:t>
            </a:r>
          </a:p>
          <a:p>
            <a:r>
              <a:rPr lang="ru-RU" sz="7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Во </a:t>
            </a:r>
            <a:r>
              <a:rPr lang="ru-RU" sz="7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всех пилотных регионах отмечалась тенденция к </a:t>
            </a:r>
            <a:r>
              <a:rPr lang="ru-RU" sz="7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снижению </a:t>
            </a:r>
            <a:r>
              <a:rPr lang="ru-RU" sz="7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средней длительности пребывания больных в стационаре; наиболее выраженная в Липецкой области, ранее </a:t>
            </a:r>
            <a:r>
              <a:rPr lang="ru-RU" sz="7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использовавшей </a:t>
            </a:r>
            <a:r>
              <a:rPr lang="ru-RU" sz="7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метод оплаты за койко-день. </a:t>
            </a:r>
            <a:endParaRPr lang="ru-RU" sz="7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7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Также </a:t>
            </a:r>
            <a:r>
              <a:rPr lang="ru-RU" sz="7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 всех трех регионах процесс перехода на систему КСГ сопровождался некоторым ростом среднего </a:t>
            </a:r>
            <a:r>
              <a:rPr lang="ru-RU" sz="7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сложности пролеченного случая </a:t>
            </a:r>
            <a:r>
              <a:rPr lang="ru-RU" sz="7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стационарах областного уровня, что свидетельствует о тенденции к улучшению маршрутизации пациентов. </a:t>
            </a:r>
            <a:endParaRPr lang="ru-RU" sz="7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7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Наметилась </a:t>
            </a:r>
            <a:r>
              <a:rPr lang="ru-RU" sz="7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тенденция к выравниваю тарифов за лечение одинаковых случаев. </a:t>
            </a:r>
            <a:endParaRPr lang="ru-RU" sz="7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7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Во </a:t>
            </a:r>
            <a:r>
              <a:rPr lang="ru-RU" sz="7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всех регионах существенно улучшилась ситуация с качеством кодирования медицинской </a:t>
            </a:r>
            <a:r>
              <a:rPr lang="ru-RU" sz="7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информации </a:t>
            </a:r>
          </a:p>
          <a:p>
            <a:r>
              <a:rPr lang="ru-RU" sz="7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Повысился </a:t>
            </a:r>
            <a:r>
              <a:rPr lang="ru-RU" sz="7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аналитический потенциал специалистов ТФОМС и главных врачей медицинских организаций. </a:t>
            </a:r>
            <a:endParaRPr lang="en-US" sz="7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7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Ни в одном из регионов не наблюдалось финансовой разбалансированности системы. Ожидаемых негативных эффектов - роста числа госпитализаций и резкого сокращения средней продолжительности пребывания в стационаре - не проявилось. </a:t>
            </a:r>
            <a:endParaRPr lang="en-US" sz="7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7C4694-ADFB-4069-9658-07895ECBF0A6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385974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7C4694-ADFB-4069-9658-07895ECBF0A6}" type="slidenum">
              <a:rPr lang="en-US" smtClean="0"/>
              <a:pPr/>
              <a:t>12</a:t>
            </a:fld>
            <a:endParaRPr lang="en-US"/>
          </a:p>
        </p:txBody>
      </p:sp>
      <p:graphicFrame>
        <p:nvGraphicFramePr>
          <p:cNvPr id="3" name="Diagram 2"/>
          <p:cNvGraphicFramePr/>
          <p:nvPr>
            <p:extLst>
              <p:ext uri="{D42A27DB-BD31-4B8C-83A1-F6EECF244321}">
                <p14:modId xmlns:p14="http://schemas.microsoft.com/office/powerpoint/2010/main" val="1715277877"/>
              </p:ext>
            </p:extLst>
          </p:nvPr>
        </p:nvGraphicFramePr>
        <p:xfrm>
          <a:off x="228600" y="1371600"/>
          <a:ext cx="8763000" cy="5486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Title 1"/>
          <p:cNvSpPr txBox="1">
            <a:spLocks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>
            <a:normAutofit fontScale="82500" lnSpcReduction="1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 dirty="0" smtClean="0"/>
              <a:t>II </a:t>
            </a:r>
            <a:r>
              <a:rPr lang="ru-RU" b="1" dirty="0" smtClean="0"/>
              <a:t>Этап. Совершенствование российской модели </a:t>
            </a:r>
            <a:r>
              <a:rPr lang="ru-RU" b="1" dirty="0" smtClean="0"/>
              <a:t>и тиражирование</a:t>
            </a:r>
            <a:r>
              <a:rPr lang="en-US" b="1" dirty="0" smtClean="0"/>
              <a:t> </a:t>
            </a:r>
            <a:r>
              <a:rPr lang="ru-RU" b="1" dirty="0" smtClean="0"/>
              <a:t>КСГ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52966484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514600"/>
            <a:ext cx="8229600" cy="1554162"/>
          </a:xfrm>
        </p:spPr>
        <p:txBody>
          <a:bodyPr>
            <a:normAutofit/>
          </a:bodyPr>
          <a:lstStyle/>
          <a:p>
            <a:r>
              <a:rPr lang="ru-RU" b="1" dirty="0" smtClean="0"/>
              <a:t>Спасибо за внимание</a:t>
            </a:r>
            <a:r>
              <a:rPr lang="en-US" b="1" dirty="0" smtClean="0"/>
              <a:t>!</a:t>
            </a:r>
            <a:endParaRPr lang="en-U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7C4694-ADFB-4069-9658-07895ECBF0A6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659867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619</TotalTime>
  <Words>688</Words>
  <Application>Microsoft Office PowerPoint</Application>
  <PresentationFormat>Экран (4:3)</PresentationFormat>
  <Paragraphs>131</Paragraphs>
  <Slides>13</Slides>
  <Notes>1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5" baseType="lpstr">
      <vt:lpstr>Office Theme</vt:lpstr>
      <vt:lpstr>Диаграмма</vt:lpstr>
      <vt:lpstr>Сотрудничество Всемирного банка и Федерального фонда ОМС по совершенствованию системы оплаты медицинской помощи в отдельных регионах Российской Федерации</vt:lpstr>
      <vt:lpstr>Методы оплаты медицинской помощи в России</vt:lpstr>
      <vt:lpstr>Оплата медицинской помощи в системе ОМС: многообразие региональных моделей</vt:lpstr>
      <vt:lpstr>Новый закон об ОМС: централизация и унификация</vt:lpstr>
      <vt:lpstr>Международные тенденции в оплате стационарной помощи</vt:lpstr>
      <vt:lpstr>Использование КСГ в странах ОЭСР</vt:lpstr>
      <vt:lpstr>и их распространение</vt:lpstr>
      <vt:lpstr>Оплата по законченному случаю на основе КСГ может...</vt:lpstr>
      <vt:lpstr>Этап I: разработка российской модели КСГ.</vt:lpstr>
      <vt:lpstr>Система оплаты лечения в стационаре в регионах-участниках проекта</vt:lpstr>
      <vt:lpstr>Результаты реализации проекта по переходу на оплату стационарной помощи на основе КСГ</vt:lpstr>
      <vt:lpstr>Презентация PowerPoint</vt:lpstr>
      <vt:lpstr>Спасибо за внимание!</vt:lpstr>
    </vt:vector>
  </TitlesOfParts>
  <Company>The World Bank Group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</dc:title>
  <dc:creator>Sevil Kamalovna Salakhutdinova</dc:creator>
  <cp:lastModifiedBy>Лика</cp:lastModifiedBy>
  <cp:revision>43</cp:revision>
  <dcterms:created xsi:type="dcterms:W3CDTF">2013-12-02T13:31:46Z</dcterms:created>
  <dcterms:modified xsi:type="dcterms:W3CDTF">2014-05-16T05:58:54Z</dcterms:modified>
</cp:coreProperties>
</file>