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73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3" autoAdjust="0"/>
  </p:normalViewPr>
  <p:slideViewPr>
    <p:cSldViewPr>
      <p:cViewPr>
        <p:scale>
          <a:sx n="70" d="100"/>
          <a:sy n="70" d="100"/>
        </p:scale>
        <p:origin x="-1080" y="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10"/>
  <c:chart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2013г.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количество госпитализаций в стационаре</c:v>
                </c:pt>
                <c:pt idx="1">
                  <c:v>ТП ОМС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16981.990000000005</c:v>
                </c:pt>
                <c:pt idx="1">
                  <c:v>35955.199999999997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2014г.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количество госпитализаций в стационаре</c:v>
                </c:pt>
                <c:pt idx="1">
                  <c:v>ТП ОМС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15232.51</c:v>
                </c:pt>
                <c:pt idx="1">
                  <c:v>38682.6</c:v>
                </c:pt>
              </c:numCache>
            </c:numRef>
          </c:val>
        </c:ser>
        <c:axId val="64493824"/>
        <c:axId val="64520192"/>
      </c:barChart>
      <c:catAx>
        <c:axId val="64493824"/>
        <c:scaling>
          <c:orientation val="minMax"/>
        </c:scaling>
        <c:axPos val="l"/>
        <c:tickLblPos val="nextTo"/>
        <c:crossAx val="64520192"/>
        <c:crosses val="autoZero"/>
        <c:auto val="1"/>
        <c:lblAlgn val="ctr"/>
        <c:lblOffset val="100"/>
      </c:catAx>
      <c:valAx>
        <c:axId val="64520192"/>
        <c:scaling>
          <c:orientation val="minMax"/>
        </c:scaling>
        <c:axPos val="b"/>
        <c:majorGridlines/>
        <c:numFmt formatCode="General" sourceLinked="1"/>
        <c:tickLblPos val="nextTo"/>
        <c:crossAx val="64493824"/>
        <c:crosses val="autoZero"/>
        <c:crossBetween val="between"/>
      </c:valAx>
    </c:plotArea>
    <c:legend>
      <c:legendPos val="r"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98E8D-2552-41B2-B074-D6ADBC07E425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9F2B2-8982-4A78-8BF7-9FBCF2ECF1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446EB9B-7C80-4F2A-B157-29249BB8A6C4}" type="slidenum">
              <a:rPr lang="ru-RU" smtClean="0">
                <a:latin typeface="Arial" charset="0"/>
              </a:rPr>
              <a:pPr/>
              <a:t>4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69F2B2-8982-4A78-8BF7-9FBCF2ECF109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aktionovAM.TFOMS\Desktop\logo_TFOMS_KK_P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1505449" cy="1485378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6228184" y="4581128"/>
            <a:ext cx="2500298" cy="1143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50000"/>
              </a:lnSpc>
              <a:defRPr/>
            </a:pPr>
            <a:r>
              <a:rPr lang="ru-RU" sz="1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Директор ТФОМС КК</a:t>
            </a:r>
          </a:p>
          <a:p>
            <a:pPr>
              <a:lnSpc>
                <a:spcPct val="150000"/>
              </a:lnSpc>
              <a:defRPr/>
            </a:pPr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МОРОЗОВА Л.Ю.</a:t>
            </a:r>
            <a:endParaRPr lang="ru-RU" sz="17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635896" y="5949280"/>
            <a:ext cx="2000250" cy="714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57263">
              <a:lnSpc>
                <a:spcPct val="90000"/>
              </a:lnSpc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 Краснодар </a:t>
            </a:r>
          </a:p>
          <a:p>
            <a:pPr algn="ctr" defTabSz="957263">
              <a:lnSpc>
                <a:spcPct val="90000"/>
              </a:lnSpc>
              <a:defRPr/>
            </a:pP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2014г.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-32" y="2060848"/>
            <a:ext cx="914403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haroni" pitchFamily="2" charset="-79"/>
              </a:rPr>
              <a:t>Опыт Краснодарского края по совершенствованию системы оплаты стационарной  помощи: </a:t>
            </a:r>
          </a:p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Aharoni" pitchFamily="2" charset="-79"/>
              </a:rPr>
              <a:t>достижения, проблемы и перспективы</a:t>
            </a:r>
            <a:endParaRPr lang="ru-RU" sz="3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Aharoni" pitchFamily="2" charset="-79"/>
            </a:endParaRPr>
          </a:p>
        </p:txBody>
      </p:sp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aktionovAM.TFOMS\Desktop\logo_TFOMS_KK_P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1440160" cy="1420958"/>
          </a:xfrm>
          <a:prstGeom prst="rect">
            <a:avLst/>
          </a:prstGeom>
          <a:noFill/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67544" y="1700808"/>
            <a:ext cx="821537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Способ оплаты за оказанную медицинскую помощь в круглосуточном стационаре в 2014 году – за законченные случаи заболеваний, включенные в клинико – статистические группы.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1547664" y="4221088"/>
            <a:ext cx="1857388" cy="207170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2013 год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2457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стандартов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и законченных случаев лечения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Блок-схема: альтернативный процесс 7"/>
          <p:cNvSpPr/>
          <p:nvPr/>
        </p:nvSpPr>
        <p:spPr>
          <a:xfrm>
            <a:off x="6012160" y="4293096"/>
            <a:ext cx="1857388" cy="2071702"/>
          </a:xfrm>
          <a:prstGeom prst="flowChartAlternate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2014 год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201 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клинико – статистическая группа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707904" y="5013176"/>
            <a:ext cx="2071702" cy="500066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DabahyanAS\Desktop\В работе\картинки СМП\flag_krasnodarskogo_kraya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6020" y="332656"/>
            <a:ext cx="1672444" cy="129614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perspectiveAbove"/>
            <a:lightRig rig="threePt" dir="t"/>
          </a:scene3d>
          <a:sp3d>
            <a:bevelT/>
          </a:sp3d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491880" y="692696"/>
            <a:ext cx="34241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perspectiveAbove"/>
            <a:lightRig rig="threePt" dir="t"/>
          </a:scene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Краснодарский край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0"/>
          <p:cNvSpPr txBox="1">
            <a:spLocks/>
          </p:cNvSpPr>
          <p:nvPr/>
        </p:nvSpPr>
        <p:spPr>
          <a:xfrm>
            <a:off x="323528" y="1124744"/>
            <a:ext cx="8568952" cy="1224136"/>
          </a:xfrm>
          <a:prstGeom prst="roundRect">
            <a:avLst>
              <a:gd name="adj" fmla="val 36420"/>
            </a:avLst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  <a:softEdge rad="63500"/>
          </a:effectLst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alt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alt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формирования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ru-RU" alt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Территориальной </a:t>
            </a:r>
            <a:r>
              <a:rPr lang="ru-RU" altLang="ru-RU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программы ОМС </a:t>
            </a:r>
            <a:endParaRPr lang="ru-RU" altLang="ru-RU" sz="2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alt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Краснодарского края в 2014г.</a:t>
            </a:r>
            <a:endParaRPr lang="ru-RU" alt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7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7487816" y="5349895"/>
            <a:ext cx="1656184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2013г. </a:t>
            </a:r>
          </a:p>
          <a:p>
            <a:pPr algn="ctr">
              <a:defRPr/>
            </a:pPr>
            <a:r>
              <a:rPr lang="ru-RU" altLang="ru-RU" sz="2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358 </a:t>
            </a:r>
          </a:p>
          <a:p>
            <a:pPr algn="ctr">
              <a:defRPr/>
            </a:pPr>
            <a:r>
              <a:rPr lang="ru-RU" alt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руб./1 пац. день</a:t>
            </a:r>
            <a:endParaRPr lang="ru-RU" altLang="ru-RU" sz="2000" b="1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7559824" y="2420888"/>
            <a:ext cx="158417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altLang="ru-RU" sz="2400" i="1" dirty="0" smtClean="0">
                <a:latin typeface="Times New Roman" pitchFamily="18" charset="0"/>
                <a:cs typeface="Times New Roman" pitchFamily="18" charset="0"/>
              </a:rPr>
              <a:t>2014г</a:t>
            </a:r>
            <a:r>
              <a:rPr lang="ru-RU" altLang="ru-RU" sz="2800" i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defRPr/>
            </a:pPr>
            <a:r>
              <a:rPr lang="ru-RU" altLang="ru-RU" sz="28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1 228 </a:t>
            </a:r>
            <a:r>
              <a:rPr lang="ru-RU" altLang="ru-RU" sz="2000" b="1" dirty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руб</a:t>
            </a:r>
            <a:r>
              <a:rPr lang="ru-RU" altLang="ru-RU" sz="2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./1 пац. день</a:t>
            </a:r>
            <a:endParaRPr lang="ru-RU" altLang="ru-RU" sz="2000" b="1" dirty="0">
              <a:solidFill>
                <a:srgbClr val="CC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10800000">
            <a:off x="6876256" y="2780927"/>
            <a:ext cx="774700" cy="3312368"/>
          </a:xfrm>
          <a:prstGeom prst="downArrow">
            <a:avLst>
              <a:gd name="adj1" fmla="val 50000"/>
              <a:gd name="adj2" fmla="val 60713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8900000" scaled="0"/>
            <a:tileRect/>
          </a:gradFill>
          <a:ln>
            <a:solidFill>
              <a:schemeClr val="accent1">
                <a:shade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681857" y="2636912"/>
            <a:ext cx="774700" cy="3600400"/>
          </a:xfrm>
          <a:prstGeom prst="downArrow">
            <a:avLst>
              <a:gd name="adj1" fmla="val 50000"/>
              <a:gd name="adj2" fmla="val 60713"/>
            </a:avLst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8900000" scaled="0"/>
            <a:tileRect/>
          </a:gradFill>
          <a:ln>
            <a:solidFill>
              <a:schemeClr val="accent1">
                <a:shade val="50000"/>
              </a:schemeClr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1259632" y="2780928"/>
            <a:ext cx="2643174" cy="2795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Сокращение необоснованных госпитализаций в круглосуточном стационаре</a:t>
            </a:r>
          </a:p>
        </p:txBody>
      </p:sp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4211960" y="2564904"/>
            <a:ext cx="28083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alt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Увеличение объемов предоставления медицинской помощи в дневных стационарах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665162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</a:rPr>
              <a:t>Случаи госпитализации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51520" y="1916832"/>
          <a:ext cx="8572500" cy="4167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1563"/>
                <a:gridCol w="2103437"/>
                <a:gridCol w="2857500"/>
              </a:tblGrid>
              <a:tr h="41421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2013 (факт)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2014 (план)</a:t>
                      </a:r>
                      <a:endParaRPr lang="ru-RU" dirty="0"/>
                    </a:p>
                  </a:txBody>
                  <a:tcPr/>
                </a:tc>
              </a:tr>
              <a:tr h="4747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Случаи госпитализации, в т.ч. длительностью лечения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1 049 281</a:t>
                      </a:r>
                    </a:p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892 893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(на </a:t>
                      </a:r>
                      <a:r>
                        <a:rPr lang="ru-RU" sz="1800" b="1" i="1" kern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17,5%</a:t>
                      </a: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меньше,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чем в 2013г.)</a:t>
                      </a:r>
                      <a:endParaRPr lang="ru-RU" sz="1800" b="1" i="1" dirty="0"/>
                    </a:p>
                  </a:txBody>
                  <a:tcPr/>
                </a:tc>
              </a:tr>
              <a:tr h="7149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до  3 койко/дней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173 759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/>
                        <a:t>Резерв  госпитализации</a:t>
                      </a:r>
                      <a:r>
                        <a:rPr lang="ru-RU" b="1" baseline="0" dirty="0" smtClean="0"/>
                        <a:t> в ДС</a:t>
                      </a:r>
                      <a:endParaRPr lang="ru-RU" b="1" dirty="0"/>
                    </a:p>
                  </a:txBody>
                  <a:tcPr/>
                </a:tc>
              </a:tr>
              <a:tr h="41421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от 3 до 15</a:t>
                      </a:r>
                      <a:r>
                        <a:rPr lang="ru-RU" b="1" baseline="0" dirty="0" smtClean="0"/>
                        <a:t>койко/дней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810 362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</a:tr>
              <a:tr h="414217">
                <a:tc>
                  <a:txBody>
                    <a:bodyPr/>
                    <a:lstStyle/>
                    <a:p>
                      <a:r>
                        <a:rPr lang="ru-RU" b="1" dirty="0" smtClean="0"/>
                        <a:t>свыше  15 койко/дней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65 160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</a:tr>
              <a:tr h="1021356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/>
                        <a:t>Случаи госпитализации в 2013 г. завышены.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baseline="0" dirty="0" smtClean="0"/>
                        <a:t>Часть пациентов без ущерба качеству оказания медицинской помощи может лечится в дневных стационарах.</a:t>
                      </a:r>
                      <a:endParaRPr lang="ru-RU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pic>
        <p:nvPicPr>
          <p:cNvPr id="2051" name="Picture 3" descr="C:\Users\DabahyanAS\Desktop\В работе\картинки СМП\Образцы рисунков\шприцы таблетки\WSJDZW~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24471" y="0"/>
            <a:ext cx="1840017" cy="1556792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0" y="165100"/>
            <a:ext cx="9144000" cy="43180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> Формирование справочника стандартов и законченных случаев лечения в разрезе КСГ</a:t>
            </a:r>
            <a:endParaRPr lang="ru-RU" sz="2000" b="1" dirty="0" smtClean="0">
              <a:solidFill>
                <a:srgbClr val="FF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03200" y="800100"/>
          <a:ext cx="8775700" cy="5956653"/>
        </p:xfrm>
        <a:graphic>
          <a:graphicData uri="http://schemas.openxmlformats.org/drawingml/2006/table">
            <a:tbl>
              <a:tblPr/>
              <a:tblGrid>
                <a:gridCol w="279400"/>
                <a:gridCol w="787400"/>
                <a:gridCol w="1765300"/>
                <a:gridCol w="3390900"/>
                <a:gridCol w="2552700"/>
              </a:tblGrid>
              <a:tr h="3889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№ КСГ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КСГ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МКБ по КСГ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законченного случая лечения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МКБ по зак.сл.леч.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3082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Отеки, протеинурия, гипертензивные расстройства в период беременности, в родах и после родов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O12.0, O12.1, O12.2, O14.0, O14.1, O14.9, O15.0, O15.9, O14.0, O14.1, O14.9, O14.0, O14.1, O14.9, O12.0, O12.1, O12.2, O13, O14.0, O14.1 </a:t>
                      </a:r>
                      <a:r>
                        <a:rPr lang="pt-BR" sz="13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,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t-BR" sz="13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O14.9</a:t>
                      </a:r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, O15.0, O15.9, O16, O10.9, O11, O15.1, O15.2, O10.0, O10.1, O10.2, O10.3, O10.4, O10.9, O11, O13, O16, O12.0, O12.1, O12.2, O14.0, O14.1, O14.9, O15.0, O15.1, O15.2, O15.9, O13, O15.1, O15.2, O15.9, O12.0, O12.1, O12.2, O14.0, O14.1, O14.9, O10.0, O10.1, O10.2, O10.3, O10.4, O10.9, O11, O16, O99.8, O99.0, O99.1, O99.2, O99.3, O99.4, O99.5, O99.6, O99.7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М-СОМП беременным с отеками, протеинурией и гипертензивными расстройствами во время беременности, родов и послеродовом периоде (стационарное лечение)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O12.0, O12.1, O12.2, O14.0, O14.1, O14.9, O15.0, O15.9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М-СОМП больным  с гипертензией, значительной протеинурией, вызванных беременностью, тяжелое течение(стационарное лечение)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O14.0, O14.1, O14.9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7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М-СОМП больным с гипертензией, значительной протеинурией вызванными беременностью, тяжелое течение (стационарное лечение)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O14.0, O14.1, O14.9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6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СОМП беременным при позднем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гестозе (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стационарное лечение)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O12.0, O12.1, O12.2, O13, O14.0, O14.1 ,O14.9, O15.0, O15.9, O16, O10.9, O11, O15.1, O15.2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1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СОМП беременным с гипертонической болезнью и </a:t>
                      </a:r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гестозом (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стационарное лечение)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O10.0, O10.1, O10.2, O10.3, O10.4, O10.9, O11, O13, O16, O12.0, O12.1, O12.2, O14.0, O14.1, O14.9, O15.0, O15.1, O15.2, O15.9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846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СОМП в родах и послеродовом периоде при экстрагенитальной патологии и гестозах.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O13, O15.1, O15.2, O15.9, O12.0, O12.1, O12.2, O14.0, O14.1, O14.9, O10.0, O10.1, O10.2, O10.3, O10.4, O10.9, O11, O16, O99.8, O99.0, O99.1, O99.2, O99.3, O99.4, O99.5, O99.6, O99.7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Выгнутая вверх стрелка 6"/>
          <p:cNvSpPr/>
          <p:nvPr/>
        </p:nvSpPr>
        <p:spPr>
          <a:xfrm>
            <a:off x="2501900" y="698500"/>
            <a:ext cx="4368800" cy="6350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верх стрелка 8"/>
          <p:cNvSpPr/>
          <p:nvPr/>
        </p:nvSpPr>
        <p:spPr>
          <a:xfrm rot="10800000">
            <a:off x="2743200" y="6007100"/>
            <a:ext cx="3886200" cy="62230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/>
          <p:cNvSpPr/>
          <p:nvPr/>
        </p:nvSpPr>
        <p:spPr bwMode="auto">
          <a:xfrm>
            <a:off x="179512" y="1556792"/>
            <a:ext cx="4643437" cy="11521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266700" dir="18660000" algn="bl" rotWithShape="0">
              <a:prstClr val="black">
                <a:alpha val="54000"/>
              </a:prstClr>
            </a:outerShdw>
          </a:effectLst>
          <a:scene3d>
            <a:camera prst="obliqueTopRight">
              <a:rot lat="0" lon="0" rev="0"/>
            </a:camera>
            <a:lightRig rig="threePt" dir="t"/>
          </a:scene3d>
          <a:sp3d prstMaterial="dkEdge">
            <a:bevelT w="165100" prst="coolSlant"/>
            <a:bevelB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0" y="3140968"/>
            <a:ext cx="9144000" cy="122413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2014г.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Расчет тарифа КСГ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(письмо Минздрава России от 11 ноября 2013 года №66-0/10/2-8405) </a:t>
            </a:r>
            <a:endParaRPr lang="ru-RU" sz="24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>
          <a:xfrm>
            <a:off x="539552" y="4509120"/>
            <a:ext cx="8216900" cy="201622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Тариф КСГ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= базовая ставка * коэффициент затратоемкости * коэффициент уровня оказания медицинской помощи *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управленческий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коэффициент *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коэффициент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сложности курации пациента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79512" y="1484785"/>
            <a:ext cx="454501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До 01.01.2014г. тариф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на оплату медицинской помощи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в стационаре рассчитывался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20986037">
            <a:off x="4857882" y="2113138"/>
            <a:ext cx="1026602" cy="67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796136" y="1700808"/>
            <a:ext cx="334786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Прямым способом: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расчет фактических затрат</a:t>
            </a:r>
            <a:endParaRPr kumimoji="0" lang="ru-RU" sz="20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1534249">
            <a:off x="4832499" y="2410752"/>
            <a:ext cx="975282" cy="937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5796136" y="2420888"/>
            <a:ext cx="3347864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Стоимость профильного койко-дня *длительность</a:t>
            </a:r>
            <a:endParaRPr kumimoji="0" lang="ru-RU" sz="200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3074" name="Picture 2" descr="C:\Users\DabahyanAS\Desktop\В работе\картинки СМП\Образцы рисунков\шприцы таблетки\ZI6UIE~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0"/>
            <a:ext cx="1979712" cy="164976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0"/>
          <p:cNvSpPr txBox="1">
            <a:spLocks/>
          </p:cNvSpPr>
          <p:nvPr/>
        </p:nvSpPr>
        <p:spPr>
          <a:xfrm>
            <a:off x="467544" y="1268760"/>
            <a:ext cx="6696744" cy="864096"/>
          </a:xfrm>
          <a:prstGeom prst="roundRect">
            <a:avLst>
              <a:gd name="adj" fmla="val 36420"/>
            </a:avLst>
          </a:prstGeom>
          <a:solidFill>
            <a:schemeClr val="tx2">
              <a:lumMod val="40000"/>
              <a:lumOff val="60000"/>
            </a:schemeClr>
          </a:solidFill>
          <a:effectLst>
            <a:outerShdw blurRad="50800" dist="38100" dir="16200000" rotWithShape="0">
              <a:prstClr val="black">
                <a:alpha val="40000"/>
              </a:prstClr>
            </a:outerShdw>
            <a:softEdge rad="63500"/>
          </a:effectLst>
          <a:scene3d>
            <a:camera prst="perspectiveFron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ru-RU" altLang="ru-RU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Оплата медицинской помощи по КСГ</a:t>
            </a:r>
            <a:endParaRPr lang="ru-RU" altLang="ru-RU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152400" y="2276872"/>
            <a:ext cx="8813800" cy="4581128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выполнении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утвержденной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длительности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пребывания пациента по законченному случаю, вошедшему в КСГ, оплата случая госпитализации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полной стоимости КСГ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charset="0"/>
              <a:buNone/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лечении в стационаре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меньше норматива длительности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законченного случая, вошедшего в КСГ, с учетом установленной дельты оплата осуществляется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фактическому количеству койко – дней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Стоимость койко – дня определяется как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отношение утвержденной стоимости и длительности пребывания по КСГ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/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этом длительность по КСГ определена как среднее арифметическое от длительностей стандартов и законченных случаев, включенных в данную КСГ.</a:t>
            </a:r>
          </a:p>
          <a:p>
            <a:pPr>
              <a:buFont typeface="Arial" charset="0"/>
              <a:buNone/>
            </a:pPr>
            <a:endParaRPr lang="ru-RU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лечении в стационаре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больше норматива длительности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оплата - 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 стоимости КСГ плюс за фактическое количество койко-дней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но при условии медицинского обоснования превышения длительности пребывания.</a:t>
            </a: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pic>
        <p:nvPicPr>
          <p:cNvPr id="4098" name="Picture 2" descr="C:\Users\DabahyanAS\Desktop\В работе\картинки СМП\Образцы рисунков\фото в белых халатах\hronicheskiy-tonzill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2"/>
            <a:ext cx="1763688" cy="177281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1556792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Сохранение медико – экономического контроля над выполнением стандартов и законченных случаев позволило: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79512" y="2132856"/>
            <a:ext cx="878497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Обеспечить соблюдение законодательства в сфере здравоохранения и обязательного медицинского страхования – переход на способ оплаты по КСГ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(Программа государственных гарантий) </a:t>
            </a: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обеспечение качества медицинской помощи </a:t>
            </a:r>
            <a:r>
              <a:rPr lang="ru-RU" sz="20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(Федеральный закон от 21.11.2011г. №323-ФЗ «Об основах охраны здоровья граждан в Российской Федерации» и Программа государственных гарантий)</a:t>
            </a:r>
          </a:p>
          <a:p>
            <a:pPr lvl="0" indent="539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z="1000" b="1" i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539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Исключить экономическое стимулирование необоснованной ранней выписки пациентов</a:t>
            </a:r>
          </a:p>
          <a:p>
            <a:pPr indent="539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lang="ru-RU" sz="1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539750"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Исключить экономическое стимулирование непредоставления необходимых услуг</a:t>
            </a: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pic>
        <p:nvPicPr>
          <p:cNvPr id="5124" name="Picture 4" descr="C:\Users\DabahyanAS\Desktop\В работе\картинки СМП\Образцы рисунков\разное\ПЛАНИРОВАНИЕ1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92280" y="0"/>
            <a:ext cx="2051720" cy="1547664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484784"/>
            <a:ext cx="9144000" cy="431800"/>
          </a:xfrm>
        </p:spPr>
        <p:txBody>
          <a:bodyPr>
            <a:normAutofit fontScale="90000"/>
          </a:bodyPr>
          <a:lstStyle/>
          <a:p>
            <a:r>
              <a:rPr lang="ru-RU" sz="2600" b="1" dirty="0" smtClean="0"/>
              <a:t> </a:t>
            </a:r>
            <a:r>
              <a:rPr lang="ru-RU" sz="2900" b="1" i="1" dirty="0" smtClean="0">
                <a:solidFill>
                  <a:schemeClr val="accent1">
                    <a:lumMod val="50000"/>
                  </a:schemeClr>
                </a:solidFill>
              </a:rPr>
              <a:t>Анализ длительности случаев госпитализации за 2013 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2204864"/>
          <a:ext cx="8699499" cy="44480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4185920"/>
                <a:gridCol w="2679700"/>
                <a:gridCol w="1625599"/>
              </a:tblGrid>
              <a:tr h="1079394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Наименование показателя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Количество случаев,</a:t>
                      </a:r>
                      <a:r>
                        <a:rPr lang="ru-RU" sz="2000" b="0" baseline="0" dirty="0" smtClean="0"/>
                        <a:t> принятых к оплате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% от общего числа</a:t>
                      </a:r>
                      <a:endParaRPr lang="ru-RU" sz="2000" b="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135700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Случаи госпитализации </a:t>
                      </a:r>
                      <a:r>
                        <a:rPr lang="ru-RU" sz="2000" b="1" u="sng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меньше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установленной длительности лечения</a:t>
                      </a:r>
                      <a:endParaRPr lang="ru-RU" sz="2000" b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518 706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u="sng" dirty="0" smtClean="0">
                          <a:solidFill>
                            <a:srgbClr val="FF0000"/>
                          </a:solidFill>
                        </a:rPr>
                        <a:t>50%</a:t>
                      </a:r>
                      <a:endParaRPr lang="ru-RU" sz="2000" b="1" u="sng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8355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Случаи госпитализации </a:t>
                      </a:r>
                      <a:r>
                        <a:rPr lang="ru-RU" sz="2000" b="1" u="sng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 пределах </a:t>
                      </a:r>
                      <a:r>
                        <a:rPr lang="ru-RU" sz="2000" b="0" dirty="0" smtClean="0"/>
                        <a:t>установленной длительности лечения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510 058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49%</a:t>
                      </a:r>
                      <a:endParaRPr lang="ru-RU" sz="2000" b="0" dirty="0"/>
                    </a:p>
                  </a:txBody>
                  <a:tcPr/>
                </a:tc>
              </a:tr>
              <a:tr h="83551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dirty="0" smtClean="0"/>
                        <a:t>Случаи</a:t>
                      </a:r>
                      <a:r>
                        <a:rPr lang="ru-RU" sz="2000" b="0" baseline="0" dirty="0" smtClean="0"/>
                        <a:t> госпитализации </a:t>
                      </a:r>
                      <a:r>
                        <a:rPr lang="ru-RU" sz="2000" b="1" u="sng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сверх</a:t>
                      </a:r>
                      <a:r>
                        <a:rPr lang="ru-RU" sz="2000" b="0" baseline="0" dirty="0" smtClean="0"/>
                        <a:t> установленной длительности лечения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dirty="0" smtClean="0"/>
                        <a:t>13 273</a:t>
                      </a:r>
                      <a:endParaRPr lang="ru-RU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 smtClean="0"/>
                        <a:t>1%</a:t>
                      </a:r>
                      <a:endParaRPr lang="ru-RU" sz="2000" b="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pic>
        <p:nvPicPr>
          <p:cNvPr id="6146" name="Picture 2" descr="C:\Users\DabahyanAS\Desktop\В работе\картинки СМП\Образцы рисунков\разное\прочи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0"/>
            <a:ext cx="1907704" cy="1340768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700808"/>
            <a:ext cx="9144000" cy="864096"/>
          </a:xfrm>
        </p:spPr>
        <p:txBody>
          <a:bodyPr>
            <a:normAutofit fontScale="90000"/>
          </a:bodyPr>
          <a:lstStyle/>
          <a:p>
            <a:r>
              <a:rPr lang="ru-RU" sz="2600" b="1" dirty="0" smtClean="0"/>
              <a:t> </a:t>
            </a:r>
            <a:r>
              <a:rPr lang="ru-RU" sz="29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случаев госпитализации за </a:t>
            </a:r>
            <a:r>
              <a:rPr lang="en-US" sz="29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9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квартал 2013 года и      </a:t>
            </a:r>
            <a:r>
              <a:rPr lang="en-US" sz="29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ru-RU" sz="29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квартал 2014 года</a:t>
            </a: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23528" y="2708920"/>
          <a:ext cx="8640959" cy="3408470"/>
        </p:xfrm>
        <a:graphic>
          <a:graphicData uri="http://schemas.openxmlformats.org/drawingml/2006/table">
            <a:tbl>
              <a:tblPr/>
              <a:tblGrid>
                <a:gridCol w="2160240"/>
                <a:gridCol w="2344876"/>
                <a:gridCol w="2141776"/>
                <a:gridCol w="1994067"/>
              </a:tblGrid>
              <a:tr h="122910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Период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Стационар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случаи госпитализации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Дневные стационары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 случаи лечения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1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коек </a:t>
                      </a:r>
                      <a:r>
                        <a:rPr lang="ru-RU" sz="2400" b="0" i="1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дневных стационарах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квартал 2013г.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266 883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62 374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7 620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 </a:t>
                      </a:r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квартал 2014г.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260 896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67 398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7 775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4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Отклонение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5 987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+5 024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+155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69" name="Picture 1" descr="C:\Users\DabahyanAS\Desktop\В работе\картинки СМП\Образцы рисунков\разное\ПЛАНИРОВАНИЕ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1"/>
            <a:ext cx="1835696" cy="1772815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864096"/>
          </a:xfrm>
        </p:spPr>
        <p:txBody>
          <a:bodyPr>
            <a:normAutofit/>
          </a:bodyPr>
          <a:lstStyle/>
          <a:p>
            <a:r>
              <a:rPr lang="ru-RU" sz="2600" b="1" dirty="0" smtClean="0"/>
              <a:t> </a:t>
            </a:r>
            <a:r>
              <a:rPr lang="ru-RU" sz="29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Объемы предоставления медицинской помощи</a:t>
            </a: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259632" y="2132856"/>
          <a:ext cx="6552728" cy="2890604"/>
        </p:xfrm>
        <a:graphic>
          <a:graphicData uri="http://schemas.openxmlformats.org/drawingml/2006/table">
            <a:tbl>
              <a:tblPr/>
              <a:tblGrid>
                <a:gridCol w="667187"/>
                <a:gridCol w="2890008"/>
                <a:gridCol w="1263203"/>
                <a:gridCol w="1732330"/>
              </a:tblGrid>
              <a:tr h="3630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Медицинская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организация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Утверждено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5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04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Объем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Сумма, руб.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ххххх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Медицинская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организация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600" b="0" i="0" u="none" strike="noStrike" kern="120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49 939 770,00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ххххх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1 - Стационар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15 234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10 410 960,00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ххххх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2 - Поликлиника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87 177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25 756 200,00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ххххх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3 - Дневной стационар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6 633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7 227 930,00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3086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ххххх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 Скорая помощь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3 801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6 544 680,00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Выгнутая вверх стрелка 8"/>
          <p:cNvSpPr/>
          <p:nvPr/>
        </p:nvSpPr>
        <p:spPr>
          <a:xfrm rot="5400000">
            <a:off x="7783539" y="4105893"/>
            <a:ext cx="835393" cy="4897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5157192"/>
            <a:ext cx="91440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Заседания рабочей группы при Комиссии по разработке Территориальной программы ОМС по оперативному перераспределению утвержденных средств ОМС проводятся </a:t>
            </a:r>
            <a:r>
              <a:rPr lang="ru-RU" sz="2200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ежемесячно</a:t>
            </a:r>
            <a:endParaRPr lang="ru-RU" sz="2200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8369" name="Picture 1" descr="C:\Users\DabahyanAS\Desktop\В работе\картинки СМП\Образцы рисунков\разное\ZRG3JHCA5MNOOOCA0KPTLVCAKASRUBCAS2RMZ1CANGEJS3CAE4SGBUCATBXIFLCAKJ0K98CAF06X3UCAMDNN5CCAI028R8CAYZIJHVCAQXVIGMCAAXG3SZCAQZXU0XCAJ70U13CAHG1EUWCAG8UJG9CA64MBB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188640"/>
            <a:ext cx="1544191" cy="1029461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196752"/>
            <a:ext cx="9144000" cy="864096"/>
          </a:xfrm>
        </p:spPr>
        <p:txBody>
          <a:bodyPr>
            <a:noAutofit/>
          </a:bodyPr>
          <a:lstStyle/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Отдельные примеры из анализа стоимости койко - дня и случая госпитализации по принятым к оплате реестрам счетов </a:t>
            </a:r>
            <a:b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2013г. и  I квартал 2014г.</a:t>
            </a: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23528" y="2204864"/>
          <a:ext cx="8640960" cy="4482696"/>
        </p:xfrm>
        <a:graphic>
          <a:graphicData uri="http://schemas.openxmlformats.org/drawingml/2006/table">
            <a:tbl>
              <a:tblPr/>
              <a:tblGrid>
                <a:gridCol w="360040"/>
                <a:gridCol w="4176464"/>
                <a:gridCol w="720080"/>
                <a:gridCol w="936104"/>
                <a:gridCol w="720080"/>
                <a:gridCol w="936104"/>
                <a:gridCol w="360040"/>
                <a:gridCol w="432048"/>
              </a:tblGrid>
              <a:tr h="31374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КСГ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квартал 2014г.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Отк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.,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к/</a:t>
                      </a:r>
                      <a:r>
                        <a:rPr lang="ru-RU" sz="12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сл.леч.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к/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сл.леч.</a:t>
                      </a:r>
                      <a:endParaRPr lang="ru-RU" sz="12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к/</a:t>
                      </a: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сл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Мигрень, головная боль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1 577,94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15 497,43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2 730,15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27 151,14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Другие нарушения нервной системы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1 070,41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9 995,52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1 357,53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12 448,40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Сотрясение головного мозга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1 584,09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6 456,41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2 115,76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9 082,61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Болезни глаза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1 250,63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10 888,63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531,59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4 569,41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-57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-58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Множественные переломы, травматические ампутации, размозжения и последствия травм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1 490,08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17 738,31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897,82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10 604,81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Тяжелая множественная и сочетанная травма (политравма)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6 892,94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110 463,74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4 309,75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64 708,04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-37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-41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Ожоги 3-й степени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4 266,35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55 275,76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1 227,44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16 551,80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-70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37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Другие ожоги и отморожения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2 297,43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23 100,63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829,85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8 907,80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-64</a:t>
                      </a:r>
                      <a:endParaRPr lang="ru-RU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-61</a:t>
                      </a: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329" marR="47329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9393" name="Picture 1" descr="C:\Users\DabahyanAS\Desktop\В работе\картинки СМП\Образцы рисунков\разное\SS4IF5CAJ908ZXCAKR1UBSCAW0GL62CAMAUXIACAY87MQKCAWLAARNCAHCX430CALIBBXDCAGFSDDICAG3BF38CAUZFVO4CA0CGHGQCADKLNNWCATG9F7KCACQBLPZCAQ6MA6PCAYO2JUDCA8G1Z1ZCAQ6VRYU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9550" y="0"/>
            <a:ext cx="1314450" cy="9810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520" y="1124744"/>
            <a:ext cx="8640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Предложения по внесению изменений в методические рекомендации:</a:t>
            </a: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79512" y="1782688"/>
            <a:ext cx="8784976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добавить в каждую КПГ отдельные КСГ, в которые входили бы законченные случаи лечения при злокачественных новообразованиях, либо расширить КПГ «Онкология», добавив законченные случаи лечения при злокачественных новообразования;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продублировать КСГ из КПГ «Онкология» в КПГ «Детская онкология»;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применение коэффициентов сложности курации пациентов необходимо для отдельных стандартов и законченных случаев лечения, входящих в КСГ, не по факту конкретного случая лечения, а при системном подходе к лечению данной нозологической формы;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разработка и утверждение структуры тарифов на уровне субъектов РФ.</a:t>
            </a: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79512" y="1568983"/>
            <a:ext cx="896448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Трехуровневая система оказания медицинской помощи:</a:t>
            </a:r>
          </a:p>
          <a:p>
            <a:endParaRPr lang="ru-RU" sz="2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- 1 уровень – медицинские организации, оказывающие преимущественно первичную медико – санитарную помощь, в том числе первичную специализированную медицинскую помощь, а также специализированную медицинскую помощь и скорую медицинскую помощь;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- 2 уровень - медицинские организации, оказывающие преимущественно специализированную медицинскую помощь (за исключением высокотехнологичной), имеющие в своей структуре специализированные межмуниципальные отделения и/или специализированные межмуниципальные центры, а также в диспансерах, многопрофильных больницах;</a:t>
            </a:r>
          </a:p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- 3 уровень – региональные медицинские организации, оказывающие специализированную медицинскую помощь, в том числе высокотехнологичную медицинскую помощь.</a:t>
            </a: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072034" y="0"/>
            <a:ext cx="4071966" cy="1857388"/>
          </a:xfrm>
        </p:spPr>
        <p:txBody>
          <a:bodyPr anchor="ctr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250 медицинских организаций: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- 193 муниципальной формы собственности;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- 24 государственных медицинских организаций; 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- 10 частных  медицинских организаций;</a:t>
            </a:r>
            <a:b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- 23 ведомственных медицинских организаций.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3" descr="Q:\Дабахьян\Образцы рисунков\защита\NRBQE3CAXXMU4SCA1ZGDTPCALT75YJCAV1D88ZCA3FWKKZCA0S2BDBCARUT75JCAU20YROCAKIWH2JCAB6L8PQCAER2EBYCAPAR33UCAVWX7RVCAOFJVMKCAWQGKHKCAZZCEQFCA555JANCAC7Q94ACAT4LT2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04664"/>
            <a:ext cx="1428750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251520" y="1700808"/>
            <a:ext cx="871296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Основа планирования объемов и стоимости предоставления медицинской помощи на 2014 год - сохранение финансового обеспечения по каждой медицинской организации без значительного сокращения от уровня 2013 года</a:t>
            </a:r>
          </a:p>
        </p:txBody>
      </p:sp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068960"/>
            <a:ext cx="86409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Ряд медицинских организаций - ГБУЗ «Краевая клиническая больница №1»,  ГБУЗ «Краевая клиническая больница №2», ГБУЗ «Детская краевая клиническая больница», ГБУЗ «Специализированная краевая инфекционная больница»,  ГБУЗ «Специализированная краевая детская инфекционная больница» и др. – оказывают преимущественно дорогостоящую специализированную медицинскую помощь.</a:t>
            </a: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395536" y="5373216"/>
            <a:ext cx="84969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Одно из предложений в методические рекомендации - установление максимального размера коэффициента уровня стационарной медицинской помощи на уровне субъекта РФ.</a:t>
            </a:r>
          </a:p>
        </p:txBody>
      </p:sp>
      <p:pic>
        <p:nvPicPr>
          <p:cNvPr id="61442" name="Picture 2" descr="C:\Users\DabahyanAS\Desktop\В работе\картинки СМП\Образцы рисунков\фото в белых халатах\JNT7W1~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60298" y="0"/>
            <a:ext cx="1883701" cy="1412776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2" descr="Логотип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55588"/>
            <a:ext cx="1214437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00166" y="214290"/>
            <a:ext cx="2963864" cy="938719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ТЕРРИТОРИАЛЬНЫЙ ФОНД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ОБЯЗАТЕЛЬНОГО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МЕДИЦИНСКОГО СТРАХОВАНИЯ</a:t>
            </a:r>
          </a:p>
          <a:p>
            <a:pPr>
              <a:defRPr/>
            </a:pPr>
            <a:r>
              <a:rPr lang="ru-RU" sz="1100" dirty="0">
                <a:solidFill>
                  <a:srgbClr val="00449E"/>
                </a:solidFill>
                <a:latin typeface="+mn-lt"/>
              </a:rPr>
              <a:t>КРАСНОДАРСКОГО КРАЯ</a:t>
            </a:r>
          </a:p>
          <a:p>
            <a:pPr>
              <a:defRPr/>
            </a:pPr>
            <a:endParaRPr lang="ru-RU" sz="1100" dirty="0">
              <a:solidFill>
                <a:srgbClr val="00449E"/>
              </a:solidFill>
              <a:latin typeface="+mn-lt"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179512" y="1700808"/>
          <a:ext cx="878497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6732240" y="2420888"/>
            <a:ext cx="940126" cy="620688"/>
          </a:xfrm>
        </p:spPr>
        <p:txBody>
          <a:bodyPr anchor="ctr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+8%</a:t>
            </a:r>
            <a:endParaRPr lang="ru-RU" sz="16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4788024" y="4437112"/>
            <a:ext cx="1224136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-5 987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716016" y="260648"/>
            <a:ext cx="4176464" cy="6206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Итоги за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квартал 2014г.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alaktionovAM.TFOMS\Desktop\logo_TFOMS_KK_P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260" y="71414"/>
            <a:ext cx="868840" cy="857256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906494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53975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P:\Общая\Климан\фото фонда\P106074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548680"/>
            <a:ext cx="8492544" cy="6023571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8" name="TextBox 7"/>
          <p:cNvSpPr txBox="1"/>
          <p:nvPr/>
        </p:nvSpPr>
        <p:spPr>
          <a:xfrm>
            <a:off x="0" y="128586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3167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842</TotalTime>
  <Words>1396</Words>
  <Application>Microsoft Office PowerPoint</Application>
  <PresentationFormat>Экран (4:3)</PresentationFormat>
  <Paragraphs>301</Paragraphs>
  <Slides>17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Случаи госпитализации</vt:lpstr>
      <vt:lpstr> Формирование справочника стандартов и законченных случаев лечения в разрезе КСГ</vt:lpstr>
      <vt:lpstr>2014г. Расчет тарифа КСГ  (письмо Минздрава России от 11 ноября 2013 года №66-0/10/2-8405) </vt:lpstr>
      <vt:lpstr>Слайд 7</vt:lpstr>
      <vt:lpstr>Слайд 8</vt:lpstr>
      <vt:lpstr> Анализ длительности случаев госпитализации за 2013 год</vt:lpstr>
      <vt:lpstr> Анализ случаев госпитализации за I квартал 2013 года и      I квартал 2014 года</vt:lpstr>
      <vt:lpstr> Объемы предоставления медицинской помощи</vt:lpstr>
      <vt:lpstr>Отдельные примеры из анализа стоимости койко - дня и случая госпитализации по принятым к оплате реестрам счетов  за 2013г. и  I квартал 2014г.</vt:lpstr>
      <vt:lpstr>Слайд 13</vt:lpstr>
      <vt:lpstr>250 медицинских организаций:  - 193 муниципальной формы собственности; - 24 государственных медицинских организаций;  - 10 частных  медицинских организаций; - 23 ведомственных медицинских организаций.</vt:lpstr>
      <vt:lpstr>Слайд 15</vt:lpstr>
      <vt:lpstr>+8%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Галактионов Александр Михайлович</dc:creator>
  <cp:lastModifiedBy>user</cp:lastModifiedBy>
  <cp:revision>104</cp:revision>
  <dcterms:created xsi:type="dcterms:W3CDTF">2014-03-04T11:00:47Z</dcterms:created>
  <dcterms:modified xsi:type="dcterms:W3CDTF">2014-05-15T06:13:22Z</dcterms:modified>
</cp:coreProperties>
</file>