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331" r:id="rId3"/>
    <p:sldId id="336" r:id="rId4"/>
    <p:sldId id="266" r:id="rId5"/>
    <p:sldId id="298" r:id="rId6"/>
    <p:sldId id="315" r:id="rId7"/>
    <p:sldId id="328" r:id="rId8"/>
    <p:sldId id="329" r:id="rId9"/>
    <p:sldId id="330" r:id="rId10"/>
    <p:sldId id="332" r:id="rId11"/>
    <p:sldId id="268" r:id="rId12"/>
    <p:sldId id="302" r:id="rId13"/>
    <p:sldId id="295" r:id="rId14"/>
    <p:sldId id="277" r:id="rId15"/>
    <p:sldId id="333" r:id="rId16"/>
    <p:sldId id="297" r:id="rId17"/>
    <p:sldId id="316" r:id="rId18"/>
    <p:sldId id="317" r:id="rId19"/>
    <p:sldId id="303" r:id="rId20"/>
    <p:sldId id="337" r:id="rId21"/>
    <p:sldId id="282" r:id="rId22"/>
    <p:sldId id="334" r:id="rId23"/>
    <p:sldId id="335" r:id="rId24"/>
    <p:sldId id="323" r:id="rId25"/>
    <p:sldId id="322" r:id="rId26"/>
    <p:sldId id="294" r:id="rId27"/>
    <p:sldId id="300" r:id="rId28"/>
    <p:sldId id="301" r:id="rId29"/>
    <p:sldId id="299" r:id="rId30"/>
    <p:sldId id="324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E35E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1" autoAdjust="0"/>
    <p:restoredTop sz="94669" autoAdjust="0"/>
  </p:normalViewPr>
  <p:slideViewPr>
    <p:cSldViewPr>
      <p:cViewPr>
        <p:scale>
          <a:sx n="80" d="100"/>
          <a:sy n="80" d="100"/>
        </p:scale>
        <p:origin x="-1470" y="-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C1E91-A468-4428-BA15-9A5C982099FB}" type="datetimeFigureOut">
              <a:rPr lang="ru-RU" smtClean="0"/>
              <a:t>15.05.2014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54E9F-5B1A-42E9-8294-C5B403CD3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330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041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534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21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50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5119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16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73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10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815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310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69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00459-1EA2-4094-9DC5-AF4A085E3A6A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19D4F-5DFE-4DFA-A1F1-82425CA487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10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80728"/>
            <a:ext cx="7772400" cy="305177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ГРУППИРОВКА ПАЦИЕНТОВ В РОССИЙСКОЙ МОДЕЛИ КСГ.</a:t>
            </a:r>
            <a:br>
              <a:rPr lang="ru-RU" b="1" dirty="0" smtClean="0"/>
            </a:br>
            <a:r>
              <a:rPr lang="ru-RU" b="1" dirty="0" smtClean="0"/>
              <a:t> КОНТРОЛЬ КАЧЕСТВА МЕДИЦИНСКОЙ ПОМОЩИ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149080"/>
            <a:ext cx="6400800" cy="2065784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ru-RU" i="1" dirty="0">
                <a:solidFill>
                  <a:schemeClr val="tx1"/>
                </a:solidFill>
              </a:rPr>
              <a:t>Мария Владимировна </a:t>
            </a:r>
            <a:r>
              <a:rPr lang="ru-RU" i="1" dirty="0" smtClean="0">
                <a:solidFill>
                  <a:schemeClr val="tx1"/>
                </a:solidFill>
              </a:rPr>
              <a:t>Авксентьева,</a:t>
            </a:r>
          </a:p>
          <a:p>
            <a:pPr>
              <a:defRPr/>
            </a:pPr>
            <a:r>
              <a:rPr lang="ru-RU" i="1" dirty="0" smtClean="0">
                <a:solidFill>
                  <a:schemeClr val="tx1"/>
                </a:solidFill>
              </a:rPr>
              <a:t>д-р мед. наук, профессор</a:t>
            </a:r>
          </a:p>
          <a:p>
            <a:pPr>
              <a:defRPr/>
            </a:pPr>
            <a:endParaRPr lang="ru-RU" i="1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i="1" dirty="0" smtClean="0">
                <a:solidFill>
                  <a:schemeClr val="tx1"/>
                </a:solidFill>
              </a:rPr>
              <a:t>avksent@yahoo.com</a:t>
            </a:r>
            <a:endParaRPr lang="ru-RU" i="1" dirty="0">
              <a:solidFill>
                <a:schemeClr val="tx1"/>
              </a:solidFill>
            </a:endParaRP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8268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Этапы разработки группировки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504373" y="1124744"/>
            <a:ext cx="4040188" cy="43204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2013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251520" y="1556792"/>
            <a:ext cx="3322712" cy="4281339"/>
          </a:xfrm>
        </p:spPr>
        <p:txBody>
          <a:bodyPr>
            <a:normAutofit/>
          </a:bodyPr>
          <a:lstStyle/>
          <a:p>
            <a:r>
              <a:rPr lang="ru-RU" dirty="0" smtClean="0"/>
              <a:t>187 групп</a:t>
            </a:r>
          </a:p>
          <a:p>
            <a:r>
              <a:rPr lang="ru-RU" dirty="0" smtClean="0"/>
              <a:t>Классификационные критерии: наличие/отсутствие оперативного вмешательства +  для операций - уровень </a:t>
            </a:r>
            <a:r>
              <a:rPr lang="ru-RU" dirty="0" err="1" smtClean="0"/>
              <a:t>затратоемкости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3419872" y="1052736"/>
            <a:ext cx="4041775" cy="45372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2014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sz="quarter" idx="4"/>
          </p:nvPr>
        </p:nvSpPr>
        <p:spPr>
          <a:xfrm>
            <a:off x="3347864" y="1536434"/>
            <a:ext cx="5544616" cy="4752528"/>
          </a:xfrm>
        </p:spPr>
        <p:txBody>
          <a:bodyPr>
            <a:noAutofit/>
          </a:bodyPr>
          <a:lstStyle/>
          <a:p>
            <a:r>
              <a:rPr lang="ru-RU" dirty="0" smtClean="0"/>
              <a:t>201 группа</a:t>
            </a:r>
          </a:p>
          <a:p>
            <a:r>
              <a:rPr lang="ru-RU" dirty="0" smtClean="0"/>
              <a:t>Использование </a:t>
            </a:r>
            <a:r>
              <a:rPr lang="ru-RU" dirty="0"/>
              <a:t>дополнительных классификационных </a:t>
            </a:r>
            <a:r>
              <a:rPr lang="ru-RU" dirty="0" smtClean="0"/>
              <a:t>критериев: возраст</a:t>
            </a:r>
            <a:r>
              <a:rPr lang="ru-RU" dirty="0"/>
              <a:t>, пол, </a:t>
            </a:r>
            <a:r>
              <a:rPr lang="ru-RU" dirty="0" smtClean="0"/>
              <a:t>наличие отдельных не оперативных вмешательств </a:t>
            </a:r>
            <a:endParaRPr lang="ru-RU" dirty="0"/>
          </a:p>
          <a:p>
            <a:r>
              <a:rPr lang="ru-RU" dirty="0"/>
              <a:t>Создание комбинированных </a:t>
            </a:r>
            <a:r>
              <a:rPr lang="ru-RU" dirty="0" smtClean="0"/>
              <a:t>групп (диагноз + вмешательство; диагноз + возраст, диагноз + пол)</a:t>
            </a:r>
            <a:endParaRPr lang="ru-RU" dirty="0"/>
          </a:p>
          <a:p>
            <a:r>
              <a:rPr lang="ru-RU" dirty="0" smtClean="0"/>
              <a:t>Исключение </a:t>
            </a:r>
            <a:r>
              <a:rPr lang="ru-RU" dirty="0"/>
              <a:t>ряда услуг из классификационных критериев </a:t>
            </a:r>
            <a:endParaRPr lang="ru-RU" dirty="0" smtClean="0"/>
          </a:p>
          <a:p>
            <a:r>
              <a:rPr lang="ru-RU" dirty="0" smtClean="0"/>
              <a:t>Перегруппировка диагнозов </a:t>
            </a:r>
            <a:endParaRPr lang="ru-RU" dirty="0"/>
          </a:p>
          <a:p>
            <a:r>
              <a:rPr lang="ru-RU" dirty="0"/>
              <a:t>Включение </a:t>
            </a:r>
            <a:r>
              <a:rPr lang="ru-RU" dirty="0" smtClean="0"/>
              <a:t>ВМП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212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Принципы создания группировки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43608" y="1124744"/>
            <a:ext cx="7344816" cy="2520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Использование </a:t>
            </a:r>
            <a:r>
              <a:rPr lang="ru-RU" b="1" dirty="0">
                <a:solidFill>
                  <a:schemeClr val="tx1"/>
                </a:solidFill>
              </a:rPr>
              <a:t>единых классификаторов </a:t>
            </a:r>
            <a:r>
              <a:rPr lang="ru-RU" b="1" dirty="0" smtClean="0">
                <a:solidFill>
                  <a:schemeClr val="tx1"/>
                </a:solidFill>
              </a:rPr>
              <a:t>(</a:t>
            </a:r>
            <a:r>
              <a:rPr lang="ru-RU" b="1" dirty="0">
                <a:solidFill>
                  <a:schemeClr val="tx1"/>
                </a:solidFill>
              </a:rPr>
              <a:t>МКБ-10 и номенклатура медицинских услуг)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Использование </a:t>
            </a:r>
            <a:r>
              <a:rPr lang="ru-RU" b="1" dirty="0">
                <a:solidFill>
                  <a:schemeClr val="tx1"/>
                </a:solidFill>
              </a:rPr>
              <a:t>объективных единообразно трактуемых классификационных </a:t>
            </a:r>
            <a:r>
              <a:rPr lang="ru-RU" b="1" dirty="0" smtClean="0">
                <a:solidFill>
                  <a:schemeClr val="tx1"/>
                </a:solidFill>
              </a:rPr>
              <a:t>критериев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Приемлемость для всех субъектов РФ  (от простого к сложному)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>
                <a:solidFill>
                  <a:schemeClr val="tx1"/>
                </a:solidFill>
              </a:rPr>
              <a:t>Однородность случаев внутри КСГ по </a:t>
            </a:r>
            <a:r>
              <a:rPr lang="ru-RU" b="1" dirty="0" err="1" smtClean="0">
                <a:solidFill>
                  <a:schemeClr val="tx1"/>
                </a:solidFill>
              </a:rPr>
              <a:t>затратоемкости</a:t>
            </a:r>
            <a:r>
              <a:rPr lang="ru-RU" b="1" dirty="0" smtClean="0">
                <a:solidFill>
                  <a:schemeClr val="tx1"/>
                </a:solidFill>
              </a:rPr>
              <a:t> (финансирование по усредненному нормативу)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395536" y="4797153"/>
            <a:ext cx="4104456" cy="1872207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 smtClean="0"/>
              <a:t>ОСНОВНЫЕ ЦЕЛИ КСГ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500" dirty="0" smtClean="0"/>
              <a:t>Внедрить справедливую методику оплаты: за результат, а не за ресурсы (большая оплата за больший объем работы и более сложные случаи)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500" dirty="0" smtClean="0"/>
              <a:t>Унифицировать методы оплаты за оказанную медицинскую помощь</a:t>
            </a: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788024" y="4797153"/>
            <a:ext cx="4248472" cy="1872207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>
            <a:normAutofit lnSpcReduction="10000"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3200" b="1"/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/>
              <a:t>ОГРАНИЧЕНИЯ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1600" b="0" dirty="0"/>
              <a:t>Исходно большое разнообразие методов оплаты в субъектах Федерации 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sz="1600" b="0" dirty="0"/>
              <a:t>Необходимость поддерживать баланс между справедливостью оплаты и риском  неоправданного завышения </a:t>
            </a:r>
            <a:r>
              <a:rPr lang="ru-RU" sz="1600" b="0" dirty="0" smtClean="0"/>
              <a:t>расходов</a:t>
            </a:r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12" name="Стрелка вверх 11"/>
          <p:cNvSpPr/>
          <p:nvPr/>
        </p:nvSpPr>
        <p:spPr>
          <a:xfrm>
            <a:off x="2287168" y="3937019"/>
            <a:ext cx="484632" cy="64410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верх 12"/>
          <p:cNvSpPr/>
          <p:nvPr/>
        </p:nvSpPr>
        <p:spPr>
          <a:xfrm>
            <a:off x="6732240" y="3933056"/>
            <a:ext cx="484632" cy="64410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14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Модель КСГ: новые группы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(разработка 2013 г., внедрение 2014 г.)</a:t>
            </a:r>
            <a:endParaRPr lang="ru-RU" sz="3600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33056"/>
          </a:xfrm>
        </p:spPr>
        <p:txBody>
          <a:bodyPr>
            <a:normAutofit fontScale="85000" lnSpcReduction="10000"/>
          </a:bodyPr>
          <a:lstStyle/>
          <a:p>
            <a:pPr marL="285750" indent="-285750"/>
            <a:r>
              <a:rPr lang="ru-RU" dirty="0" err="1" smtClean="0"/>
              <a:t>Политравма</a:t>
            </a:r>
            <a:endParaRPr lang="ru-RU" dirty="0"/>
          </a:p>
          <a:p>
            <a:pPr marL="285750" indent="-285750"/>
            <a:r>
              <a:rPr lang="ru-RU" dirty="0" smtClean="0"/>
              <a:t>Ожоги 3-й степени; другие ожоги и отморожения;</a:t>
            </a:r>
            <a:endParaRPr lang="ru-RU" dirty="0"/>
          </a:p>
          <a:p>
            <a:pPr marL="285750" indent="-285750"/>
            <a:r>
              <a:rPr lang="ru-RU" dirty="0" smtClean="0"/>
              <a:t>Лечение </a:t>
            </a:r>
            <a:r>
              <a:rPr lang="ru-RU" dirty="0"/>
              <a:t>новорожденных с тяжелой патологией (применение ИВЛ</a:t>
            </a:r>
            <a:r>
              <a:rPr lang="ru-RU" dirty="0" smtClean="0"/>
              <a:t>);</a:t>
            </a:r>
          </a:p>
          <a:p>
            <a:pPr marL="285750" indent="-285750"/>
            <a:r>
              <a:rPr lang="ru-RU" dirty="0" smtClean="0"/>
              <a:t>Хирургия в период новорожденности;</a:t>
            </a:r>
          </a:p>
          <a:p>
            <a:pPr marL="285750" indent="-285750"/>
            <a:r>
              <a:rPr lang="ru-RU" dirty="0" smtClean="0"/>
              <a:t>ИБС, </a:t>
            </a:r>
            <a:r>
              <a:rPr lang="ru-RU" dirty="0" err="1" smtClean="0"/>
              <a:t>коронарография</a:t>
            </a:r>
            <a:r>
              <a:rPr lang="ru-RU" dirty="0" smtClean="0"/>
              <a:t> диагностическая</a:t>
            </a:r>
            <a:endParaRPr lang="ru-RU" dirty="0"/>
          </a:p>
          <a:p>
            <a:r>
              <a:rPr lang="ru-RU" dirty="0" smtClean="0"/>
              <a:t>Онкологические КСГ (химиотерапия, лучевая терапия, госпитализация с диагностической целью)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87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Исключения ряда услуг из классификационных критериев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5476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i="1" dirty="0"/>
              <a:t>Наложение акушерских щипцов</a:t>
            </a:r>
          </a:p>
          <a:p>
            <a:r>
              <a:rPr lang="ru-RU" i="1" dirty="0"/>
              <a:t>Вакуум-экстракция плода</a:t>
            </a:r>
          </a:p>
          <a:p>
            <a:r>
              <a:rPr lang="ru-RU" i="1" dirty="0"/>
              <a:t>Экстракция плода за тазовый конец</a:t>
            </a:r>
          </a:p>
          <a:p>
            <a:r>
              <a:rPr lang="ru-RU" i="1" dirty="0"/>
              <a:t>Ручное пособие при тазовом </a:t>
            </a:r>
            <a:r>
              <a:rPr lang="ru-RU" i="1" dirty="0" err="1"/>
              <a:t>предлежании</a:t>
            </a:r>
            <a:r>
              <a:rPr lang="ru-RU" i="1" dirty="0"/>
              <a:t> плода (по </a:t>
            </a:r>
            <a:r>
              <a:rPr lang="ru-RU" i="1" dirty="0" err="1"/>
              <a:t>Цовьянову</a:t>
            </a:r>
            <a:r>
              <a:rPr lang="ru-RU" i="1" dirty="0"/>
              <a:t>)</a:t>
            </a:r>
          </a:p>
          <a:p>
            <a:r>
              <a:rPr lang="ru-RU" i="1" dirty="0"/>
              <a:t>Поворот плода за </a:t>
            </a:r>
            <a:r>
              <a:rPr lang="ru-RU" i="1" dirty="0" smtClean="0"/>
              <a:t>ножку…</a:t>
            </a:r>
          </a:p>
          <a:p>
            <a:endParaRPr lang="ru-RU" i="1" dirty="0" smtClean="0"/>
          </a:p>
          <a:p>
            <a:endParaRPr lang="ru-RU" i="1" dirty="0"/>
          </a:p>
          <a:p>
            <a:r>
              <a:rPr lang="ru-RU" i="1" dirty="0" smtClean="0"/>
              <a:t>Лапаротомия</a:t>
            </a:r>
          </a:p>
          <a:p>
            <a:r>
              <a:rPr lang="ru-RU" i="1" dirty="0" err="1" smtClean="0"/>
              <a:t>Релапаротомия</a:t>
            </a:r>
            <a:endParaRPr lang="ru-RU" i="1" dirty="0" smtClean="0"/>
          </a:p>
          <a:p>
            <a:r>
              <a:rPr lang="ru-RU" i="1" dirty="0" smtClean="0"/>
              <a:t>Лапароскопия</a:t>
            </a:r>
          </a:p>
          <a:p>
            <a:endParaRPr lang="ru-RU" i="1" dirty="0"/>
          </a:p>
          <a:p>
            <a:endParaRPr lang="ru-RU" i="1" dirty="0"/>
          </a:p>
          <a:p>
            <a:endParaRPr lang="ru-RU" i="1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Исключение услуги из КСГ не означает:</a:t>
            </a:r>
          </a:p>
          <a:p>
            <a:r>
              <a:rPr lang="ru-RU" dirty="0" smtClean="0"/>
              <a:t>что она не должна выполняться</a:t>
            </a:r>
          </a:p>
          <a:p>
            <a:r>
              <a:rPr lang="ru-RU" dirty="0" smtClean="0"/>
              <a:t>что она не финансируется </a:t>
            </a:r>
          </a:p>
          <a:p>
            <a:pPr marL="0" indent="0">
              <a:buNone/>
            </a:pPr>
            <a:r>
              <a:rPr lang="ru-RU" dirty="0" smtClean="0"/>
              <a:t>Это означает только ЧТО УСЛУГА НЕ МОЖЕТ ЯВЛЯТЬСЯ </a:t>
            </a:r>
            <a:r>
              <a:rPr lang="ru-RU" dirty="0" smtClean="0"/>
              <a:t>КРИТЕРИЕМ </a:t>
            </a:r>
            <a:r>
              <a:rPr lang="ru-RU" dirty="0" smtClean="0"/>
              <a:t>ОТНЕСЕНИЯ К КСГ (т.е. уже учтена при расчете ВК)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Некоторые услуги в большинстве случаев не имеют самостоятельного значения, а представляют собой этап операции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307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78098"/>
          </a:xfrm>
        </p:spPr>
        <p:txBody>
          <a:bodyPr/>
          <a:lstStyle/>
          <a:p>
            <a:r>
              <a:rPr lang="ru-RU" dirty="0" smtClean="0"/>
              <a:t>Часто задаваемые 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Реанимация</a:t>
            </a:r>
          </a:p>
          <a:p>
            <a:pPr algn="r"/>
            <a:r>
              <a:rPr lang="ru-RU" dirty="0"/>
              <a:t>в</a:t>
            </a:r>
            <a:r>
              <a:rPr lang="ru-RU" dirty="0" smtClean="0"/>
              <a:t> действующей версии КСГ не выделяется отдельно (учтена в ВК группы)</a:t>
            </a:r>
          </a:p>
          <a:p>
            <a:r>
              <a:rPr lang="ru-RU" dirty="0" smtClean="0"/>
              <a:t>Возможность оплаты одного случая по двум КСГ</a:t>
            </a:r>
          </a:p>
          <a:p>
            <a:pPr algn="r"/>
            <a:r>
              <a:rPr lang="ru-RU" dirty="0"/>
              <a:t>н</a:t>
            </a:r>
            <a:r>
              <a:rPr lang="ru-RU" dirty="0" smtClean="0"/>
              <a:t>е рекомендуется</a:t>
            </a:r>
          </a:p>
          <a:p>
            <a:r>
              <a:rPr lang="ru-RU" dirty="0" smtClean="0"/>
              <a:t>Учет сопутствующей патологии, тяжести состояния</a:t>
            </a:r>
          </a:p>
          <a:p>
            <a:pPr algn="r"/>
            <a:r>
              <a:rPr lang="ru-RU" dirty="0" smtClean="0"/>
              <a:t>В настоящей модели практически не учитывается из-за отсутствия объективной информации; предложения?</a:t>
            </a:r>
          </a:p>
          <a:p>
            <a:r>
              <a:rPr lang="ru-RU" dirty="0" smtClean="0"/>
              <a:t>Возможность </a:t>
            </a:r>
            <a:r>
              <a:rPr lang="ru-RU" dirty="0" smtClean="0"/>
              <a:t>выбора хирургической или терапевтической группы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8160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3600" dirty="0" smtClean="0"/>
              <a:t>Алгоритм группировки: хирургическая или терапевтическая группа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492896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Случай госпитализации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99792" y="2492896"/>
            <a:ext cx="216024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ОПРЕАЦИЯ (код Номенклатуры)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44208" y="1916832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КСГ терапевтическая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5220072" y="222428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444208" y="3068960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КСГ хирургическая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5177768" y="32849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2267744" y="295009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79513" y="4437112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Выбор между терапевтической или хирургической </a:t>
            </a:r>
            <a:r>
              <a:rPr lang="ru-RU" sz="2400" dirty="0" smtClean="0">
                <a:solidFill>
                  <a:srgbClr val="FF0000"/>
                </a:solidFill>
              </a:rPr>
              <a:t>КСГ возможен</a:t>
            </a:r>
            <a:r>
              <a:rPr lang="ru-RU" sz="2400" dirty="0" smtClean="0">
                <a:solidFill>
                  <a:srgbClr val="FF0000"/>
                </a:solidFill>
              </a:rPr>
              <a:t>,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если затраты определяются диагнозом, а не видом операции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(небольшая операция или несколько небольших операций при </a:t>
            </a:r>
            <a:r>
              <a:rPr lang="ru-RU" sz="2400" dirty="0" err="1" smtClean="0">
                <a:solidFill>
                  <a:srgbClr val="FF0000"/>
                </a:solidFill>
              </a:rPr>
              <a:t>затратоемком</a:t>
            </a:r>
            <a:r>
              <a:rPr lang="ru-RU" sz="2400" dirty="0" smtClean="0">
                <a:solidFill>
                  <a:srgbClr val="FF0000"/>
                </a:solidFill>
              </a:rPr>
              <a:t> диагнозе)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595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3600" dirty="0" smtClean="0"/>
              <a:t>Алгоритм группировки: хирургическая или терапевтическая группа</a:t>
            </a:r>
            <a:endParaRPr lang="ru-RU"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3212976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Случай госпитализации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87824" y="3861048"/>
            <a:ext cx="216024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2"/>
                </a:solidFill>
              </a:rPr>
              <a:t>A16.01.004 Хирургическая обработка раны или инфицированной ткани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588224" y="2636912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КСГ 166 (0,85)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5364088" y="29443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588224" y="3789040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КСГ 149 (0,78)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321784" y="40050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987824" y="2730624"/>
            <a:ext cx="216024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</a:rPr>
              <a:t>S71.7 </a:t>
            </a:r>
            <a:r>
              <a:rPr lang="ru-RU" sz="1400" dirty="0" smtClean="0">
                <a:solidFill>
                  <a:schemeClr val="tx2"/>
                </a:solidFill>
              </a:rPr>
              <a:t>Множественные открытые раны области тазобедренного сустава и бедра</a:t>
            </a:r>
            <a:endParaRPr lang="ru-RU" sz="1400" dirty="0">
              <a:solidFill>
                <a:schemeClr val="tx2"/>
              </a:solidFill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339752" y="369532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699792" y="3047256"/>
            <a:ext cx="0" cy="1373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699792" y="304725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699792" y="441540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580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Autofit/>
          </a:bodyPr>
          <a:lstStyle/>
          <a:p>
            <a:r>
              <a:rPr lang="ru-RU" sz="3600" dirty="0" smtClean="0"/>
              <a:t>Алгоритм группировки: хирургическая или терапевтическая группа</a:t>
            </a:r>
            <a:endParaRPr lang="ru-RU"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2658616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Случай госпитализации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87824" y="3306688"/>
            <a:ext cx="216024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</a:rPr>
              <a:t>А16.09.014.002</a:t>
            </a:r>
          </a:p>
          <a:p>
            <a:pPr algn="ctr"/>
            <a:r>
              <a:rPr lang="ru-RU" sz="1400" dirty="0" err="1">
                <a:solidFill>
                  <a:schemeClr val="tx2"/>
                </a:solidFill>
              </a:rPr>
              <a:t>Холецистэктомия</a:t>
            </a:r>
            <a:r>
              <a:rPr lang="ru-RU" sz="1400" dirty="0">
                <a:solidFill>
                  <a:schemeClr val="tx2"/>
                </a:solidFill>
              </a:rPr>
              <a:t> </a:t>
            </a:r>
            <a:r>
              <a:rPr lang="ru-RU" sz="1400" dirty="0" err="1">
                <a:solidFill>
                  <a:schemeClr val="tx2"/>
                </a:solidFill>
              </a:rPr>
              <a:t>лапароскопическая</a:t>
            </a:r>
            <a:r>
              <a:rPr lang="ru-RU" sz="1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588224" y="2082552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КСГ 23 (1,03)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5364088" y="23900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588224" y="3234680"/>
            <a:ext cx="1872208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/>
                </a:solidFill>
              </a:rPr>
              <a:t>КСГ 169 (0,98)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321784" y="345070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987824" y="2176264"/>
            <a:ext cx="2160240" cy="9144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</a:rPr>
              <a:t>K</a:t>
            </a:r>
            <a:r>
              <a:rPr lang="ru-RU" sz="1400" dirty="0" smtClean="0">
                <a:solidFill>
                  <a:schemeClr val="tx2"/>
                </a:solidFill>
              </a:rPr>
              <a:t>81.1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Хронический холецистит</a:t>
            </a:r>
            <a:endParaRPr lang="ru-RU" sz="1400" dirty="0">
              <a:solidFill>
                <a:schemeClr val="tx2"/>
              </a:solidFill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2339752" y="314096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699792" y="2492896"/>
            <a:ext cx="0" cy="1373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699792" y="249289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699792" y="386104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771800" y="4797152"/>
            <a:ext cx="3944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ЗДЕСЬ ВЫБОР </a:t>
            </a:r>
            <a:r>
              <a:rPr lang="ru-RU" sz="2000" b="1" dirty="0" smtClean="0">
                <a:solidFill>
                  <a:srgbClr val="FF0000"/>
                </a:solidFill>
              </a:rPr>
              <a:t>НЕ ПРЕДУСМОТРЕН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973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Включение высокотехнологичной помощи (ВМП) в КСГ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060848"/>
            <a:ext cx="4038600" cy="4464496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Хирургические методы:</a:t>
            </a:r>
          </a:p>
          <a:p>
            <a:r>
              <a:rPr lang="ru-RU" dirty="0" smtClean="0"/>
              <a:t>Частично уже были и в Номенклатуре, и в КСГ</a:t>
            </a:r>
          </a:p>
          <a:p>
            <a:r>
              <a:rPr lang="ru-RU" dirty="0" smtClean="0"/>
              <a:t>+ внесены новые услуги</a:t>
            </a:r>
          </a:p>
          <a:p>
            <a:r>
              <a:rPr lang="ru-RU" dirty="0" smtClean="0"/>
              <a:t>+ использован принцип комбинирования критериев отнесения к КСГ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ПРОБЛЕМЫ</a:t>
            </a:r>
          </a:p>
          <a:p>
            <a:r>
              <a:rPr lang="ru-RU" dirty="0" smtClean="0"/>
              <a:t>Недостатки Номенклатуры (отсутствие единообразия в принципах выделения  простых услуг)</a:t>
            </a:r>
          </a:p>
          <a:p>
            <a:r>
              <a:rPr lang="ru-RU" dirty="0" smtClean="0"/>
              <a:t>Действующая версия КСГ не учитывает одновременного проведения нескольких операций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33026"/>
            <a:ext cx="4038600" cy="429231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Терапевтические методы:</a:t>
            </a:r>
          </a:p>
          <a:p>
            <a:r>
              <a:rPr lang="ru-RU" dirty="0"/>
              <a:t>в основном «растворены» в существующих КСГ</a:t>
            </a:r>
          </a:p>
          <a:p>
            <a:r>
              <a:rPr lang="ru-RU" dirty="0"/>
              <a:t>+ использован принцип комбинирования критериев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ПРОБЛЕМЫ</a:t>
            </a:r>
          </a:p>
          <a:p>
            <a:r>
              <a:rPr lang="ru-RU" dirty="0"/>
              <a:t>В ряде случаев критерии отнесения методов лечения к ВМП не ясны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1586695"/>
            <a:ext cx="70839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409 методов лечения, относящихся к ВМП, включены в КСГ в 2014 г.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336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1498178"/>
          </a:xfrm>
        </p:spPr>
        <p:txBody>
          <a:bodyPr>
            <a:noAutofit/>
          </a:bodyPr>
          <a:lstStyle/>
          <a:p>
            <a:r>
              <a:rPr lang="ru-RU" sz="3200" b="1" dirty="0"/>
              <a:t>Отсутствует единообразие в принципах классификации на уровне отдельных </a:t>
            </a:r>
            <a:r>
              <a:rPr lang="ru-RU" sz="3200" b="1" dirty="0" smtClean="0"/>
              <a:t>услуг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618862"/>
              </p:ext>
            </p:extLst>
          </p:nvPr>
        </p:nvGraphicFramePr>
        <p:xfrm>
          <a:off x="467544" y="1916832"/>
          <a:ext cx="7992888" cy="359320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033141"/>
                <a:gridCol w="3959747"/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 лечения,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включенный в ВМП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b="1" i="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600" b="1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из Номенклатуры  </a:t>
                      </a:r>
                      <a:endParaRPr lang="ru-RU" sz="1600" b="1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6435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Экстирпация матки с тазовой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лимфаденэктомией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интраоперационной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лучевой терапией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A16.20.063.005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Экстирпация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матки с тазовой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лимфаденэктомией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интраоперационной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лучевой терапией                      </a:t>
                      </a:r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6435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Резекция прямой кишки с расширенной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лимфаденэктомией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субтотальной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перитонэктомией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экстирпацией большого сальника и гипертермической внутрибрюшной химиотерапией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A16.19.021 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Резекция прямой кишки </a:t>
                      </a:r>
                    </a:p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A16.30.010 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Иссечение сальника </a:t>
                      </a:r>
                    </a:p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A16.06.009 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Лимфаденэктомия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абдоминальная </a:t>
                      </a:r>
                    </a:p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A16.30.023 </a:t>
                      </a:r>
                      <a:r>
                        <a:rPr lang="ru-RU" sz="16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Перитонэктомия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fontAlgn="t"/>
                      <a:r>
                        <a:rPr lang="en-US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A16.30.053 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Интраоперационная</a:t>
                      </a:r>
                      <a:r>
                        <a:rPr lang="ru-RU" sz="16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внутрибрюшная гипертермическая химиотерапия </a:t>
                      </a:r>
                    </a:p>
                    <a:p>
                      <a:pPr algn="l" fontAlgn="t"/>
                      <a:endParaRPr lang="ru-RU" sz="16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37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182261"/>
              </p:ext>
            </p:extLst>
          </p:nvPr>
        </p:nvGraphicFramePr>
        <p:xfrm>
          <a:off x="467544" y="1735736"/>
          <a:ext cx="7992888" cy="478960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789927"/>
                <a:gridCol w="631941"/>
                <a:gridCol w="1818492"/>
                <a:gridCol w="648072"/>
                <a:gridCol w="1370787"/>
                <a:gridCol w="2733669"/>
              </a:tblGrid>
              <a:tr h="13681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Код вида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Номер КСГ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Наименование вида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ВМП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Коды по </a:t>
                      </a:r>
                      <a:r>
                        <a:rPr lang="ru-RU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МКБ-Х</a:t>
                      </a:r>
                      <a:endParaRPr lang="ru-RU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Модель пациента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Метод лечения</a:t>
                      </a:r>
                    </a:p>
                  </a:txBody>
                  <a:tcPr marL="9525" marR="9525" marT="9525" marB="0" anchor="ctr"/>
                </a:tc>
              </a:tr>
              <a:tr h="2101011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02.00.003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96" marR="7696" marT="7696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96" marR="7696" marT="769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Лечение 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преэклампсии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 при  сроке до 34 недели беременности    с применением химиотерапевтических, биологических препаратов, эфферентных методов терапии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96" marR="7696" marT="769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О11, </a:t>
                      </a:r>
                      <a:r>
                        <a:rPr lang="en-US" sz="1400" u="none" strike="noStrike" dirty="0">
                          <a:effectLst/>
                          <a:latin typeface="+mj-lt"/>
                        </a:rPr>
                        <a:t>O12, O13, O14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96" marR="7696" marT="769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Преэклампсия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 у беременной при сроке до 34 недель беременности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96" marR="7696" marT="7696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Комплексная индивидуально подобранная терапия с применением биологических препаратов и экстракорпоральных методов лечения (аппаратный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плазмаферез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гемофильтрация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озонотерапия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), направленная на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пролонгирование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 беременности под контролем </a:t>
                      </a:r>
                      <a:r>
                        <a:rPr lang="ru-RU" sz="1400" u="none" strike="noStrike" dirty="0" smtClean="0">
                          <a:effectLst/>
                          <a:latin typeface="+mj-lt"/>
                        </a:rPr>
                        <a:t> суточного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мониторирования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 артериального давления,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транскраниальной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  допплерографии, эхокардиографии,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внутрипочечной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 гемодинамики, компьютерной </a:t>
                      </a:r>
                      <a:r>
                        <a:rPr lang="ru-RU" sz="1400" u="none" strike="noStrike" dirty="0" smtClean="0">
                          <a:effectLst/>
                          <a:latin typeface="+mj-lt"/>
                        </a:rPr>
                        <a:t>томографии</a:t>
                      </a:r>
                      <a:r>
                        <a:rPr lang="ru-RU" sz="1400" u="none" strike="noStrike" baseline="0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ru-RU" sz="1400" u="none" strike="noStrike" dirty="0" smtClean="0">
                          <a:effectLst/>
                          <a:latin typeface="+mj-lt"/>
                        </a:rPr>
                        <a:t>сетчатки</a:t>
                      </a:r>
                      <a:r>
                        <a:rPr lang="ru-RU" sz="1400" u="none" strike="noStrike" dirty="0">
                          <a:effectLst/>
                          <a:latin typeface="+mj-lt"/>
                        </a:rPr>
                        <a:t>, функции эндотелий зависимой </a:t>
                      </a:r>
                      <a:r>
                        <a:rPr lang="ru-RU" sz="1400" u="none" strike="noStrike" dirty="0" err="1">
                          <a:effectLst/>
                          <a:latin typeface="+mj-lt"/>
                        </a:rPr>
                        <a:t>дилятации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96" marR="7696" marT="7696" marB="0" anchor="b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Трудно выделить критерий отнесения к ВМП в сравнении с СМП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717468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Совершенствование группировки в </a:t>
            </a:r>
            <a:r>
              <a:rPr lang="ru-RU" dirty="0" smtClean="0"/>
              <a:t>текущем году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51309"/>
            <a:ext cx="4546848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Недостатки Номенклатуры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Известные недостатки группировки</a:t>
            </a:r>
          </a:p>
          <a:p>
            <a:r>
              <a:rPr lang="ru-RU" dirty="0" smtClean="0"/>
              <a:t>Действующая </a:t>
            </a:r>
            <a:r>
              <a:rPr lang="ru-RU" dirty="0" smtClean="0"/>
              <a:t>группировка не учитывает одновременного проведения нескольких вмешательств</a:t>
            </a:r>
          </a:p>
          <a:p>
            <a:endParaRPr lang="ru-RU" dirty="0" smtClean="0"/>
          </a:p>
          <a:p>
            <a:r>
              <a:rPr lang="ru-RU" dirty="0" smtClean="0"/>
              <a:t>Нет критериев выделения дорогостоящего терапевтического лечения</a:t>
            </a:r>
          </a:p>
          <a:p>
            <a:endParaRPr lang="ru-RU" dirty="0" smtClean="0"/>
          </a:p>
          <a:p>
            <a:r>
              <a:rPr lang="ru-RU" dirty="0" smtClean="0"/>
              <a:t>Не </a:t>
            </a:r>
            <a:r>
              <a:rPr lang="ru-RU" dirty="0" smtClean="0"/>
              <a:t>в полной мере удалось интегрировать </a:t>
            </a:r>
            <a:r>
              <a:rPr lang="ru-RU" dirty="0" smtClean="0"/>
              <a:t>ВМП </a:t>
            </a:r>
            <a:endParaRPr lang="ru-RU" dirty="0"/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5450948" y="1340768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715108" y="1124744"/>
            <a:ext cx="2214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Доработка Номенклатуры</a:t>
            </a:r>
            <a:endParaRPr lang="ru-RU" sz="2400" b="1" dirty="0"/>
          </a:p>
        </p:txBody>
      </p:sp>
      <p:sp>
        <p:nvSpPr>
          <p:cNvPr id="6" name="Стрелка вправо с вырезом 5"/>
          <p:cNvSpPr/>
          <p:nvPr/>
        </p:nvSpPr>
        <p:spPr>
          <a:xfrm>
            <a:off x="5609816" y="3645024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588224" y="3068960"/>
            <a:ext cx="25003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Выявление и включение  </a:t>
            </a:r>
            <a:r>
              <a:rPr lang="ru-RU" sz="2400" b="1" dirty="0" smtClean="0"/>
              <a:t>дополнительных критериев</a:t>
            </a:r>
          </a:p>
          <a:p>
            <a:r>
              <a:rPr lang="ru-RU" sz="2400" b="1" dirty="0" smtClean="0"/>
              <a:t>группировки</a:t>
            </a:r>
            <a:endParaRPr lang="ru-RU" sz="2400" b="1" dirty="0"/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4788024" y="1916832"/>
            <a:ext cx="518908" cy="3417475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83568" y="5674022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Анализ изменений, внесенных в субъектах Федерации (по тарифным соглашениям и обсуждению в период пилотных визитов)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Анализ инициативных предложений из субъектов Федерации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40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/>
              <a:t>Доработка Номенклатуры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45395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Сбор и анализ предложений из субъектов РФ</a:t>
            </a:r>
          </a:p>
          <a:p>
            <a:pPr algn="r"/>
            <a:r>
              <a:rPr lang="ru-RU" b="1" u="sng" dirty="0"/>
              <a:t>о</a:t>
            </a:r>
            <a:r>
              <a:rPr lang="ru-RU" b="1" u="sng" dirty="0" smtClean="0"/>
              <a:t>существлен в течение </a:t>
            </a:r>
            <a:r>
              <a:rPr lang="ru-RU" b="1" u="sng" dirty="0" smtClean="0"/>
              <a:t>марта </a:t>
            </a:r>
            <a:r>
              <a:rPr lang="ru-RU" dirty="0" smtClean="0"/>
              <a:t>(получено более 10 тыс. предложений) </a:t>
            </a:r>
            <a:endParaRPr lang="ru-RU" dirty="0" smtClean="0"/>
          </a:p>
          <a:p>
            <a:endParaRPr lang="ru-RU" b="1" u="sng" dirty="0"/>
          </a:p>
          <a:p>
            <a:r>
              <a:rPr lang="ru-RU" dirty="0" smtClean="0"/>
              <a:t>Сопоставление видов ВМП с услугами из Номенклатуры, совершенствование наименований </a:t>
            </a:r>
            <a:r>
              <a:rPr lang="ru-RU" dirty="0" smtClean="0"/>
              <a:t>услуг (в </a:t>
            </a:r>
            <a:r>
              <a:rPr lang="ru-RU" dirty="0" err="1" smtClean="0"/>
              <a:t>т.ч</a:t>
            </a:r>
            <a:r>
              <a:rPr lang="ru-RU" dirty="0" smtClean="0"/>
              <a:t>. в целях ухода от излишних комбинаций диагноза и услуги)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Согласование со специалистами </a:t>
            </a:r>
          </a:p>
          <a:p>
            <a:endParaRPr lang="ru-RU" dirty="0"/>
          </a:p>
          <a:p>
            <a:r>
              <a:rPr lang="ru-RU" dirty="0" smtClean="0"/>
              <a:t>Подготовка предложений по актуализации приказа Минздрава России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20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Доработка существующих групп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Ожоги: нужны дополнительные </a:t>
            </a:r>
            <a:r>
              <a:rPr lang="ru-RU" dirty="0"/>
              <a:t>классификационные </a:t>
            </a:r>
            <a:r>
              <a:rPr lang="ru-RU" dirty="0" smtClean="0"/>
              <a:t>критерии, позволяющие учесть тяжесть состояния больных</a:t>
            </a:r>
          </a:p>
          <a:p>
            <a:r>
              <a:rPr lang="ru-RU" dirty="0" smtClean="0"/>
              <a:t>Онкология: уточнение уровней затрат для лучевой терапии, выделение дополнительных групп для химиотерапии; госпитализация без диагностики и специального противоопухолевого лечения</a:t>
            </a:r>
          </a:p>
          <a:p>
            <a:r>
              <a:rPr lang="ru-RU" dirty="0" smtClean="0"/>
              <a:t>Расширение перечня операций, выполняемых в период новорожденности, расширение трактовки периода новорожденности для недоношенных детей </a:t>
            </a:r>
          </a:p>
          <a:p>
            <a:r>
              <a:rPr lang="ru-RU" dirty="0" smtClean="0"/>
              <a:t>Учет </a:t>
            </a:r>
            <a:r>
              <a:rPr lang="ru-RU" dirty="0" err="1" smtClean="0"/>
              <a:t>полиорганной</a:t>
            </a:r>
            <a:r>
              <a:rPr lang="ru-RU" dirty="0" smtClean="0"/>
              <a:t> недостаточности (получены предложения)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486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12968" cy="792088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Перспективы дальнейшего развития </a:t>
            </a:r>
            <a:r>
              <a:rPr lang="ru-RU" sz="3200" b="1" dirty="0" smtClean="0"/>
              <a:t>КСГ (1)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Дальнейшее обоснованное выделение новых групп </a:t>
            </a:r>
            <a:r>
              <a:rPr lang="ru-RU" b="1" u="sng" dirty="0"/>
              <a:t>ПРИ НАЛИЧИИ ОБЪЕКТИВНЫХ КЛАССИФИКАЦИОННЫХ КРИТЕРИЕВ </a:t>
            </a:r>
            <a:endParaRPr lang="ru-RU" b="1" u="sng" dirty="0" smtClean="0"/>
          </a:p>
          <a:p>
            <a:pPr marL="627063" indent="12700"/>
            <a:r>
              <a:rPr lang="ru-RU" dirty="0" smtClean="0"/>
              <a:t> Диагноз</a:t>
            </a:r>
            <a:endParaRPr lang="ru-RU" dirty="0" smtClean="0"/>
          </a:p>
          <a:p>
            <a:pPr marL="627063" indent="12700" algn="r"/>
            <a:r>
              <a:rPr lang="ru-RU" sz="2400" i="1" dirty="0"/>
              <a:t>с</a:t>
            </a:r>
            <a:r>
              <a:rPr lang="ru-RU" sz="2400" i="1" dirty="0" smtClean="0"/>
              <a:t>епсис</a:t>
            </a:r>
          </a:p>
          <a:p>
            <a:pPr marL="627063" lvl="8" indent="12700"/>
            <a:r>
              <a:rPr lang="ru-RU" sz="3200" dirty="0"/>
              <a:t> Тяжесть состояния (реанимация?</a:t>
            </a:r>
            <a:r>
              <a:rPr lang="ru-RU" sz="3200" dirty="0"/>
              <a:t> </a:t>
            </a:r>
            <a:r>
              <a:rPr lang="ru-RU" sz="3200" dirty="0" err="1"/>
              <a:t>полиорганная</a:t>
            </a:r>
            <a:r>
              <a:rPr lang="ru-RU" sz="3200" dirty="0"/>
              <a:t> </a:t>
            </a:r>
            <a:r>
              <a:rPr lang="ru-RU" sz="3200" dirty="0" smtClean="0"/>
              <a:t>недостаточность?)</a:t>
            </a:r>
            <a:endParaRPr lang="ru-RU" dirty="0"/>
          </a:p>
          <a:p>
            <a:pPr marL="627063" lvl="0" indent="12700" algn="r"/>
            <a:r>
              <a:rPr lang="ru-RU" sz="2400" i="1" dirty="0" smtClean="0"/>
              <a:t>отравления</a:t>
            </a:r>
            <a:endParaRPr lang="ru-RU" sz="2400" i="1" dirty="0" smtClean="0"/>
          </a:p>
          <a:p>
            <a:pPr marL="627063" lvl="0" indent="12700" algn="r"/>
            <a:r>
              <a:rPr lang="ru-RU" sz="2400" i="1" dirty="0" smtClean="0"/>
              <a:t>ожоги</a:t>
            </a:r>
          </a:p>
          <a:p>
            <a:pPr marL="627063" lvl="0" indent="12700"/>
            <a:r>
              <a:rPr lang="ru-RU" dirty="0" smtClean="0"/>
              <a:t> Применение </a:t>
            </a:r>
            <a:r>
              <a:rPr lang="ru-RU" dirty="0" smtClean="0"/>
              <a:t>отдельных </a:t>
            </a:r>
            <a:r>
              <a:rPr lang="ru-RU" dirty="0" smtClean="0"/>
              <a:t>дорогостоящих технологий (диагноз + технология)</a:t>
            </a:r>
            <a:endParaRPr lang="ru-RU" dirty="0"/>
          </a:p>
          <a:p>
            <a:pPr lvl="0" algn="r"/>
            <a:endParaRPr lang="ru-RU" sz="2400" i="1" dirty="0" smtClean="0"/>
          </a:p>
          <a:p>
            <a:pPr lvl="0"/>
            <a:endParaRPr lang="ru-RU" sz="2400" i="1" dirty="0" smtClean="0"/>
          </a:p>
          <a:p>
            <a:pPr lvl="0" algn="r"/>
            <a:endParaRPr lang="ru-RU" sz="2400" i="1" dirty="0" smtClean="0"/>
          </a:p>
          <a:p>
            <a:pPr marL="0" indent="0" algn="ctr">
              <a:buNone/>
            </a:pPr>
            <a:endParaRPr lang="ru-RU" b="1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pPr algn="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8447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/>
          </a:bodyPr>
          <a:lstStyle/>
          <a:p>
            <a:r>
              <a:rPr lang="ru-RU" sz="3200" b="1" dirty="0"/>
              <a:t>Перспективы дальнейшего развития </a:t>
            </a:r>
            <a:r>
              <a:rPr lang="ru-RU" sz="3200" b="1" dirty="0" smtClean="0"/>
              <a:t>КСГ (2)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dirty="0" smtClean="0"/>
              <a:t>Включение в КСГ новых групп:</a:t>
            </a:r>
          </a:p>
          <a:p>
            <a:pPr algn="r"/>
            <a:r>
              <a:rPr lang="ru-RU" dirty="0"/>
              <a:t>г</a:t>
            </a:r>
            <a:r>
              <a:rPr lang="ru-RU" dirty="0" smtClean="0"/>
              <a:t>емодиализ и </a:t>
            </a:r>
            <a:r>
              <a:rPr lang="ru-RU" dirty="0" err="1" smtClean="0"/>
              <a:t>перитонеальный</a:t>
            </a:r>
            <a:r>
              <a:rPr lang="ru-RU" dirty="0" smtClean="0"/>
              <a:t> диализ</a:t>
            </a:r>
          </a:p>
          <a:p>
            <a:pPr algn="r"/>
            <a:r>
              <a:rPr lang="ru-RU" dirty="0" smtClean="0"/>
              <a:t>реабилитация</a:t>
            </a:r>
          </a:p>
          <a:p>
            <a:endParaRPr lang="ru-RU" dirty="0"/>
          </a:p>
          <a:p>
            <a:r>
              <a:rPr lang="ru-RU" dirty="0" smtClean="0"/>
              <a:t>Выделение подгрупп </a:t>
            </a:r>
            <a:r>
              <a:rPr lang="ru-RU" b="1" u="sng" dirty="0" smtClean="0"/>
              <a:t>НА ОСНОВЕ ОБЪЕКТИВНЫХ КЛАССИФИКАЦИОННЫХ КРИТЕРИЕВ </a:t>
            </a:r>
            <a:endParaRPr lang="ru-RU" dirty="0" smtClean="0"/>
          </a:p>
          <a:p>
            <a:pPr algn="r"/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001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Подгруппы (примеры)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Инфаркт миокарда с применением </a:t>
            </a:r>
            <a:r>
              <a:rPr lang="ru-RU" dirty="0" err="1" smtClean="0"/>
              <a:t>тромболизиса</a:t>
            </a:r>
            <a:r>
              <a:rPr lang="ru-RU" dirty="0" smtClean="0"/>
              <a:t> / без </a:t>
            </a:r>
            <a:r>
              <a:rPr lang="ru-RU" dirty="0" err="1" smtClean="0"/>
              <a:t>тромболизиса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Отравления различной степени </a:t>
            </a:r>
            <a:r>
              <a:rPr lang="ru-RU" dirty="0" smtClean="0"/>
              <a:t>тяжести (критерий – длительность пребывания в реанимации)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Рассеянный склероз, лечение с применением </a:t>
            </a:r>
            <a:r>
              <a:rPr lang="ru-RU" dirty="0"/>
              <a:t>/ без </a:t>
            </a:r>
            <a:r>
              <a:rPr lang="ru-RU" dirty="0" smtClean="0"/>
              <a:t>применения препаратов бета-интерферонов и </a:t>
            </a:r>
            <a:r>
              <a:rPr lang="ru-RU" dirty="0" err="1" smtClean="0"/>
              <a:t>глатирамера</a:t>
            </a:r>
            <a:r>
              <a:rPr lang="ru-RU" dirty="0" smtClean="0"/>
              <a:t> </a:t>
            </a:r>
            <a:r>
              <a:rPr lang="ru-RU" dirty="0" smtClean="0"/>
              <a:t>ацетата</a:t>
            </a:r>
          </a:p>
          <a:p>
            <a:endParaRPr lang="ru-RU" dirty="0"/>
          </a:p>
          <a:p>
            <a:r>
              <a:rPr lang="ru-RU" dirty="0" smtClean="0"/>
              <a:t>Стенокардия, ХИБС без </a:t>
            </a:r>
            <a:r>
              <a:rPr lang="ru-RU" dirty="0" err="1" smtClean="0"/>
              <a:t>коронарографии</a:t>
            </a:r>
            <a:r>
              <a:rPr lang="ru-RU" dirty="0" smtClean="0"/>
              <a:t> и с </a:t>
            </a:r>
            <a:r>
              <a:rPr lang="ru-RU" dirty="0" err="1" smtClean="0"/>
              <a:t>коронарографией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7478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Объективный классификационный критерий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01419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/>
              <a:t>Диагноз (комбинация диагнозов) </a:t>
            </a:r>
            <a:r>
              <a:rPr lang="ru-RU" sz="2800" b="1" u="sng" dirty="0" smtClean="0"/>
              <a:t>по МКБ-10</a:t>
            </a:r>
          </a:p>
          <a:p>
            <a:r>
              <a:rPr lang="ru-RU" sz="2800" dirty="0" smtClean="0"/>
              <a:t>Возраст, пол</a:t>
            </a:r>
          </a:p>
          <a:p>
            <a:r>
              <a:rPr lang="ru-RU" sz="2800" dirty="0" smtClean="0"/>
              <a:t>Отдельные технологии (включенные в Номенклатуру) </a:t>
            </a:r>
            <a:r>
              <a:rPr lang="ru-RU" sz="2800" b="1" u="sng" dirty="0" smtClean="0"/>
              <a:t>с низким риском необоснованного применения и низким риском резкого роста частоты </a:t>
            </a:r>
            <a:r>
              <a:rPr lang="ru-RU" sz="2800" b="1" u="sng" dirty="0" smtClean="0"/>
              <a:t>применения</a:t>
            </a:r>
          </a:p>
          <a:p>
            <a:r>
              <a:rPr lang="ru-RU" sz="2800" dirty="0" smtClean="0"/>
              <a:t>Возможность учета в информационной системе</a:t>
            </a:r>
            <a:endParaRPr lang="ru-RU" sz="2800" dirty="0" smtClean="0"/>
          </a:p>
          <a:p>
            <a:endParaRPr lang="ru-RU" sz="2800" b="1" u="sng" dirty="0"/>
          </a:p>
          <a:p>
            <a:pPr marL="0" indent="0">
              <a:buNone/>
            </a:pPr>
            <a:r>
              <a:rPr lang="ru-RU" sz="2800" b="1" dirty="0" smtClean="0"/>
              <a:t>ДОПОЛНИТЕЛЬНАЯ ПОЛЕЗНАЯ ИНФОРМАЦИЯ:</a:t>
            </a:r>
            <a:endParaRPr lang="ru-RU" sz="2800" b="1" dirty="0" smtClean="0"/>
          </a:p>
          <a:p>
            <a:r>
              <a:rPr lang="ru-RU" sz="2800" dirty="0" smtClean="0"/>
              <a:t>Число случаев, к-е предполагается выделить в отдельную группу,  </a:t>
            </a:r>
            <a:r>
              <a:rPr lang="ru-RU" sz="2800" dirty="0" smtClean="0"/>
              <a:t>их </a:t>
            </a:r>
            <a:r>
              <a:rPr lang="ru-RU" sz="2800" dirty="0" smtClean="0"/>
              <a:t>доля внутри действующей КСГ</a:t>
            </a:r>
          </a:p>
          <a:p>
            <a:r>
              <a:rPr lang="ru-RU" sz="2800" dirty="0" smtClean="0"/>
              <a:t>Обоснование более высокой </a:t>
            </a:r>
            <a:r>
              <a:rPr lang="ru-RU" sz="2800" dirty="0" err="1" smtClean="0"/>
              <a:t>затратоемкости</a:t>
            </a:r>
            <a:r>
              <a:rPr lang="ru-RU" sz="2800" dirty="0" smtClean="0"/>
              <a:t> (расходы, указание </a:t>
            </a:r>
            <a:r>
              <a:rPr lang="ru-RU" sz="2800" dirty="0" smtClean="0"/>
              <a:t>стоимости дорогостоящих </a:t>
            </a:r>
            <a:r>
              <a:rPr lang="ru-RU" sz="2800" dirty="0" smtClean="0"/>
              <a:t>ресурсов)</a:t>
            </a:r>
          </a:p>
          <a:p>
            <a:endParaRPr lang="ru-RU" sz="2800" b="1" u="sng" dirty="0"/>
          </a:p>
        </p:txBody>
      </p:sp>
    </p:spTree>
    <p:extLst>
      <p:ext uri="{BB962C8B-B14F-4D97-AF65-F5344CB8AC3E}">
        <p14:creationId xmlns:p14="http://schemas.microsoft.com/office/powerpoint/2010/main" val="2404618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Интеграция ВМП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Доработка Номенклатуры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Введение дополнительного классификационного критерия (высокотехнологичный метод в соответствии с формулировкой приказов Минздрава)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5743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/>
              <a:t>Развитие </a:t>
            </a:r>
            <a:r>
              <a:rPr lang="ru-RU" b="1" dirty="0" smtClean="0"/>
              <a:t>КСГ: дополнительно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568952" cy="554461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Правила </a:t>
            </a:r>
            <a:r>
              <a:rPr lang="ru-RU" dirty="0" smtClean="0"/>
              <a:t>кодирования (</a:t>
            </a:r>
            <a:r>
              <a:rPr lang="ru-RU" sz="2800" dirty="0" smtClean="0"/>
              <a:t>методические рекомендации)</a:t>
            </a:r>
            <a:endParaRPr lang="ru-RU" sz="2800" dirty="0" smtClean="0"/>
          </a:p>
          <a:p>
            <a:r>
              <a:rPr lang="ru-RU" dirty="0" smtClean="0"/>
              <a:t>Учет проведения нескольких </a:t>
            </a:r>
            <a:r>
              <a:rPr lang="ru-RU" dirty="0" err="1" smtClean="0"/>
              <a:t>затратоемких</a:t>
            </a:r>
            <a:r>
              <a:rPr lang="ru-RU" dirty="0" smtClean="0"/>
              <a:t> вмешательств в течение одной госпитализации</a:t>
            </a:r>
          </a:p>
          <a:p>
            <a:r>
              <a:rPr lang="ru-RU" dirty="0" smtClean="0"/>
              <a:t>КСГ для дневного стационара</a:t>
            </a:r>
          </a:p>
          <a:p>
            <a:r>
              <a:rPr lang="ru-RU" dirty="0" smtClean="0"/>
              <a:t>Соотнесение </a:t>
            </a:r>
            <a:r>
              <a:rPr lang="ru-RU" dirty="0" smtClean="0"/>
              <a:t>оперативных вмешательств с кодами МКБ-10</a:t>
            </a:r>
          </a:p>
          <a:p>
            <a:endParaRPr lang="ru-RU" dirty="0" smtClean="0"/>
          </a:p>
          <a:p>
            <a:r>
              <a:rPr lang="ru-RU" dirty="0" smtClean="0"/>
              <a:t>Обоснование выделения </a:t>
            </a:r>
            <a:r>
              <a:rPr lang="ru-RU" dirty="0" err="1" smtClean="0"/>
              <a:t>ресурсозатратных</a:t>
            </a:r>
            <a:r>
              <a:rPr lang="ru-RU" dirty="0" smtClean="0"/>
              <a:t> групп</a:t>
            </a:r>
          </a:p>
          <a:p>
            <a:pPr algn="r"/>
            <a:r>
              <a:rPr lang="ru-RU" sz="2800" dirty="0"/>
              <a:t>с</a:t>
            </a:r>
            <a:r>
              <a:rPr lang="ru-RU" sz="2800" dirty="0" smtClean="0"/>
              <a:t>бор данных о затратах в соотнесении с диагнозом/операцией</a:t>
            </a:r>
          </a:p>
          <a:p>
            <a:r>
              <a:rPr lang="ru-RU" dirty="0"/>
              <a:t>Уточнение коэффициентов </a:t>
            </a:r>
            <a:r>
              <a:rPr lang="ru-RU" dirty="0" err="1" smtClean="0"/>
              <a:t>затратоемкости</a:t>
            </a:r>
            <a:r>
              <a:rPr lang="ru-RU" dirty="0" smtClean="0"/>
              <a:t> (в частности, для операций 4-5 уровня)</a:t>
            </a:r>
            <a:endParaRPr lang="ru-RU" dirty="0"/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7073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Различия в </a:t>
            </a:r>
            <a:r>
              <a:rPr lang="ru-RU" dirty="0" err="1" smtClean="0"/>
              <a:t>затратоемкости</a:t>
            </a:r>
            <a:r>
              <a:rPr lang="ru-RU" dirty="0" smtClean="0"/>
              <a:t>: примеры (1)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781701"/>
              </p:ext>
            </p:extLst>
          </p:nvPr>
        </p:nvGraphicFramePr>
        <p:xfrm>
          <a:off x="457200" y="1600200"/>
          <a:ext cx="8219254" cy="40620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70584"/>
                <a:gridCol w="920011"/>
                <a:gridCol w="839235"/>
                <a:gridCol w="839235"/>
                <a:gridCol w="932484"/>
                <a:gridCol w="839235"/>
                <a:gridCol w="839235"/>
                <a:gridCol w="839235"/>
              </a:tblGrid>
              <a:tr h="370840"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КСГ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 РФ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Субъекты РФ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Ср.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Операции на костно-мышечной системе и суставах (уровень затрат 3)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1,37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1,61</a:t>
                      </a:r>
                      <a:endParaRPr lang="ru-RU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1,87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1,2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1,29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1,61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1,59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Операции на костно-мышечной системе и суставах (уровень затрат 4)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2,43</a:t>
                      </a:r>
                    </a:p>
                  </a:txBody>
                  <a:tcPr marL="9525" marR="9525" marT="9525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2,25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1,83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1,63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2,1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3,17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Операции на костно-мышечной системе и суставах (уровень затрат 5)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2,20</a:t>
                      </a:r>
                    </a:p>
                  </a:txBody>
                  <a:tcPr marL="9525" marR="9525" marT="9525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3,28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2,18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2,14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2,28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1,86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839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Различия в </a:t>
            </a:r>
            <a:r>
              <a:rPr lang="ru-RU" dirty="0" err="1" smtClean="0"/>
              <a:t>затратоемкости</a:t>
            </a:r>
            <a:r>
              <a:rPr lang="ru-RU" dirty="0" smtClean="0"/>
              <a:t>: примеры (2)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40173"/>
              </p:ext>
            </p:extLst>
          </p:nvPr>
        </p:nvGraphicFramePr>
        <p:xfrm>
          <a:off x="457200" y="1600200"/>
          <a:ext cx="8219254" cy="35134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4600"/>
                <a:gridCol w="775995"/>
                <a:gridCol w="839235"/>
                <a:gridCol w="839235"/>
                <a:gridCol w="932484"/>
                <a:gridCol w="839235"/>
                <a:gridCol w="839235"/>
                <a:gridCol w="839235"/>
              </a:tblGrid>
              <a:tr h="370840"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КСГ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 РФ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Субъекты РФ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Ср.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Крайне малая масса тела при рождении, крайняя незрелость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8,15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12,12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9,51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7,57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19,6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27,16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7,40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Острые нарушения мозгового кровообращения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2,14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1,67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2,0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2,25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1,95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Операции на желчном пузыре и желчевыводящих путях (уровень затрат 3)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2,24</a:t>
                      </a: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1,38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1,06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0,85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0,86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2,50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2047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4000" b="1" dirty="0" smtClean="0"/>
              <a:t>Заключение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496944" cy="5805264"/>
          </a:xfrm>
        </p:spPr>
        <p:txBody>
          <a:bodyPr>
            <a:normAutofit/>
          </a:bodyPr>
          <a:lstStyle/>
          <a:p>
            <a:r>
              <a:rPr lang="ru-RU" dirty="0" smtClean="0"/>
              <a:t>Приветствуются предложения </a:t>
            </a:r>
            <a:r>
              <a:rPr lang="ru-RU" dirty="0" smtClean="0"/>
              <a:t>по выделению новых </a:t>
            </a:r>
            <a:r>
              <a:rPr lang="ru-RU" dirty="0" smtClean="0"/>
              <a:t>групп</a:t>
            </a:r>
          </a:p>
          <a:p>
            <a:r>
              <a:rPr lang="ru-RU" dirty="0" smtClean="0"/>
              <a:t>Они  </a:t>
            </a:r>
            <a:r>
              <a:rPr lang="ru-RU" dirty="0" smtClean="0"/>
              <a:t>должны содержать:</a:t>
            </a:r>
          </a:p>
          <a:p>
            <a:pPr algn="r"/>
            <a:r>
              <a:rPr lang="ru-RU" dirty="0"/>
              <a:t>указание </a:t>
            </a:r>
            <a:r>
              <a:rPr lang="ru-RU" dirty="0" smtClean="0"/>
              <a:t>объективных классификационных </a:t>
            </a:r>
            <a:r>
              <a:rPr lang="ru-RU" dirty="0"/>
              <a:t>критериев</a:t>
            </a:r>
          </a:p>
          <a:p>
            <a:pPr algn="r"/>
            <a:r>
              <a:rPr lang="ru-RU" dirty="0" smtClean="0"/>
              <a:t>указание </a:t>
            </a:r>
            <a:r>
              <a:rPr lang="ru-RU" dirty="0" smtClean="0"/>
              <a:t>числа случаев (доли случаев) в действующей КСГ</a:t>
            </a:r>
          </a:p>
          <a:p>
            <a:pPr algn="r"/>
            <a:r>
              <a:rPr lang="ru-RU" dirty="0" smtClean="0"/>
              <a:t>подтверждение </a:t>
            </a:r>
            <a:r>
              <a:rPr lang="ru-RU" dirty="0" smtClean="0"/>
              <a:t>различий в затратах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475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000375" y="2786063"/>
            <a:ext cx="3000375" cy="1057275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КАЧЕСТВО МЕДИЦИНСКОЙ ПОМОЩИ</a:t>
            </a:r>
          </a:p>
        </p:txBody>
      </p:sp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2500313" y="4786313"/>
            <a:ext cx="2122487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/>
              <a:t>Своевременность</a:t>
            </a: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4929188" y="785813"/>
            <a:ext cx="3497262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/>
              <a:t>Правильность выбора методов (диагностики, лечения, профилактики, реабилитации)</a:t>
            </a:r>
          </a:p>
        </p:txBody>
      </p:sp>
      <p:sp>
        <p:nvSpPr>
          <p:cNvPr id="4101" name="TextBox 6"/>
          <p:cNvSpPr txBox="1">
            <a:spLocks noChangeArrowheads="1"/>
          </p:cNvSpPr>
          <p:nvPr/>
        </p:nvSpPr>
        <p:spPr bwMode="auto">
          <a:xfrm>
            <a:off x="428625" y="3571875"/>
            <a:ext cx="1806575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/>
              <a:t>Рациональное </a:t>
            </a:r>
          </a:p>
          <a:p>
            <a:pPr algn="ctr" eaLnBrk="1" hangingPunct="1"/>
            <a:r>
              <a:rPr lang="ru-RU" altLang="ru-RU"/>
              <a:t>расходование </a:t>
            </a:r>
          </a:p>
          <a:p>
            <a:pPr algn="ctr" eaLnBrk="1" hangingPunct="1"/>
            <a:r>
              <a:rPr lang="ru-RU" altLang="ru-RU"/>
              <a:t>ресурсов</a:t>
            </a: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5500688" y="4786313"/>
            <a:ext cx="2225675" cy="923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/>
              <a:t>Достижение </a:t>
            </a:r>
          </a:p>
          <a:p>
            <a:pPr algn="ctr" eaLnBrk="1" hangingPunct="1"/>
            <a:r>
              <a:rPr lang="ru-RU" altLang="ru-RU"/>
              <a:t>запланированного </a:t>
            </a:r>
          </a:p>
          <a:p>
            <a:pPr algn="ctr" eaLnBrk="1" hangingPunct="1"/>
            <a:r>
              <a:rPr lang="ru-RU" altLang="ru-RU"/>
              <a:t>результата</a:t>
            </a:r>
          </a:p>
        </p:txBody>
      </p:sp>
      <p:sp>
        <p:nvSpPr>
          <p:cNvPr id="4103" name="TextBox 8"/>
          <p:cNvSpPr txBox="1">
            <a:spLocks noChangeArrowheads="1"/>
          </p:cNvSpPr>
          <p:nvPr/>
        </p:nvSpPr>
        <p:spPr bwMode="auto">
          <a:xfrm>
            <a:off x="1143000" y="1000125"/>
            <a:ext cx="236855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/>
              <a:t>Соответствие </a:t>
            </a:r>
          </a:p>
          <a:p>
            <a:pPr algn="ctr" eaLnBrk="1" hangingPunct="1"/>
            <a:r>
              <a:rPr lang="ru-RU" altLang="ru-RU"/>
              <a:t>уровню </a:t>
            </a:r>
          </a:p>
          <a:p>
            <a:pPr algn="ctr" eaLnBrk="1" hangingPunct="1"/>
            <a:r>
              <a:rPr lang="ru-RU" altLang="ru-RU"/>
              <a:t>научных знаний, </a:t>
            </a:r>
          </a:p>
          <a:p>
            <a:pPr algn="ctr" eaLnBrk="1" hangingPunct="1"/>
            <a:r>
              <a:rPr lang="ru-RU" altLang="ru-RU"/>
              <a:t>накопленного опыта</a:t>
            </a:r>
          </a:p>
        </p:txBody>
      </p:sp>
      <p:sp>
        <p:nvSpPr>
          <p:cNvPr id="4104" name="TextBox 9"/>
          <p:cNvSpPr txBox="1">
            <a:spLocks noChangeArrowheads="1"/>
          </p:cNvSpPr>
          <p:nvPr/>
        </p:nvSpPr>
        <p:spPr bwMode="auto">
          <a:xfrm>
            <a:off x="6929438" y="2928938"/>
            <a:ext cx="1711325" cy="646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altLang="ru-RU"/>
              <a:t>Контроль </a:t>
            </a:r>
          </a:p>
          <a:p>
            <a:pPr algn="ctr" eaLnBrk="1" hangingPunct="1"/>
            <a:r>
              <a:rPr lang="ru-RU" altLang="ru-RU"/>
              <a:t>степени риска</a:t>
            </a:r>
          </a:p>
        </p:txBody>
      </p:sp>
      <p:sp>
        <p:nvSpPr>
          <p:cNvPr id="11" name="Стрелка вправо 10"/>
          <p:cNvSpPr/>
          <p:nvPr/>
        </p:nvSpPr>
        <p:spPr>
          <a:xfrm rot="2120072">
            <a:off x="2281238" y="2478088"/>
            <a:ext cx="1008062" cy="3032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636172">
            <a:off x="5018088" y="2276475"/>
            <a:ext cx="757237" cy="2397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0800000">
            <a:off x="6143625" y="3143250"/>
            <a:ext cx="642938" cy="269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20673251">
            <a:off x="2376488" y="3768725"/>
            <a:ext cx="977900" cy="269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7772759">
            <a:off x="3323432" y="4242594"/>
            <a:ext cx="782637" cy="250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7837520">
            <a:off x="5680075" y="3746500"/>
            <a:ext cx="280988" cy="9794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Выноска со стрелкой вверх 1"/>
          <p:cNvSpPr/>
          <p:nvPr/>
        </p:nvSpPr>
        <p:spPr>
          <a:xfrm>
            <a:off x="683568" y="4653136"/>
            <a:ext cx="1084909" cy="914400"/>
          </a:xfrm>
          <a:prstGeom prst="upArrowCallou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КСГ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2136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ПОТЕНЦИАЛЬНЫЕ </a:t>
            </a:r>
            <a:r>
              <a:rPr lang="ru-RU" dirty="0" smtClean="0"/>
              <a:t>РЕЗУЛЬТАТЫ ВНЕДРЕНИЯ </a:t>
            </a:r>
            <a:r>
              <a:rPr lang="ru-RU" dirty="0"/>
              <a:t>К</a:t>
            </a:r>
            <a:r>
              <a:rPr lang="ru-RU" dirty="0" smtClean="0"/>
              <a:t>СГ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27784" y="1916832"/>
            <a:ext cx="3744416" cy="12241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Оплата за случай лечения в соответствии с установленным групповым коэффициентом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3789040"/>
            <a:ext cx="2952328" cy="1800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Эффективное использование ресурсов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 smtClean="0">
              <a:solidFill>
                <a:schemeClr val="tx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Внедрение новых технологий 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11960" y="3789040"/>
            <a:ext cx="4536504" cy="288032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Ранняя необоснованная выписка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Избегание ресурсоемких случаев, случаев с низкой оплатой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Сокращение объема помощи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Госпитализация в больницы более высокого уровня больных, не нуждающихся в таком уровне помощи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>
                <a:solidFill>
                  <a:schemeClr val="tx1"/>
                </a:solidFill>
              </a:rPr>
              <a:t>Искажение (завышение) кодов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2843808" y="3210366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5724128" y="3212976"/>
            <a:ext cx="484632" cy="48920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9456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Мероприятия по управлению качеством: зарубежный опыт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25039"/>
            <a:ext cx="8229600" cy="4369684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Препятствующие ухудшению качества</a:t>
            </a:r>
          </a:p>
          <a:p>
            <a:pPr algn="r"/>
            <a:r>
              <a:rPr lang="ru-RU" dirty="0" smtClean="0"/>
              <a:t>Отказ в оплате или сниженная оплата повторных госпитализаций в короткие сроки после выписки</a:t>
            </a:r>
          </a:p>
          <a:p>
            <a:pPr algn="r"/>
            <a:r>
              <a:rPr lang="ru-RU" dirty="0" smtClean="0"/>
              <a:t>Установление минимальных сроков лечения</a:t>
            </a:r>
          </a:p>
          <a:p>
            <a:pPr algn="r"/>
            <a:r>
              <a:rPr lang="ru-RU" dirty="0" smtClean="0"/>
              <a:t>Медицинский аудит    </a:t>
            </a:r>
          </a:p>
          <a:p>
            <a:endParaRPr lang="ru-RU" dirty="0" smtClean="0"/>
          </a:p>
          <a:p>
            <a:r>
              <a:rPr lang="ru-RU" dirty="0" smtClean="0"/>
              <a:t>Стимулирующие улучшение качества</a:t>
            </a:r>
          </a:p>
          <a:p>
            <a:pPr algn="r"/>
            <a:r>
              <a:rPr lang="ru-RU" dirty="0" smtClean="0"/>
              <a:t>Дополнительная оплата больницам, достигающим установленных уровней качества</a:t>
            </a:r>
          </a:p>
          <a:p>
            <a:pPr algn="r"/>
            <a:r>
              <a:rPr lang="ru-RU" dirty="0" smtClean="0"/>
              <a:t>Отказ </a:t>
            </a:r>
            <a:r>
              <a:rPr lang="ru-RU" dirty="0"/>
              <a:t>или снижение оплаты при развитии ятрогенных осложнений</a:t>
            </a:r>
            <a:endParaRPr lang="ru-RU" dirty="0" smtClean="0"/>
          </a:p>
          <a:p>
            <a:pPr algn="r"/>
            <a:endParaRPr lang="ru-RU" dirty="0" smtClean="0"/>
          </a:p>
          <a:p>
            <a:pPr algn="r"/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47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Мероприятия </a:t>
            </a:r>
            <a:r>
              <a:rPr lang="ru-RU" sz="3200" b="1" dirty="0"/>
              <a:t>по </a:t>
            </a:r>
            <a:r>
              <a:rPr lang="ru-RU" sz="3200" b="1" dirty="0" smtClean="0"/>
              <a:t>контролю  качества медицинской помощи при внедрении КСГ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6203032" cy="478539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Выборочный контроль качества </a:t>
            </a:r>
            <a:r>
              <a:rPr lang="ru-RU" dirty="0"/>
              <a:t>оказания медицинской </a:t>
            </a:r>
            <a:r>
              <a:rPr lang="ru-RU" dirty="0" smtClean="0"/>
              <a:t>помощи, в т. ч.:</a:t>
            </a:r>
          </a:p>
          <a:p>
            <a:pPr algn="r"/>
            <a:r>
              <a:rPr lang="ru-RU" dirty="0" smtClean="0"/>
              <a:t>обоснованности госпитализаций</a:t>
            </a:r>
          </a:p>
          <a:p>
            <a:pPr algn="r"/>
            <a:r>
              <a:rPr lang="ru-RU" dirty="0"/>
              <a:t>с</a:t>
            </a:r>
            <a:r>
              <a:rPr lang="ru-RU" dirty="0" smtClean="0"/>
              <a:t>роков лечения</a:t>
            </a:r>
          </a:p>
          <a:p>
            <a:pPr algn="r"/>
            <a:r>
              <a:rPr lang="ru-RU" dirty="0"/>
              <a:t>о</a:t>
            </a:r>
            <a:r>
              <a:rPr lang="ru-RU" dirty="0" smtClean="0"/>
              <a:t>боснованности кодирования</a:t>
            </a:r>
          </a:p>
          <a:p>
            <a:pPr algn="r"/>
            <a:endParaRPr lang="ru-RU" dirty="0"/>
          </a:p>
          <a:p>
            <a:r>
              <a:rPr lang="ru-RU" dirty="0" smtClean="0"/>
              <a:t>Поводы для контроля:</a:t>
            </a:r>
          </a:p>
          <a:p>
            <a:pPr algn="r"/>
            <a:r>
              <a:rPr lang="ru-RU" dirty="0" smtClean="0"/>
              <a:t>изменение структуры госпитализаций (например, повышение числа случаев с более высоким ВК)</a:t>
            </a:r>
          </a:p>
          <a:p>
            <a:r>
              <a:rPr lang="ru-RU" dirty="0" smtClean="0"/>
              <a:t>Дополнительные дефекты оказания медицинской помощи, например:</a:t>
            </a:r>
          </a:p>
          <a:p>
            <a:pPr algn="r"/>
            <a:r>
              <a:rPr lang="ru-RU" dirty="0" smtClean="0"/>
              <a:t>Неверное кодирование</a:t>
            </a:r>
          </a:p>
          <a:p>
            <a:pPr algn="r"/>
            <a:r>
              <a:rPr lang="ru-RU" dirty="0" smtClean="0"/>
              <a:t>Необоснованное отнесение к КСГ с более высоким ВК</a:t>
            </a:r>
          </a:p>
          <a:p>
            <a:endParaRPr lang="ru-RU" dirty="0" smtClean="0"/>
          </a:p>
          <a:p>
            <a:endParaRPr lang="ru-RU" dirty="0" smtClean="0"/>
          </a:p>
          <a:p>
            <a:pPr algn="r"/>
            <a:endParaRPr lang="ru-RU" dirty="0" smtClean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6516216" y="1340768"/>
            <a:ext cx="504056" cy="4896544"/>
          </a:xfrm>
          <a:prstGeom prst="righ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164289" y="3429000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 перспективе актуализация </a:t>
            </a:r>
          </a:p>
          <a:p>
            <a:r>
              <a:rPr lang="ru-RU" b="1" dirty="0" smtClean="0"/>
              <a:t>Приказа ФОМС </a:t>
            </a:r>
            <a:r>
              <a:rPr lang="ru-RU" altLang="ru-RU" b="1" dirty="0"/>
              <a:t>от 1 декабря 2010 г. N 230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175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КСГ, клинические руководства, стандарты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772816"/>
            <a:ext cx="331236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Унификация методов оплаты и тарифов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1772816"/>
            <a:ext cx="309634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Унификация процесса оказания медицинской помощи</a:t>
            </a:r>
            <a:endParaRPr lang="ru-RU" dirty="0"/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4139952" y="1988840"/>
            <a:ext cx="720080" cy="484632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7544" y="3356992"/>
            <a:ext cx="3312368" cy="1584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КСГ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48064" y="3356992"/>
            <a:ext cx="3096344" cy="1584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Клинические руководства, стандарты медицинской помощи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1783112" y="2780928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535640" y="2780928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войная стрелка влево/вправо 11"/>
          <p:cNvSpPr/>
          <p:nvPr/>
        </p:nvSpPr>
        <p:spPr>
          <a:xfrm>
            <a:off x="4211960" y="3808464"/>
            <a:ext cx="720080" cy="484632"/>
          </a:xfrm>
          <a:prstGeom prst="left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560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Таким образом: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КСГ – один из возможных инструментов рационального расходования ресурсов здравоохранения</a:t>
            </a:r>
          </a:p>
          <a:p>
            <a:endParaRPr lang="ru-RU" dirty="0"/>
          </a:p>
          <a:p>
            <a:r>
              <a:rPr lang="ru-RU" dirty="0" smtClean="0"/>
              <a:t>Внедрение КСГ всегда сопровождается мероприятиями по контролю и повышению качества медицинской помощи </a:t>
            </a:r>
          </a:p>
          <a:p>
            <a:endParaRPr lang="ru-RU" dirty="0"/>
          </a:p>
          <a:p>
            <a:r>
              <a:rPr lang="ru-RU" dirty="0" smtClean="0"/>
              <a:t>Внедрение КСГ не противоречит стандартизации медицинской помощи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3539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4165</TotalTime>
  <Words>1545</Words>
  <Application>Microsoft Office PowerPoint</Application>
  <PresentationFormat>Экран (4:3)</PresentationFormat>
  <Paragraphs>342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ГРУППИРОВКА ПАЦИЕНТОВ В РОССИЙСКОЙ МОДЕЛИ КСГ.  КОНТРОЛЬ КАЧЕСТВА МЕДИЦИНСКОЙ ПОМОЩИ </vt:lpstr>
      <vt:lpstr>Этапы разработки группировки</vt:lpstr>
      <vt:lpstr>Принципы создания группировки</vt:lpstr>
      <vt:lpstr>Модель КСГ: новые группы  (разработка 2013 г., внедрение 2014 г.)</vt:lpstr>
      <vt:lpstr>Исключения ряда услуг из классификационных критериев</vt:lpstr>
      <vt:lpstr>Часто задаваемые вопросы</vt:lpstr>
      <vt:lpstr>Алгоритм группировки: хирургическая или терапевтическая группа</vt:lpstr>
      <vt:lpstr>Алгоритм группировки: хирургическая или терапевтическая группа</vt:lpstr>
      <vt:lpstr>Алгоритм группировки: хирургическая или терапевтическая группа</vt:lpstr>
      <vt:lpstr>Включение высокотехнологичной помощи (ВМП) в КСГ</vt:lpstr>
      <vt:lpstr>Отсутствует единообразие в принципах классификации на уровне отдельных услуг  </vt:lpstr>
      <vt:lpstr>Трудно выделить критерий отнесения к ВМП в сравнении с СМП </vt:lpstr>
      <vt:lpstr>Совершенствование группировки в текущем году</vt:lpstr>
      <vt:lpstr>Доработка Номенклатуры</vt:lpstr>
      <vt:lpstr>Доработка существующих групп</vt:lpstr>
      <vt:lpstr>Перспективы дальнейшего развития КСГ (1)</vt:lpstr>
      <vt:lpstr>Перспективы дальнейшего развития КСГ (2)</vt:lpstr>
      <vt:lpstr>Подгруппы (примеры)</vt:lpstr>
      <vt:lpstr>Объективный классификационный критерий</vt:lpstr>
      <vt:lpstr>Интеграция ВМП</vt:lpstr>
      <vt:lpstr>Развитие КСГ: дополнительно</vt:lpstr>
      <vt:lpstr>Различия в затратоемкости: примеры (1)</vt:lpstr>
      <vt:lpstr>Различия в затратоемкости: примеры (2)</vt:lpstr>
      <vt:lpstr>Заключение</vt:lpstr>
      <vt:lpstr>Презентация PowerPoint</vt:lpstr>
      <vt:lpstr>ПОТЕНЦИАЛЬНЫЕ РЕЗУЛЬТАТЫ ВНЕДРЕНИЯ КСГ</vt:lpstr>
      <vt:lpstr>Мероприятия по управлению качеством: зарубежный опыт </vt:lpstr>
      <vt:lpstr>Мероприятия по контролю  качества медицинской помощи при внедрении КСГ</vt:lpstr>
      <vt:lpstr>КСГ, клинические руководства, стандарты</vt:lpstr>
      <vt:lpstr>Таким образом: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Российская модель КСГ: проблемы группировки</dc:title>
  <dc:creator>Авксентьева</dc:creator>
  <cp:lastModifiedBy>Авксентьева</cp:lastModifiedBy>
  <cp:revision>224</cp:revision>
  <dcterms:created xsi:type="dcterms:W3CDTF">2013-10-27T11:47:01Z</dcterms:created>
  <dcterms:modified xsi:type="dcterms:W3CDTF">2014-05-15T08:32:04Z</dcterms:modified>
</cp:coreProperties>
</file>